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0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2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4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71" r:id="rId4"/>
    <p:sldMasterId id="2147483883" r:id="rId5"/>
    <p:sldMasterId id="2147483896" r:id="rId6"/>
    <p:sldMasterId id="2147483956" r:id="rId7"/>
    <p:sldMasterId id="2147483971" r:id="rId8"/>
    <p:sldMasterId id="2147483998" r:id="rId9"/>
    <p:sldMasterId id="2147484010" r:id="rId10"/>
    <p:sldMasterId id="2147484022" r:id="rId11"/>
    <p:sldMasterId id="2147484034" r:id="rId12"/>
    <p:sldMasterId id="2147484047" r:id="rId13"/>
    <p:sldMasterId id="2147484059" r:id="rId14"/>
    <p:sldMasterId id="2147484072" r:id="rId15"/>
    <p:sldMasterId id="2147484084" r:id="rId16"/>
    <p:sldMasterId id="2147484096" r:id="rId17"/>
    <p:sldMasterId id="2147484108" r:id="rId18"/>
    <p:sldMasterId id="2147484121" r:id="rId19"/>
    <p:sldMasterId id="2147484133" r:id="rId20"/>
    <p:sldMasterId id="2147484146" r:id="rId21"/>
    <p:sldMasterId id="2147484184" r:id="rId22"/>
    <p:sldMasterId id="2147484197" r:id="rId23"/>
    <p:sldMasterId id="2147484209" r:id="rId24"/>
    <p:sldMasterId id="2147484245" r:id="rId25"/>
    <p:sldMasterId id="2147484257" r:id="rId26"/>
  </p:sldMasterIdLst>
  <p:notesMasterIdLst>
    <p:notesMasterId r:id="rId96"/>
  </p:notesMasterIdLst>
  <p:handoutMasterIdLst>
    <p:handoutMasterId r:id="rId97"/>
  </p:handoutMasterIdLst>
  <p:sldIdLst>
    <p:sldId id="754" r:id="rId27"/>
    <p:sldId id="808" r:id="rId28"/>
    <p:sldId id="634" r:id="rId29"/>
    <p:sldId id="1878" r:id="rId30"/>
    <p:sldId id="1954" r:id="rId31"/>
    <p:sldId id="558" r:id="rId32"/>
    <p:sldId id="1925" r:id="rId33"/>
    <p:sldId id="265" r:id="rId34"/>
    <p:sldId id="2015" r:id="rId35"/>
    <p:sldId id="1998" r:id="rId36"/>
    <p:sldId id="2081" r:id="rId37"/>
    <p:sldId id="2107" r:id="rId38"/>
    <p:sldId id="2129" r:id="rId39"/>
    <p:sldId id="609" r:id="rId40"/>
    <p:sldId id="2090" r:id="rId41"/>
    <p:sldId id="2115" r:id="rId42"/>
    <p:sldId id="2001" r:id="rId43"/>
    <p:sldId id="2020" r:id="rId44"/>
    <p:sldId id="1929" r:id="rId45"/>
    <p:sldId id="2091" r:id="rId46"/>
    <p:sldId id="2092" r:id="rId47"/>
    <p:sldId id="2116" r:id="rId48"/>
    <p:sldId id="2117" r:id="rId49"/>
    <p:sldId id="2118" r:id="rId50"/>
    <p:sldId id="2119" r:id="rId51"/>
    <p:sldId id="2120" r:id="rId52"/>
    <p:sldId id="2096" r:id="rId53"/>
    <p:sldId id="2012" r:id="rId54"/>
    <p:sldId id="1529" r:id="rId55"/>
    <p:sldId id="1542" r:id="rId56"/>
    <p:sldId id="2076" r:id="rId57"/>
    <p:sldId id="2074" r:id="rId58"/>
    <p:sldId id="469" r:id="rId59"/>
    <p:sldId id="1883" r:id="rId60"/>
    <p:sldId id="2121" r:id="rId61"/>
    <p:sldId id="1017" r:id="rId62"/>
    <p:sldId id="2130" r:id="rId63"/>
    <p:sldId id="1552" r:id="rId64"/>
    <p:sldId id="1836" r:id="rId65"/>
    <p:sldId id="2128" r:id="rId66"/>
    <p:sldId id="717" r:id="rId67"/>
    <p:sldId id="2122" r:id="rId68"/>
    <p:sldId id="2123" r:id="rId69"/>
    <p:sldId id="2029" r:id="rId70"/>
    <p:sldId id="1808" r:id="rId71"/>
    <p:sldId id="2134" r:id="rId72"/>
    <p:sldId id="2069" r:id="rId73"/>
    <p:sldId id="297" r:id="rId74"/>
    <p:sldId id="301" r:id="rId75"/>
    <p:sldId id="531" r:id="rId76"/>
    <p:sldId id="2084" r:id="rId77"/>
    <p:sldId id="2137" r:id="rId78"/>
    <p:sldId id="884" r:id="rId79"/>
    <p:sldId id="2138" r:id="rId80"/>
    <p:sldId id="1982" r:id="rId81"/>
    <p:sldId id="2013" r:id="rId82"/>
    <p:sldId id="2018" r:id="rId83"/>
    <p:sldId id="1948" r:id="rId84"/>
    <p:sldId id="1717" r:id="rId85"/>
    <p:sldId id="906" r:id="rId86"/>
    <p:sldId id="2078" r:id="rId87"/>
    <p:sldId id="1927" r:id="rId88"/>
    <p:sldId id="1928" r:id="rId89"/>
    <p:sldId id="484" r:id="rId90"/>
    <p:sldId id="857" r:id="rId91"/>
    <p:sldId id="858" r:id="rId92"/>
    <p:sldId id="271" r:id="rId93"/>
    <p:sldId id="2077" r:id="rId94"/>
    <p:sldId id="2127" r:id="rId95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1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4.xml"/><Relationship Id="rId95" Type="http://schemas.openxmlformats.org/officeDocument/2006/relationships/slide" Target="slides/slide69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91" Type="http://schemas.openxmlformats.org/officeDocument/2006/relationships/slide" Target="slides/slide65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94" Type="http://schemas.openxmlformats.org/officeDocument/2006/relationships/slide" Target="slides/slide68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slide" Target="slides/slide50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3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66" Type="http://schemas.openxmlformats.org/officeDocument/2006/relationships/slide" Target="slides/slide40.xml"/><Relationship Id="rId87" Type="http://schemas.openxmlformats.org/officeDocument/2006/relationships/slide" Target="slides/slide61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56" Type="http://schemas.openxmlformats.org/officeDocument/2006/relationships/slide" Target="slides/slide30.xml"/><Relationship Id="rId77" Type="http://schemas.openxmlformats.org/officeDocument/2006/relationships/slide" Target="slides/slide51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93" Type="http://schemas.openxmlformats.org/officeDocument/2006/relationships/slide" Target="slides/slide67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7DF6B-5B1E-4000-8506-D05EC96A65A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CE7F355-A1D2-485C-A654-3707B6721587}">
      <dgm:prSet phldrT="[テキスト]" custT="1"/>
      <dgm:spPr>
        <a:solidFill>
          <a:srgbClr val="CC6600"/>
        </a:solidFill>
      </dgm:spPr>
      <dgm:t>
        <a:bodyPr/>
        <a:lstStyle/>
        <a:p>
          <a:r>
            <a:rPr kumimoji="1" lang="ja-JP" altLang="en-US" sz="2000" dirty="0">
              <a:solidFill>
                <a:schemeClr val="tx1"/>
              </a:solidFill>
            </a:rPr>
            <a:t>専門職の見守り</a:t>
          </a:r>
        </a:p>
      </dgm:t>
    </dgm:pt>
    <dgm:pt modelId="{12BA52C1-EA4B-4CC9-9D30-9D68E895F1C6}" type="parTrans" cxnId="{2075F73B-357D-4DD3-9F7C-261AC9395507}">
      <dgm:prSet/>
      <dgm:spPr/>
      <dgm:t>
        <a:bodyPr/>
        <a:lstStyle/>
        <a:p>
          <a:endParaRPr kumimoji="1" lang="ja-JP" altLang="en-US"/>
        </a:p>
      </dgm:t>
    </dgm:pt>
    <dgm:pt modelId="{4D6A8EFA-FADF-48CE-BCC2-F8C23503B2B8}" type="sibTrans" cxnId="{2075F73B-357D-4DD3-9F7C-261AC9395507}">
      <dgm:prSet/>
      <dgm:spPr/>
      <dgm:t>
        <a:bodyPr/>
        <a:lstStyle/>
        <a:p>
          <a:endParaRPr kumimoji="1" lang="ja-JP" altLang="en-US"/>
        </a:p>
      </dgm:t>
    </dgm:pt>
    <dgm:pt modelId="{92C029E5-9CEA-4E33-B882-B61D1E2F21E9}">
      <dgm:prSet phldrT="[テキスト]" custT="1"/>
      <dgm:spPr>
        <a:solidFill>
          <a:schemeClr val="tx2"/>
        </a:solidFill>
      </dgm:spPr>
      <dgm:t>
        <a:bodyPr/>
        <a:lstStyle/>
        <a:p>
          <a:r>
            <a:rPr kumimoji="1" lang="ja-JP" altLang="en-US" sz="2800" dirty="0">
              <a:solidFill>
                <a:srgbClr val="002060"/>
              </a:solidFill>
            </a:rPr>
            <a:t>あれ！</a:t>
          </a:r>
          <a:endParaRPr kumimoji="1" lang="en-US" altLang="ja-JP" sz="2800" dirty="0">
            <a:solidFill>
              <a:srgbClr val="002060"/>
            </a:solidFill>
          </a:endParaRPr>
        </a:p>
        <a:p>
          <a:r>
            <a:rPr kumimoji="1" lang="ja-JP" altLang="en-US" sz="2800" dirty="0">
              <a:solidFill>
                <a:srgbClr val="002060"/>
              </a:solidFill>
            </a:rPr>
            <a:t>チョット気になる</a:t>
          </a:r>
        </a:p>
      </dgm:t>
    </dgm:pt>
    <dgm:pt modelId="{0E518CE9-D257-4F03-9B26-1B482D8AB248}" type="parTrans" cxnId="{A5D300B5-38B8-425C-98E3-719E7FC6C132}">
      <dgm:prSet/>
      <dgm:spPr/>
      <dgm:t>
        <a:bodyPr/>
        <a:lstStyle/>
        <a:p>
          <a:endParaRPr kumimoji="1" lang="ja-JP" altLang="en-US"/>
        </a:p>
      </dgm:t>
    </dgm:pt>
    <dgm:pt modelId="{F3933A18-CB8D-415F-9C53-77856276271A}" type="sibTrans" cxnId="{A5D300B5-38B8-425C-98E3-719E7FC6C132}">
      <dgm:prSet/>
      <dgm:spPr/>
      <dgm:t>
        <a:bodyPr/>
        <a:lstStyle/>
        <a:p>
          <a:endParaRPr kumimoji="1" lang="ja-JP" altLang="en-US"/>
        </a:p>
      </dgm:t>
    </dgm:pt>
    <dgm:pt modelId="{A0331D23-DEE4-4CC3-A0FC-2108C72CD765}">
      <dgm:prSet phldrT="[テキスト]"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2800" dirty="0"/>
            <a:t>いつもと同じだな～</a:t>
          </a:r>
          <a:endParaRPr kumimoji="1" lang="en-US" altLang="ja-JP" sz="2800" dirty="0"/>
        </a:p>
        <a:p>
          <a:r>
            <a:rPr kumimoji="1" lang="ja-JP" altLang="en-US" sz="2800" dirty="0"/>
            <a:t>（何もしない見守り）</a:t>
          </a:r>
        </a:p>
      </dgm:t>
    </dgm:pt>
    <dgm:pt modelId="{8A0BE727-4750-49CD-A5BE-44936F371974}" type="parTrans" cxnId="{34187CD1-E587-4257-A64C-2B2FFA20A75F}">
      <dgm:prSet/>
      <dgm:spPr/>
      <dgm:t>
        <a:bodyPr/>
        <a:lstStyle/>
        <a:p>
          <a:endParaRPr kumimoji="1" lang="ja-JP" altLang="en-US"/>
        </a:p>
      </dgm:t>
    </dgm:pt>
    <dgm:pt modelId="{5E6C7FB5-53DA-420F-9FBD-9649DBE638D2}" type="sibTrans" cxnId="{34187CD1-E587-4257-A64C-2B2FFA20A75F}">
      <dgm:prSet/>
      <dgm:spPr/>
      <dgm:t>
        <a:bodyPr/>
        <a:lstStyle/>
        <a:p>
          <a:endParaRPr kumimoji="1" lang="ja-JP" altLang="en-US"/>
        </a:p>
      </dgm:t>
    </dgm:pt>
    <dgm:pt modelId="{FC6B00FF-7E2A-4E9D-9F5C-7A593F07FA7B}" type="pres">
      <dgm:prSet presAssocID="{09D7DF6B-5B1E-4000-8506-D05EC96A65A7}" presName="Name0" presStyleCnt="0">
        <dgm:presLayoutVars>
          <dgm:dir/>
          <dgm:animLvl val="lvl"/>
          <dgm:resizeHandles val="exact"/>
        </dgm:presLayoutVars>
      </dgm:prSet>
      <dgm:spPr/>
    </dgm:pt>
    <dgm:pt modelId="{2120FD68-9AF3-4909-89D6-57D5F7F4FBE7}" type="pres">
      <dgm:prSet presAssocID="{DCE7F355-A1D2-485C-A654-3707B6721587}" presName="Name8" presStyleCnt="0"/>
      <dgm:spPr/>
    </dgm:pt>
    <dgm:pt modelId="{FE48BAF5-8853-42BC-A85C-8FD335C83B8C}" type="pres">
      <dgm:prSet presAssocID="{DCE7F355-A1D2-485C-A654-3707B6721587}" presName="level" presStyleLbl="node1" presStyleIdx="0" presStyleCnt="3">
        <dgm:presLayoutVars>
          <dgm:chMax val="1"/>
          <dgm:bulletEnabled val="1"/>
        </dgm:presLayoutVars>
      </dgm:prSet>
      <dgm:spPr/>
    </dgm:pt>
    <dgm:pt modelId="{66539622-E531-4502-8CF3-202EC9567356}" type="pres">
      <dgm:prSet presAssocID="{DCE7F355-A1D2-485C-A654-3707B67215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574D6B-FB79-4502-B501-6B01E16F7DA9}" type="pres">
      <dgm:prSet presAssocID="{92C029E5-9CEA-4E33-B882-B61D1E2F21E9}" presName="Name8" presStyleCnt="0"/>
      <dgm:spPr/>
    </dgm:pt>
    <dgm:pt modelId="{7CA460E6-104D-4F54-BE8D-59293BA3055E}" type="pres">
      <dgm:prSet presAssocID="{92C029E5-9CEA-4E33-B882-B61D1E2F21E9}" presName="level" presStyleLbl="node1" presStyleIdx="1" presStyleCnt="3">
        <dgm:presLayoutVars>
          <dgm:chMax val="1"/>
          <dgm:bulletEnabled val="1"/>
        </dgm:presLayoutVars>
      </dgm:prSet>
      <dgm:spPr/>
    </dgm:pt>
    <dgm:pt modelId="{9686C85C-16D9-48A8-A227-E6B25FD81B2C}" type="pres">
      <dgm:prSet presAssocID="{92C029E5-9CEA-4E33-B882-B61D1E2F21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D4C2D7E-00E8-4E4F-930E-C49574BD67B1}" type="pres">
      <dgm:prSet presAssocID="{A0331D23-DEE4-4CC3-A0FC-2108C72CD765}" presName="Name8" presStyleCnt="0"/>
      <dgm:spPr/>
    </dgm:pt>
    <dgm:pt modelId="{631A88F5-E297-4934-91DD-F00F6BA19C3E}" type="pres">
      <dgm:prSet presAssocID="{A0331D23-DEE4-4CC3-A0FC-2108C72CD765}" presName="level" presStyleLbl="node1" presStyleIdx="2" presStyleCnt="3">
        <dgm:presLayoutVars>
          <dgm:chMax val="1"/>
          <dgm:bulletEnabled val="1"/>
        </dgm:presLayoutVars>
      </dgm:prSet>
      <dgm:spPr/>
    </dgm:pt>
    <dgm:pt modelId="{2EB432E8-0C5A-4C0A-9A6B-139D4BFBB787}" type="pres">
      <dgm:prSet presAssocID="{A0331D23-DEE4-4CC3-A0FC-2108C72CD76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075F73B-357D-4DD3-9F7C-261AC9395507}" srcId="{09D7DF6B-5B1E-4000-8506-D05EC96A65A7}" destId="{DCE7F355-A1D2-485C-A654-3707B6721587}" srcOrd="0" destOrd="0" parTransId="{12BA52C1-EA4B-4CC9-9D30-9D68E895F1C6}" sibTransId="{4D6A8EFA-FADF-48CE-BCC2-F8C23503B2B8}"/>
    <dgm:cxn modelId="{DA68EF7A-20E6-4056-9A7D-D872F9BE662C}" type="presOf" srcId="{DCE7F355-A1D2-485C-A654-3707B6721587}" destId="{66539622-E531-4502-8CF3-202EC9567356}" srcOrd="1" destOrd="0" presId="urn:microsoft.com/office/officeart/2005/8/layout/pyramid1"/>
    <dgm:cxn modelId="{E1C61EA9-ACE6-498D-8255-2D71FCE70A67}" type="presOf" srcId="{DCE7F355-A1D2-485C-A654-3707B6721587}" destId="{FE48BAF5-8853-42BC-A85C-8FD335C83B8C}" srcOrd="0" destOrd="0" presId="urn:microsoft.com/office/officeart/2005/8/layout/pyramid1"/>
    <dgm:cxn modelId="{A0CDAEB1-3BD6-42DD-888A-2DB70EFDDA30}" type="presOf" srcId="{09D7DF6B-5B1E-4000-8506-D05EC96A65A7}" destId="{FC6B00FF-7E2A-4E9D-9F5C-7A593F07FA7B}" srcOrd="0" destOrd="0" presId="urn:microsoft.com/office/officeart/2005/8/layout/pyramid1"/>
    <dgm:cxn modelId="{A5D300B5-38B8-425C-98E3-719E7FC6C132}" srcId="{09D7DF6B-5B1E-4000-8506-D05EC96A65A7}" destId="{92C029E5-9CEA-4E33-B882-B61D1E2F21E9}" srcOrd="1" destOrd="0" parTransId="{0E518CE9-D257-4F03-9B26-1B482D8AB248}" sibTransId="{F3933A18-CB8D-415F-9C53-77856276271A}"/>
    <dgm:cxn modelId="{37F95DC4-C96D-4DC0-B2AE-F1710A7BB2A7}" type="presOf" srcId="{92C029E5-9CEA-4E33-B882-B61D1E2F21E9}" destId="{7CA460E6-104D-4F54-BE8D-59293BA3055E}" srcOrd="0" destOrd="0" presId="urn:microsoft.com/office/officeart/2005/8/layout/pyramid1"/>
    <dgm:cxn modelId="{34187CD1-E587-4257-A64C-2B2FFA20A75F}" srcId="{09D7DF6B-5B1E-4000-8506-D05EC96A65A7}" destId="{A0331D23-DEE4-4CC3-A0FC-2108C72CD765}" srcOrd="2" destOrd="0" parTransId="{8A0BE727-4750-49CD-A5BE-44936F371974}" sibTransId="{5E6C7FB5-53DA-420F-9FBD-9649DBE638D2}"/>
    <dgm:cxn modelId="{2B0402E1-4EEC-4DB4-A476-08E836335D43}" type="presOf" srcId="{A0331D23-DEE4-4CC3-A0FC-2108C72CD765}" destId="{2EB432E8-0C5A-4C0A-9A6B-139D4BFBB787}" srcOrd="1" destOrd="0" presId="urn:microsoft.com/office/officeart/2005/8/layout/pyramid1"/>
    <dgm:cxn modelId="{CA45F6F4-3511-4A9C-A8AD-5551028E6540}" type="presOf" srcId="{92C029E5-9CEA-4E33-B882-B61D1E2F21E9}" destId="{9686C85C-16D9-48A8-A227-E6B25FD81B2C}" srcOrd="1" destOrd="0" presId="urn:microsoft.com/office/officeart/2005/8/layout/pyramid1"/>
    <dgm:cxn modelId="{0C1E6DF6-0F99-417F-8F6D-E5812BBE08EE}" type="presOf" srcId="{A0331D23-DEE4-4CC3-A0FC-2108C72CD765}" destId="{631A88F5-E297-4934-91DD-F00F6BA19C3E}" srcOrd="0" destOrd="0" presId="urn:microsoft.com/office/officeart/2005/8/layout/pyramid1"/>
    <dgm:cxn modelId="{50A919F3-A75F-4497-8E43-F4A9AFC27349}" type="presParOf" srcId="{FC6B00FF-7E2A-4E9D-9F5C-7A593F07FA7B}" destId="{2120FD68-9AF3-4909-89D6-57D5F7F4FBE7}" srcOrd="0" destOrd="0" presId="urn:microsoft.com/office/officeart/2005/8/layout/pyramid1"/>
    <dgm:cxn modelId="{E9DD7F15-A862-401B-AD1A-1F5CA9857932}" type="presParOf" srcId="{2120FD68-9AF3-4909-89D6-57D5F7F4FBE7}" destId="{FE48BAF5-8853-42BC-A85C-8FD335C83B8C}" srcOrd="0" destOrd="0" presId="urn:microsoft.com/office/officeart/2005/8/layout/pyramid1"/>
    <dgm:cxn modelId="{0203F78E-82F0-4C26-9556-D02B192C77E5}" type="presParOf" srcId="{2120FD68-9AF3-4909-89D6-57D5F7F4FBE7}" destId="{66539622-E531-4502-8CF3-202EC9567356}" srcOrd="1" destOrd="0" presId="urn:microsoft.com/office/officeart/2005/8/layout/pyramid1"/>
    <dgm:cxn modelId="{721C48AE-D6F2-4D01-A31A-616FB9B82234}" type="presParOf" srcId="{FC6B00FF-7E2A-4E9D-9F5C-7A593F07FA7B}" destId="{D8574D6B-FB79-4502-B501-6B01E16F7DA9}" srcOrd="1" destOrd="0" presId="urn:microsoft.com/office/officeart/2005/8/layout/pyramid1"/>
    <dgm:cxn modelId="{DA98445D-79AE-4DF5-A292-CDD5424F61E3}" type="presParOf" srcId="{D8574D6B-FB79-4502-B501-6B01E16F7DA9}" destId="{7CA460E6-104D-4F54-BE8D-59293BA3055E}" srcOrd="0" destOrd="0" presId="urn:microsoft.com/office/officeart/2005/8/layout/pyramid1"/>
    <dgm:cxn modelId="{3751F82B-9085-4CD2-B4DA-8227CA511984}" type="presParOf" srcId="{D8574D6B-FB79-4502-B501-6B01E16F7DA9}" destId="{9686C85C-16D9-48A8-A227-E6B25FD81B2C}" srcOrd="1" destOrd="0" presId="urn:microsoft.com/office/officeart/2005/8/layout/pyramid1"/>
    <dgm:cxn modelId="{A42E429B-2F68-4727-8C85-83D8F4F78726}" type="presParOf" srcId="{FC6B00FF-7E2A-4E9D-9F5C-7A593F07FA7B}" destId="{4D4C2D7E-00E8-4E4F-930E-C49574BD67B1}" srcOrd="2" destOrd="0" presId="urn:microsoft.com/office/officeart/2005/8/layout/pyramid1"/>
    <dgm:cxn modelId="{019BF2C7-5D99-41ED-9C35-B8E2CBAC2906}" type="presParOf" srcId="{4D4C2D7E-00E8-4E4F-930E-C49574BD67B1}" destId="{631A88F5-E297-4934-91DD-F00F6BA19C3E}" srcOrd="0" destOrd="0" presId="urn:microsoft.com/office/officeart/2005/8/layout/pyramid1"/>
    <dgm:cxn modelId="{A717E7BF-BC14-4191-B043-9F25CCB23958}" type="presParOf" srcId="{4D4C2D7E-00E8-4E4F-930E-C49574BD67B1}" destId="{2EB432E8-0C5A-4C0A-9A6B-139D4BFBB78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B7C2F-9498-4B31-9E34-7EDFE8E5893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A4F509F-02EF-4F27-B66D-D730F7400FC1}">
      <dgm:prSet phldrT="[テキスト]"/>
      <dgm:spPr>
        <a:ln>
          <a:solidFill>
            <a:srgbClr val="FF9933"/>
          </a:solidFill>
        </a:ln>
      </dgm:spPr>
      <dgm:t>
        <a:bodyPr/>
        <a:lstStyle/>
        <a:p>
          <a:r>
            <a:rPr kumimoji="1" lang="ja-JP" altLang="en-US" dirty="0">
              <a:solidFill>
                <a:srgbClr val="002060"/>
              </a:solidFill>
            </a:rPr>
            <a:t>地縁</a:t>
          </a:r>
        </a:p>
      </dgm:t>
    </dgm:pt>
    <dgm:pt modelId="{66870EEE-A2C3-4C39-B422-1DB9FF76E197}" type="parTrans" cxnId="{A88268B5-48D1-4387-848D-3EA2A021D5EF}">
      <dgm:prSet/>
      <dgm:spPr/>
      <dgm:t>
        <a:bodyPr/>
        <a:lstStyle/>
        <a:p>
          <a:endParaRPr kumimoji="1" lang="ja-JP" altLang="en-US"/>
        </a:p>
      </dgm:t>
    </dgm:pt>
    <dgm:pt modelId="{0FDEBBF4-400F-4458-B288-A0E6B5054665}" type="sibTrans" cxnId="{A88268B5-48D1-4387-848D-3EA2A021D5EF}">
      <dgm:prSet/>
      <dgm:spPr/>
      <dgm:t>
        <a:bodyPr/>
        <a:lstStyle/>
        <a:p>
          <a:endParaRPr kumimoji="1" lang="ja-JP" altLang="en-US"/>
        </a:p>
      </dgm:t>
    </dgm:pt>
    <dgm:pt modelId="{46733065-75C6-4A5E-9BBC-899D7C122C31}">
      <dgm:prSet phldrT="[テキスト]"/>
      <dgm:spPr>
        <a:ln>
          <a:solidFill>
            <a:srgbClr val="FF0000"/>
          </a:solidFill>
        </a:ln>
      </dgm:spPr>
      <dgm:t>
        <a:bodyPr/>
        <a:lstStyle/>
        <a:p>
          <a:r>
            <a:rPr kumimoji="1" lang="ja-JP" altLang="en-US" dirty="0">
              <a:solidFill>
                <a:srgbClr val="002060"/>
              </a:solidFill>
            </a:rPr>
            <a:t>血縁</a:t>
          </a:r>
        </a:p>
      </dgm:t>
    </dgm:pt>
    <dgm:pt modelId="{7FD466BF-8A37-4493-99B2-28CC8EBF2D46}" type="parTrans" cxnId="{56AE162E-0ABD-4EE9-8FFC-EE5F1E6C86F1}">
      <dgm:prSet/>
      <dgm:spPr/>
      <dgm:t>
        <a:bodyPr/>
        <a:lstStyle/>
        <a:p>
          <a:endParaRPr kumimoji="1" lang="ja-JP" altLang="en-US"/>
        </a:p>
      </dgm:t>
    </dgm:pt>
    <dgm:pt modelId="{64E5E170-5EDE-41E3-8945-12EA66F6C18A}" type="sibTrans" cxnId="{56AE162E-0ABD-4EE9-8FFC-EE5F1E6C86F1}">
      <dgm:prSet/>
      <dgm:spPr/>
      <dgm:t>
        <a:bodyPr/>
        <a:lstStyle/>
        <a:p>
          <a:endParaRPr kumimoji="1" lang="ja-JP" altLang="en-US"/>
        </a:p>
      </dgm:t>
    </dgm:pt>
    <dgm:pt modelId="{69912DBC-4C79-4E0C-AC59-8490E0E8EA48}">
      <dgm:prSet phldrT="[テキスト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kumimoji="1" lang="ja-JP" altLang="en-US" dirty="0">
              <a:solidFill>
                <a:srgbClr val="002060"/>
              </a:solidFill>
            </a:rPr>
            <a:t>知縁</a:t>
          </a:r>
        </a:p>
      </dgm:t>
    </dgm:pt>
    <dgm:pt modelId="{8563A700-871A-4D4A-A983-ABEC436CE0F3}" type="parTrans" cxnId="{92F72496-A19E-49DE-AB21-8B745058F13C}">
      <dgm:prSet/>
      <dgm:spPr/>
      <dgm:t>
        <a:bodyPr/>
        <a:lstStyle/>
        <a:p>
          <a:endParaRPr kumimoji="1" lang="ja-JP" altLang="en-US"/>
        </a:p>
      </dgm:t>
    </dgm:pt>
    <dgm:pt modelId="{82EF5BDB-F274-46B0-B650-8BE7DCBB1F67}" type="sibTrans" cxnId="{92F72496-A19E-49DE-AB21-8B745058F13C}">
      <dgm:prSet/>
      <dgm:spPr/>
      <dgm:t>
        <a:bodyPr/>
        <a:lstStyle/>
        <a:p>
          <a:endParaRPr kumimoji="1" lang="ja-JP" altLang="en-US"/>
        </a:p>
      </dgm:t>
    </dgm:pt>
    <dgm:pt modelId="{1372E093-3425-4CE9-8E54-1FB3B0C24BE7}" type="pres">
      <dgm:prSet presAssocID="{68BB7C2F-9498-4B31-9E34-7EDFE8E58936}" presName="cycle" presStyleCnt="0">
        <dgm:presLayoutVars>
          <dgm:dir/>
          <dgm:resizeHandles val="exact"/>
        </dgm:presLayoutVars>
      </dgm:prSet>
      <dgm:spPr/>
    </dgm:pt>
    <dgm:pt modelId="{C156D06E-EF7D-4061-9F67-4663084A397E}" type="pres">
      <dgm:prSet presAssocID="{8A4F509F-02EF-4F27-B66D-D730F7400FC1}" presName="node" presStyleLbl="node1" presStyleIdx="0" presStyleCnt="3" custScaleX="77370" custScaleY="72773">
        <dgm:presLayoutVars>
          <dgm:bulletEnabled val="1"/>
        </dgm:presLayoutVars>
      </dgm:prSet>
      <dgm:spPr/>
    </dgm:pt>
    <dgm:pt modelId="{0DEB271A-BBF7-4A4F-B2AA-6DD4AAAC92ED}" type="pres">
      <dgm:prSet presAssocID="{0FDEBBF4-400F-4458-B288-A0E6B5054665}" presName="sibTrans" presStyleLbl="sibTrans2D1" presStyleIdx="0" presStyleCnt="3"/>
      <dgm:spPr/>
    </dgm:pt>
    <dgm:pt modelId="{654451B4-F617-4E6A-A3C6-55817488840E}" type="pres">
      <dgm:prSet presAssocID="{0FDEBBF4-400F-4458-B288-A0E6B5054665}" presName="connectorText" presStyleLbl="sibTrans2D1" presStyleIdx="0" presStyleCnt="3"/>
      <dgm:spPr/>
    </dgm:pt>
    <dgm:pt modelId="{21A0A68A-6F14-4B7E-9E31-C955CB1FC4FA}" type="pres">
      <dgm:prSet presAssocID="{46733065-75C6-4A5E-9BBC-899D7C122C31}" presName="node" presStyleLbl="node1" presStyleIdx="1" presStyleCnt="3" custScaleX="79613" custScaleY="75686">
        <dgm:presLayoutVars>
          <dgm:bulletEnabled val="1"/>
        </dgm:presLayoutVars>
      </dgm:prSet>
      <dgm:spPr/>
    </dgm:pt>
    <dgm:pt modelId="{7BDADF62-B33B-428A-BD26-BFE51EAD96D9}" type="pres">
      <dgm:prSet presAssocID="{64E5E170-5EDE-41E3-8945-12EA66F6C18A}" presName="sibTrans" presStyleLbl="sibTrans2D1" presStyleIdx="1" presStyleCnt="3"/>
      <dgm:spPr/>
    </dgm:pt>
    <dgm:pt modelId="{BD740B3E-4EAD-46B0-BAF6-B8812217978D}" type="pres">
      <dgm:prSet presAssocID="{64E5E170-5EDE-41E3-8945-12EA66F6C18A}" presName="connectorText" presStyleLbl="sibTrans2D1" presStyleIdx="1" presStyleCnt="3"/>
      <dgm:spPr/>
    </dgm:pt>
    <dgm:pt modelId="{68863663-4F6B-449B-BCB0-777B0F787F82}" type="pres">
      <dgm:prSet presAssocID="{69912DBC-4C79-4E0C-AC59-8490E0E8EA48}" presName="node" presStyleLbl="node1" presStyleIdx="2" presStyleCnt="3" custScaleX="78861" custScaleY="77920">
        <dgm:presLayoutVars>
          <dgm:bulletEnabled val="1"/>
        </dgm:presLayoutVars>
      </dgm:prSet>
      <dgm:spPr/>
    </dgm:pt>
    <dgm:pt modelId="{CDFB44FD-982A-464A-9EA1-13F7398CA266}" type="pres">
      <dgm:prSet presAssocID="{82EF5BDB-F274-46B0-B650-8BE7DCBB1F67}" presName="sibTrans" presStyleLbl="sibTrans2D1" presStyleIdx="2" presStyleCnt="3"/>
      <dgm:spPr/>
    </dgm:pt>
    <dgm:pt modelId="{3405B1FC-0399-4F8C-A5F5-BD5B8B4B808E}" type="pres">
      <dgm:prSet presAssocID="{82EF5BDB-F274-46B0-B650-8BE7DCBB1F67}" presName="connectorText" presStyleLbl="sibTrans2D1" presStyleIdx="2" presStyleCnt="3"/>
      <dgm:spPr/>
    </dgm:pt>
  </dgm:ptLst>
  <dgm:cxnLst>
    <dgm:cxn modelId="{A89EC405-2420-41B4-B007-B2925CBF82F1}" type="presOf" srcId="{46733065-75C6-4A5E-9BBC-899D7C122C31}" destId="{21A0A68A-6F14-4B7E-9E31-C955CB1FC4FA}" srcOrd="0" destOrd="0" presId="urn:microsoft.com/office/officeart/2005/8/layout/cycle2"/>
    <dgm:cxn modelId="{C2F43C20-B33E-40C7-A668-533019C96DFC}" type="presOf" srcId="{0FDEBBF4-400F-4458-B288-A0E6B5054665}" destId="{654451B4-F617-4E6A-A3C6-55817488840E}" srcOrd="1" destOrd="0" presId="urn:microsoft.com/office/officeart/2005/8/layout/cycle2"/>
    <dgm:cxn modelId="{56AE162E-0ABD-4EE9-8FFC-EE5F1E6C86F1}" srcId="{68BB7C2F-9498-4B31-9E34-7EDFE8E58936}" destId="{46733065-75C6-4A5E-9BBC-899D7C122C31}" srcOrd="1" destOrd="0" parTransId="{7FD466BF-8A37-4493-99B2-28CC8EBF2D46}" sibTransId="{64E5E170-5EDE-41E3-8945-12EA66F6C18A}"/>
    <dgm:cxn modelId="{5EFA906A-9552-4F98-ADF0-D5745783A337}" type="presOf" srcId="{0FDEBBF4-400F-4458-B288-A0E6B5054665}" destId="{0DEB271A-BBF7-4A4F-B2AA-6DD4AAAC92ED}" srcOrd="0" destOrd="0" presId="urn:microsoft.com/office/officeart/2005/8/layout/cycle2"/>
    <dgm:cxn modelId="{81476970-B364-4064-BA0F-93B63D3C7B25}" type="presOf" srcId="{69912DBC-4C79-4E0C-AC59-8490E0E8EA48}" destId="{68863663-4F6B-449B-BCB0-777B0F787F82}" srcOrd="0" destOrd="0" presId="urn:microsoft.com/office/officeart/2005/8/layout/cycle2"/>
    <dgm:cxn modelId="{BC473F7E-E856-4062-A4D4-55C19060B8BE}" type="presOf" srcId="{8A4F509F-02EF-4F27-B66D-D730F7400FC1}" destId="{C156D06E-EF7D-4061-9F67-4663084A397E}" srcOrd="0" destOrd="0" presId="urn:microsoft.com/office/officeart/2005/8/layout/cycle2"/>
    <dgm:cxn modelId="{92F72496-A19E-49DE-AB21-8B745058F13C}" srcId="{68BB7C2F-9498-4B31-9E34-7EDFE8E58936}" destId="{69912DBC-4C79-4E0C-AC59-8490E0E8EA48}" srcOrd="2" destOrd="0" parTransId="{8563A700-871A-4D4A-A983-ABEC436CE0F3}" sibTransId="{82EF5BDB-F274-46B0-B650-8BE7DCBB1F67}"/>
    <dgm:cxn modelId="{4573D9B3-A6A7-4C09-AB2A-55F0FC7E1002}" type="presOf" srcId="{64E5E170-5EDE-41E3-8945-12EA66F6C18A}" destId="{BD740B3E-4EAD-46B0-BAF6-B8812217978D}" srcOrd="1" destOrd="0" presId="urn:microsoft.com/office/officeart/2005/8/layout/cycle2"/>
    <dgm:cxn modelId="{A88268B5-48D1-4387-848D-3EA2A021D5EF}" srcId="{68BB7C2F-9498-4B31-9E34-7EDFE8E58936}" destId="{8A4F509F-02EF-4F27-B66D-D730F7400FC1}" srcOrd="0" destOrd="0" parTransId="{66870EEE-A2C3-4C39-B422-1DB9FF76E197}" sibTransId="{0FDEBBF4-400F-4458-B288-A0E6B5054665}"/>
    <dgm:cxn modelId="{C47748BB-0AEF-4339-8ACB-F45F4EBAD6D6}" type="presOf" srcId="{82EF5BDB-F274-46B0-B650-8BE7DCBB1F67}" destId="{CDFB44FD-982A-464A-9EA1-13F7398CA266}" srcOrd="0" destOrd="0" presId="urn:microsoft.com/office/officeart/2005/8/layout/cycle2"/>
    <dgm:cxn modelId="{1A76E2BB-7A68-4D50-86F8-D199A36B969F}" type="presOf" srcId="{64E5E170-5EDE-41E3-8945-12EA66F6C18A}" destId="{7BDADF62-B33B-428A-BD26-BFE51EAD96D9}" srcOrd="0" destOrd="0" presId="urn:microsoft.com/office/officeart/2005/8/layout/cycle2"/>
    <dgm:cxn modelId="{AADFE2E0-C147-4984-9AFC-CE8F8A4609CD}" type="presOf" srcId="{82EF5BDB-F274-46B0-B650-8BE7DCBB1F67}" destId="{3405B1FC-0399-4F8C-A5F5-BD5B8B4B808E}" srcOrd="1" destOrd="0" presId="urn:microsoft.com/office/officeart/2005/8/layout/cycle2"/>
    <dgm:cxn modelId="{47EEF7FD-8398-4EBB-8667-F9BDC3CA1DAB}" type="presOf" srcId="{68BB7C2F-9498-4B31-9E34-7EDFE8E58936}" destId="{1372E093-3425-4CE9-8E54-1FB3B0C24BE7}" srcOrd="0" destOrd="0" presId="urn:microsoft.com/office/officeart/2005/8/layout/cycle2"/>
    <dgm:cxn modelId="{A2ED1D20-8F09-4BB3-B399-EB10909D9156}" type="presParOf" srcId="{1372E093-3425-4CE9-8E54-1FB3B0C24BE7}" destId="{C156D06E-EF7D-4061-9F67-4663084A397E}" srcOrd="0" destOrd="0" presId="urn:microsoft.com/office/officeart/2005/8/layout/cycle2"/>
    <dgm:cxn modelId="{79D0B99D-36A2-4EC9-8961-66925B30E99F}" type="presParOf" srcId="{1372E093-3425-4CE9-8E54-1FB3B0C24BE7}" destId="{0DEB271A-BBF7-4A4F-B2AA-6DD4AAAC92ED}" srcOrd="1" destOrd="0" presId="urn:microsoft.com/office/officeart/2005/8/layout/cycle2"/>
    <dgm:cxn modelId="{4D177AD5-F880-488F-A6DC-3DB0FC3D5EA0}" type="presParOf" srcId="{0DEB271A-BBF7-4A4F-B2AA-6DD4AAAC92ED}" destId="{654451B4-F617-4E6A-A3C6-55817488840E}" srcOrd="0" destOrd="0" presId="urn:microsoft.com/office/officeart/2005/8/layout/cycle2"/>
    <dgm:cxn modelId="{FAC8D87A-C9E7-469F-891D-82C9B86939F0}" type="presParOf" srcId="{1372E093-3425-4CE9-8E54-1FB3B0C24BE7}" destId="{21A0A68A-6F14-4B7E-9E31-C955CB1FC4FA}" srcOrd="2" destOrd="0" presId="urn:microsoft.com/office/officeart/2005/8/layout/cycle2"/>
    <dgm:cxn modelId="{92C74889-EA0B-4B48-985F-9AE58D7DD30A}" type="presParOf" srcId="{1372E093-3425-4CE9-8E54-1FB3B0C24BE7}" destId="{7BDADF62-B33B-428A-BD26-BFE51EAD96D9}" srcOrd="3" destOrd="0" presId="urn:microsoft.com/office/officeart/2005/8/layout/cycle2"/>
    <dgm:cxn modelId="{17038D5D-FC30-4BE3-A71D-5D4F79969F0F}" type="presParOf" srcId="{7BDADF62-B33B-428A-BD26-BFE51EAD96D9}" destId="{BD740B3E-4EAD-46B0-BAF6-B8812217978D}" srcOrd="0" destOrd="0" presId="urn:microsoft.com/office/officeart/2005/8/layout/cycle2"/>
    <dgm:cxn modelId="{C6344006-F60F-45DB-B0C0-32AFF453CBCF}" type="presParOf" srcId="{1372E093-3425-4CE9-8E54-1FB3B0C24BE7}" destId="{68863663-4F6B-449B-BCB0-777B0F787F82}" srcOrd="4" destOrd="0" presId="urn:microsoft.com/office/officeart/2005/8/layout/cycle2"/>
    <dgm:cxn modelId="{4CF68406-537F-4CF5-9665-B647B9D1FEB3}" type="presParOf" srcId="{1372E093-3425-4CE9-8E54-1FB3B0C24BE7}" destId="{CDFB44FD-982A-464A-9EA1-13F7398CA266}" srcOrd="5" destOrd="0" presId="urn:microsoft.com/office/officeart/2005/8/layout/cycle2"/>
    <dgm:cxn modelId="{710FBED0-EE3B-44F2-88E2-3DB4D76C3D82}" type="presParOf" srcId="{CDFB44FD-982A-464A-9EA1-13F7398CA266}" destId="{3405B1FC-0399-4F8C-A5F5-BD5B8B4B808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8BAF5-8853-42BC-A85C-8FD335C83B8C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</a:rPr>
            <a:t>専門職の見守り</a:t>
          </a:r>
        </a:p>
      </dsp:txBody>
      <dsp:txXfrm>
        <a:off x="2032000" y="0"/>
        <a:ext cx="2032000" cy="1354666"/>
      </dsp:txXfrm>
    </dsp:sp>
    <dsp:sp modelId="{7CA460E6-104D-4F54-BE8D-59293BA3055E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rgbClr val="002060"/>
              </a:solidFill>
            </a:rPr>
            <a:t>あれ！</a:t>
          </a:r>
          <a:endParaRPr kumimoji="1" lang="en-US" altLang="ja-JP" sz="2800" kern="1200" dirty="0">
            <a:solidFill>
              <a:srgbClr val="002060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rgbClr val="002060"/>
              </a:solidFill>
            </a:rPr>
            <a:t>チョット気になる</a:t>
          </a:r>
        </a:p>
      </dsp:txBody>
      <dsp:txXfrm>
        <a:off x="1727199" y="1354666"/>
        <a:ext cx="2641600" cy="1354666"/>
      </dsp:txXfrm>
    </dsp:sp>
    <dsp:sp modelId="{631A88F5-E297-4934-91DD-F00F6BA19C3E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いつもと同じだな～</a:t>
          </a:r>
          <a:endParaRPr kumimoji="1" lang="en-US" altLang="ja-JP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（何もしない見守り）</a:t>
          </a:r>
        </a:p>
      </dsp:txBody>
      <dsp:txXfrm>
        <a:off x="1066799" y="2709333"/>
        <a:ext cx="39624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6D06E-EF7D-4061-9F67-4663084A397E}">
      <dsp:nvSpPr>
        <dsp:cNvPr id="0" name=""/>
        <dsp:cNvSpPr/>
      </dsp:nvSpPr>
      <dsp:spPr>
        <a:xfrm>
          <a:off x="3004548" y="504059"/>
          <a:ext cx="2036012" cy="1915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100" kern="1200" dirty="0">
              <a:solidFill>
                <a:srgbClr val="002060"/>
              </a:solidFill>
            </a:rPr>
            <a:t>地縁</a:t>
          </a:r>
        </a:p>
      </dsp:txBody>
      <dsp:txXfrm>
        <a:off x="3302715" y="784510"/>
        <a:ext cx="1439678" cy="1354138"/>
      </dsp:txXfrm>
    </dsp:sp>
    <dsp:sp modelId="{0DEB271A-BBF7-4A4F-B2AA-6DD4AAAC92ED}">
      <dsp:nvSpPr>
        <dsp:cNvPr id="0" name=""/>
        <dsp:cNvSpPr/>
      </dsp:nvSpPr>
      <dsp:spPr>
        <a:xfrm rot="3600000">
          <a:off x="4463953" y="2688069"/>
          <a:ext cx="1046198" cy="888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000" kern="1200"/>
        </a:p>
      </dsp:txBody>
      <dsp:txXfrm>
        <a:off x="4530564" y="2750324"/>
        <a:ext cx="779756" cy="532884"/>
      </dsp:txXfrm>
    </dsp:sp>
    <dsp:sp modelId="{21A0A68A-6F14-4B7E-9E31-C955CB1FC4FA}">
      <dsp:nvSpPr>
        <dsp:cNvPr id="0" name=""/>
        <dsp:cNvSpPr/>
      </dsp:nvSpPr>
      <dsp:spPr>
        <a:xfrm>
          <a:off x="4951851" y="3889677"/>
          <a:ext cx="2095037" cy="1991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100" kern="1200" dirty="0">
              <a:solidFill>
                <a:srgbClr val="002060"/>
              </a:solidFill>
            </a:rPr>
            <a:t>血縁</a:t>
          </a:r>
        </a:p>
      </dsp:txBody>
      <dsp:txXfrm>
        <a:off x="5258662" y="4181354"/>
        <a:ext cx="1481415" cy="1408343"/>
      </dsp:txXfrm>
    </dsp:sp>
    <dsp:sp modelId="{7BDADF62-B33B-428A-BD26-BFE51EAD96D9}">
      <dsp:nvSpPr>
        <dsp:cNvPr id="0" name=""/>
        <dsp:cNvSpPr/>
      </dsp:nvSpPr>
      <dsp:spPr>
        <a:xfrm rot="10800000">
          <a:off x="3550484" y="4441455"/>
          <a:ext cx="990299" cy="888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000" kern="1200"/>
        </a:p>
      </dsp:txBody>
      <dsp:txXfrm rot="10800000">
        <a:off x="3816926" y="4619083"/>
        <a:ext cx="723857" cy="532884"/>
      </dsp:txXfrm>
    </dsp:sp>
    <dsp:sp modelId="{68863663-4F6B-449B-BCB0-777B0F787F82}">
      <dsp:nvSpPr>
        <dsp:cNvPr id="0" name=""/>
        <dsp:cNvSpPr/>
      </dsp:nvSpPr>
      <dsp:spPr>
        <a:xfrm>
          <a:off x="1008114" y="3860282"/>
          <a:ext cx="2075248" cy="2050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100" kern="1200" dirty="0">
              <a:solidFill>
                <a:srgbClr val="002060"/>
              </a:solidFill>
            </a:rPr>
            <a:t>知縁</a:t>
          </a:r>
        </a:p>
      </dsp:txBody>
      <dsp:txXfrm>
        <a:off x="1312027" y="4160569"/>
        <a:ext cx="1467422" cy="1449911"/>
      </dsp:txXfrm>
    </dsp:sp>
    <dsp:sp modelId="{CDFB44FD-982A-464A-9EA1-13F7398CA266}">
      <dsp:nvSpPr>
        <dsp:cNvPr id="0" name=""/>
        <dsp:cNvSpPr/>
      </dsp:nvSpPr>
      <dsp:spPr>
        <a:xfrm rot="18000000">
          <a:off x="2515928" y="2730323"/>
          <a:ext cx="1035465" cy="888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000" kern="1200"/>
        </a:p>
      </dsp:txBody>
      <dsp:txXfrm>
        <a:off x="2582539" y="3023324"/>
        <a:ext cx="769023" cy="532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8EC1-3370-4929-B6C7-FDF39F3FC811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E99D2-D8A6-4232-9AF6-AE9292D9D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30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4:24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1,'417'0,"-399"1,1 1,-1 1,33 9,-33-7,0-1,1 0,34 1,-36-4,0 1,20 4,32 3,-57-9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5:38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7,'686'0,"-654"-3,-20-1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5:54.3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66,'107'2,"116"-5,-158-5,-41 4,44-2,-36 7,-1-1,1-2,-1-1,0-2,40-10,-17-3,-44 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02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0,'523'0,"-508"0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13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1,'323'14,"-97"-9,-145-6,-65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35.1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2,'112'-2,"119"5,-177 5,-37-4,-1-2,23 2,-24-4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41.3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21,'70'-16,"205"12,-148 6,-22-2,-89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49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56,'37'-2,"0"-2,41-8,-42 5,0 1,47 0,-67 5,0 0,24-6,-23 4,0 0,20 0,108 3,-130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54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2,'111'-2,"120"4,-164 7,-40-5,42 1,21-5,-75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6:59.9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1,'541'0,"-525"0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9:15.8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4,'78'-1,"-33"-1,0 2,76 10,-71 4,-39-11,0 1,0-2,0 1,22 1,-8-4,-4 0,-1 1,1 0,25 6,-9 2,25 6,66 7,-58-6,-59-13,0 1,0-2,0 0,1 0,-1-1,0 0,20-1,-15-3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4:32.0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19,'115'-9,"2"0,498 10,-599-1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4:46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56,'35'-2,"1"-1,-1-2,58-15,-50 11,1 2,1 2,58 0,94 6,-182-1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4:52.5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84,'0'-2,"1"1,-1-1,1 0,-1 1,1-1,0 1,0-1,-1 1,1 0,0-1,0 1,1 0,-1 0,0 0,0-1,0 1,1 0,-1 1,1-1,-1 0,1 0,-1 1,1-1,-1 1,1-1,-1 1,1-1,2 1,49-6,65-3,26 0,209 10,-336-2,-1 0,23-6,-22 3,0 2,21-1,-31 2,0 1,1-1,-1 0,10-3,-5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4:58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19,'0'0,"1"-1,-1 0,0 0,1 0,-1 1,1-1,-1 0,1 1,-1-1,1 0,0 1,-1-1,1 1,0-1,-1 1,1-1,0 1,-1-1,1 1,0 0,0-1,0 1,0 0,-1 0,1 0,0-1,1 1,28-3,-27 3,218-2,-113 4,-92-2,0 2,23 5,-23-4,1 0,21 0,34-3,-56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5:04.7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21,'54'-16,"22"12,106 7,-94 5,37 2,-73-11,-36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5:11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22,'37'-1,"0"-2,38-7,-31 5,-1 2,71 5,-29 0,-64-1,39 7,-39-4,38 1,200-6,-237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5:20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0,'613'0,"-597"0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15:24.6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0,'775'0,"-759"0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B509-B57C-4C33-9CA8-4AE01686966C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8FF2-65A2-451B-A104-48C25AA79B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9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68B88-D0A2-4EAF-A3C0-DF9D14538D8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7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55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13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65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799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B00C32-820B-F2A2-570B-C0AC28368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4C0D3-E435-49FA-93A7-589EEEEF239B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1319938" name="Rectangle 2">
            <a:extLst>
              <a:ext uri="{FF2B5EF4-FFF2-40B4-BE49-F238E27FC236}">
                <a16:creationId xmlns:a16="http://schemas.microsoft.com/office/drawing/2014/main" id="{CDCF9098-9915-B928-B405-B62AE5025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>
            <a:extLst>
              <a:ext uri="{FF2B5EF4-FFF2-40B4-BE49-F238E27FC236}">
                <a16:creationId xmlns:a16="http://schemas.microsoft.com/office/drawing/2014/main" id="{AC166979-5483-B203-31E8-27FC72CDD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・壁材のボードの裏側に、住民の皆さんで寄せ書きをしています。中央右の紳士は、鶯沢町の町長さんです。２ヶ月後には、鶯沢町は合併により栗原市となることが決まっていましたので、町としての思い出づくりにもなったのではないでしょうか？</a:t>
            </a:r>
          </a:p>
          <a:p>
            <a:endParaRPr lang="ja-JP" altLang="en-US"/>
          </a:p>
          <a:p>
            <a:r>
              <a:rPr lang="ja-JP" altLang="en-US"/>
              <a:t>・このボードが、どこに使われているかは分かりません。タイムカプセルのように、何年か先、改装をするときに出てくることになるでしょう。</a:t>
            </a:r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7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728B9-61B3-453D-AA24-EC28116FC8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247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328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514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728B9-61B3-453D-AA24-EC28116FC87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26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728B9-61B3-453D-AA24-EC28116FC87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0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7685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ー 1">
            <a:extLst>
              <a:ext uri="{FF2B5EF4-FFF2-40B4-BE49-F238E27FC236}">
                <a16:creationId xmlns:a16="http://schemas.microsoft.com/office/drawing/2014/main" id="{2F2A5C59-BA58-4042-AE5C-0F4AC426C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ノート プレースホルダー 2">
            <a:extLst>
              <a:ext uri="{FF2B5EF4-FFF2-40B4-BE49-F238E27FC236}">
                <a16:creationId xmlns:a16="http://schemas.microsoft.com/office/drawing/2014/main" id="{AA9101B1-3455-4A56-B0A1-A3C62CA4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28004" name="スライド番号プレースホルダー 3">
            <a:extLst>
              <a:ext uri="{FF2B5EF4-FFF2-40B4-BE49-F238E27FC236}">
                <a16:creationId xmlns:a16="http://schemas.microsoft.com/office/drawing/2014/main" id="{4B70E458-9C92-414F-8357-411C30B9A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55883" indent="-29072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62895" indent="-2325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28053" indent="-2325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93212" indent="-232579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58370" indent="-2325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23528" indent="-2325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88686" indent="-2325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53843" indent="-23257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303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24DC1A-F526-49FA-AC7E-A2D2C0AA542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303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0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11705-5485-44A9-A5EA-D3A308363D2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22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6011" indent="-28692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7709" indent="-2295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6793" indent="-2295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65876" indent="-2295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24959" indent="-2295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84043" indent="-2295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43127" indent="-2295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02210" indent="-2295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247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69C051-271B-4D94-89D8-452EB0731DF8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2473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2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5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5086D-E326-439C-8B28-BA6FA98530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3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5086D-E326-439C-8B28-BA6FA98530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0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5086D-E326-439C-8B28-BA6FA98530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3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BE56197-2B4E-4E9D-9F65-FD25227C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5ED102D-4F9A-43BE-B8C6-3E7F3AA71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33B-3FE3-49C5-904C-B61251E01289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4B66-3690-4D67-9EBD-30743E65D2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233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8DA9-2D82-452F-8A15-5D736F8ED832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A27D-F2FD-47D7-BA3B-C842C986A2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9524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F2234-D3CA-4421-BD13-61888B21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196EF-7289-4BA7-86B2-A6FDFAAE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BC23-5DC3-4F33-9134-8FDA8BC1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F771-F1CA-47BC-9EB1-1096BC310D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62645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A64EB-3508-489F-BAA4-54E2C2AA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8AB2E1-E03D-4E9C-B91D-E268B048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AE541-F287-4B6E-9A3D-B887B58E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8C7E-6D9A-4D1B-AD93-C06F16D0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2504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790314-0834-4F1F-9008-2DBC6640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0918C8-D459-4E1F-B26C-912BA274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C30FE1-13B2-4B41-AE34-E8D7B2FE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8563-BBB7-4A18-8739-A295F0B86C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62200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ED12C6-F57F-4B8D-81A6-3E7993D8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00C0FE-3E04-45F2-8EE0-18AF9B0B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21F809-356C-4CF1-B83E-4DA5995A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55E91-4B0E-4346-A310-BB0643E788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94511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910FA5-8B90-40DB-B971-7C534EBD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36BFCE-4FF3-4609-A79A-4BD7FE8F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82DA60-8D5E-400C-8C4C-2ACFE81B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56E7-AFBB-4524-9158-176C122F25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7040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535CB7-02D4-4FD8-ADD4-84E26BB4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F8791-0683-4E47-A4E8-E3657FEE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E0E019-4913-472F-8E4A-ABD1D6C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0A7C-2BB5-46DC-829C-7778820F3A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06347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0EA3E-D551-4D41-ABFE-86E707B7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50690-01EC-4CDD-A9DD-0F95DA6A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E80DA-D010-4637-BA81-CD00887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8AD2-1827-413D-954B-105C202F80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32803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EA5B-0662-4491-A6AF-514EBD4C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416DA-B777-4ED4-9CB3-CE8B2AD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02FC4-CBA0-4F06-876B-F3280902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1D77-509C-4324-97BA-96C78819C1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397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24CDD-C772-4858-A5D5-1F4AC5F1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EC77-5984-4DBA-8DDE-326DCB1D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11A8-E9B9-429F-9F9D-5A8C706A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FDF1-11B0-4E6C-9397-DBB439B58F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2789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5EF51-8CAD-40B2-8A51-99155BA1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388A7-6386-4350-83B0-55818328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97D22-5E07-48A7-B011-C9D55077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9D03-5D05-4772-A87D-8371F1299B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47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D377-D8AC-4970-945C-7EE404495509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9FFBA-C7E2-4A82-A21D-A95D806A71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86784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EF1AA-A3AB-4548-A7A1-8E98FC53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959F-3F25-4C9E-A1A2-FE9EBB83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91C13-0F1E-4FD5-BF81-96E17F41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3E6D-80A5-415F-A0BE-7B10EE20C1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32431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8A31-7E9F-4C7C-98FB-6159BEC6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1B941-6441-42CC-944E-4E55A31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13D9-E28F-4BA6-8B10-720153D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FF8A-33C4-40AB-BF20-C0AE208B9E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7550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B1386B-E8CF-4F5E-ACE4-DBF4FEAD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D0427C-63D7-410F-8ED3-C6A8B348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2D6B70-4B18-4EE8-8A69-18E87073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7CCE-3B41-4425-8240-8A67BD4D99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1145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7B0573-8B59-4DCA-95A1-9E9DC3BB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652C8D-3973-4C6B-AB14-91FC45A5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85ED24-26D4-47CC-986A-A0CA13B6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751F-6F49-491D-8395-58CE86E7D0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09999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7D16F2-CDAB-4887-9BDE-8D2ED613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34BA06-986A-473E-8736-0EF2ACFD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C14069-27C9-4B73-802D-7964A58B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4858-65A5-4961-8969-981631CBF0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5793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2FA3E4-24FF-47F9-AB15-0A06DF8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C28849-ADD8-4D13-8B79-92A28BF5E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EC5EE5-26E1-42D7-8896-B8A2392B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FC74-E8E2-457F-92C0-C279B191D8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2463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EA452C-653B-40D5-9BA6-361905A3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7FE105-AD2A-4B94-9C4B-CD0C0A71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5DE735-D3BA-4A6D-88E4-A1A87012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0328-2803-4DAC-8810-BFF925D4BA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28862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DE8AA7-565A-44D9-B782-B5C83CC9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B1D9ED-CF90-46F6-8517-80FB29A3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7A6DA1-1BF4-4A66-B063-630A2C72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81A9-AC7C-483C-B54E-35EAD915E3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87502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8AE64-2368-45AE-97A9-3DFD1DFE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4BC4-2A33-4374-893A-00BD53F7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FE68A-7277-423A-B060-B0BECEF9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3E06-7D83-4CC4-94F1-F1A75AFF52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033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FCD8-2973-4C9F-A2F8-ADD1E32A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57FAF-CFA2-4453-9A39-3EADBD4A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55FC-7292-40A4-A970-A240BA42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0477-183C-401F-87C2-9596AADB5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37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3FFF-EF97-44DF-B3BD-FB88FA65DEA7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8355-C98B-4D86-85ED-42134DD2E7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19198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E0CE5-05CA-4083-86F5-D6C57E8A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C6F0-1250-4554-A174-6C7A4747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5AC2C-ACB7-4052-A092-6AFA2837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8092-824B-4FE9-A1BD-F81915D7D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3006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DF7B-EDCD-4E56-BB18-9D6B5EF4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AB34-4304-4DC2-9F85-CCBEE815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2E850-A173-43D4-B1B1-7E81CA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1941-6EA9-48E1-A4B2-B5FD68BDCA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6933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E633-1F4B-4BE2-B28F-B65EF457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EA163-795C-4E50-AE98-3A77F4C6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1DAFD-8058-4C5A-9FCC-1F1C22AD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F321-C76C-44D7-AE7B-48FFE37E37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48572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0B6D6F-20F3-400A-A020-B606113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896E18-6F3D-438E-928D-F4843804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A18F79-4D75-4F56-9307-2D53811E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018B-584C-4B4E-84A6-17888E4864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8685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673048-689C-433D-A1EF-CE11E60C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D1D138-D575-4BCE-AA41-CF00CF92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110FB4-8323-4B47-8DB6-2F4B09EE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848B-DFA7-4B37-A0D7-C368AC3EBB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1015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149920-2F86-401D-BF0C-5F76577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9770E3-14DB-4067-AF69-F8B1940C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8A6255-2C83-4430-8B8C-1034A669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32F5-1CF3-46E1-8758-539198BBE1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79621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51D0E7-5151-49A8-9940-23724575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3BD566-0C1B-45B5-B60D-24BE3B1A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AECCE5-73F8-4800-B552-2864F515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2460-B371-44B2-BE8C-1213EBE32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84264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0EBA44-4433-4FCF-9169-8CAD0588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B1E2F0-C122-421C-AEB9-389472B38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AF37BD-E5B7-4303-A9C0-5D312CCB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99E1-077F-4FAB-9A7F-3C4F0098FC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40919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8F31B0-AE69-41B7-B277-CAA4A5C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2EA93-D129-4CEA-AFE5-B0A508F7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08628F-0F7B-4FB4-BB2F-4C5EE0A0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F057-8B4D-46BC-AC12-FAC56F1A4B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5861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C96F9-9B5B-4C0C-8AE4-4D16801F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865C-5C99-467E-B3F7-BAB1DDBE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91A6C-9EA4-4943-B846-0570E943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1F73-4384-449D-9C6E-92D76AAC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24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C834-3616-4A12-9210-EF06E5CCDF02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0021A-A563-488E-B315-4C0115B3CE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81411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049C-1607-49C1-9E5C-0485C6B5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ACBA4-9E7A-42E0-8688-914C598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79E52-EDA6-4250-91E7-FA98E0BC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B808-36A2-4C43-ACDA-DA12C42B13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9794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0198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2880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708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25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82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825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7633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735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41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8474-1879-4291-9125-AEA0E280D58D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5FC2-1CF4-49B9-80F6-1253F2A0F3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2616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917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275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BC250-D170-4A1D-B7FE-4DAF0F8D23CA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8718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5C04-FF4F-41BC-898E-0704C695F017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2E2F-4F40-4D53-BF84-B75E27F0CC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6979739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5D3E-438D-4D79-93D3-DD522C43808E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9F614-AAB1-4A4D-9409-FBC71B4F3B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014026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F6AB-0F1C-4F11-A395-A7716D818352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A8BA0-E376-436F-9830-FC9114FA9D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88421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74C1-D868-4B51-86B0-E2942EF26A65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1B3B0-26E4-4C82-A80F-E2B62CC736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293182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FB4E-D03B-43FA-A450-0B14B8D47179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47B5-DA69-40EF-B639-5D20EC6EA1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4942385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92E6-F491-4D52-8A3D-321906D8563F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35B0-3600-414E-BB0E-FFC709E727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1480831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D89A-5BAC-4B8A-A8B2-80B5168CEB00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67EC1-BD4C-42A1-A5AD-B0F71D4C29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97608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6CF-9433-4390-B234-43E68131A9B8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6E02-F068-489F-B1C5-A604D8E733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71415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1017-4B20-4885-A3AE-6E18EC2F2C67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0246-38EC-4A1C-8832-EBECE73EB1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470526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4871-95A2-48B8-81D4-68767C3735CA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5EB9-54A6-4839-ACE4-FF33F9CF2B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166174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5031-DBE0-42D0-B224-DF9E715D4B6E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B53B-EC9F-4771-9BD3-345377D433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782644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0BF2-A6C7-45DF-A395-831CBC51AB7B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FBE15-8ABC-4882-B82A-4660A3A171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9520874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938BAD-5E0B-8D11-C471-9F918F1DD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9F26-EF5E-429E-8605-04C02B1BF9CB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437DE6-7B0E-0A7B-3690-6B9D3E8E4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27060-8126-07E2-E071-F880D90BD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DFE1-6F19-472B-B895-818ACF7AF1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8776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637B34-10E1-1323-50D0-4D8281829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2A83-99C0-424B-AA87-ED4FEAFBB43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4F0AD-4883-C92D-8443-0BE42F5C0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39458F-3C08-3F14-F2AE-639E678E8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C0B78-103C-4E38-9136-CABFDF4E6F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50650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0334A8-C172-95FD-A082-1C88E2FE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9412-0D6B-481E-9076-58573D02807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CD69E2-3154-7F98-A67B-9DDB9A79E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85294F-19D4-BCDE-B95B-F9256B0C1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11C0-4862-4B81-A398-37FB616E63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71533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F3B02-5B5B-67FF-A557-5F2D448FB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D72C-DC92-4960-883D-CCAC76085B31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028A9-58B9-2601-FED9-FB34045C0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0E6ED-08C0-8748-3C3C-1B5359343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3D84-733E-4E4A-9563-6A5279B1E9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45757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3F7135-FC93-B012-28C7-DEA564E56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6A47-8003-4BF2-988C-C8A5A68A69CF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FD4EFD-7AD5-3174-6682-95DE35525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E8D3C7-8A24-5171-B0F7-C6B8254B8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2CE0-7743-462C-8F65-B322C608F8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77228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9A8562-05A2-5898-5082-DEBD0A957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EB7B-1A17-42EF-BA2B-EA78684994ED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1BCB74-30F1-BE13-766C-3610AA122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072402-C1CD-7972-A8D9-F64DDF8B9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F5F5-7ACA-4D37-AAAB-E48710444F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290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41C-1A0D-496E-A4DF-86F592E3EEF0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4C81-A4CD-4EB5-B0CA-4B8DA55D93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47488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C4CFE3-F3DD-5926-CCBE-351F8E526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C6D3-F33B-4C96-A840-340CC41AECCD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178835-F59F-FFDF-EF41-0C52312EC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139ED4-F1BC-5055-AE71-05A56E22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8A8B-2BC6-4C32-82E4-5113E7379E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99210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90E64-3D2A-A3F9-58F8-1C07DE0EE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82D8-8FF4-41A5-9D74-18C386F49F2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AD40B-BBEE-DE70-DE17-F61CA312C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6301E-0EE3-23A7-48FE-8AD96FBC7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A281-F5D0-42F5-B4B9-9F53E1720B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5230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6145C-EAFD-01BF-A5E0-05C6C2D75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DD81-76A1-40A0-97D2-C9F98357299C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4AE30-4693-1DEF-7BCD-32EEE6598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62A7F-D872-1758-1ADE-F47E1A830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7825-F8A8-40FD-93DD-1FEDDE9173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9482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81FA0-3B14-F81E-75FB-BFED6CE36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2071-13B9-4236-9F4F-D50BE37B73A0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8CF3E-BF3E-EE99-9F87-42C060B40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385DC-4F99-8D45-8C4F-BD7D55A80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0BEE-C050-4168-A5D7-F7FE752069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26867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B8442E-544D-7885-6D3E-52E19CE8E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BA16-B802-47BE-AC42-E64A39BFB24C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E5D86-409C-1ADD-239C-36777DBE1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81D549-E2B4-473B-8813-8B0336724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75F1-5920-44EE-8AAD-B40909D24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144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AE92E4-9EDA-A339-27A2-4439BBCCF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5E62-2883-4CCB-9E8D-E3C674F4BD9D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3501A0-7737-80FC-285D-6741B6D11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DF24DE-383C-F0A3-F87E-0064DFFAF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9923-87E2-48C1-AA2E-D840E6D27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5178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6558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141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697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72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63BE-ED78-4341-8E35-9124CFC8476A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AFFE-7F40-433F-9A80-1C6093D94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12046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745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7311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256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2109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4855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5265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470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FFD21-766A-43A9-BD6E-7F894624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ED3B3-B43C-4657-8644-6A61221D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DC08-0FEE-4A67-B876-9CD6F98E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5F16-83BF-417A-8035-C09090C4EF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45599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C4E1F-C345-4EFB-9974-4A35C3C1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8E3F-9AC2-42DB-8F83-50812E47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B65D-8895-495D-9F27-1648B411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8815-6BC2-4668-BBF1-EEC89A410F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08774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0515-FBDA-47E1-980E-16611241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1528-6E27-45F2-A23D-60C0642F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60C1-87DF-4731-B68B-C0DF04C9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1071-B579-462B-914F-7BA4C0F56E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5055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F3C9-4C60-4BFC-A90B-DB21A05442A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EFFF-9198-4B81-A9D2-50EAC74630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78370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6A95EB-FD65-478C-8518-0CB192D4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CD9613-97D3-4C8A-97C3-A44A1B33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D1B13A-B9F9-4DF7-8712-16E4296A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8530-36A6-47B0-B416-E762ADD824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42733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E4F2E8-DACC-404F-89BD-ADDBCF10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7A70F1-BB33-489C-A39E-83DF6AE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822A2F-C64E-4D8F-83EF-5651BD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784C-B440-4962-BE16-944A724494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99567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3CFBC7-9D3E-47F1-BEBA-547B15EC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BA2B6B-ECDC-4C3D-9C18-9F173FAE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A09C40-34CE-4700-8D80-8759387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05CF-5418-43D6-B089-FC5F37DD63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06039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764E24-BD12-4356-9C9D-D8477B29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F13C59-CCC1-4277-9291-F00ED4BF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B2BDBF-C4FB-4A61-85C1-BD13E871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8F1E-1296-4E53-86B9-4F153884EE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50596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560122-C935-4A6F-BBA1-F513951D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48D94-1F53-4F61-BB28-5CCE8720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31538-A79C-41A2-9206-FB4B2D84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1AB7-3FAD-4A05-9564-FDEA4CEF46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2739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D412E8-1A56-44D6-8AC2-78FAF1D1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56F6BD-56CC-454D-A081-27BFFE7A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40B51-C8F0-4A18-8366-28029BBB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873B-9856-4898-8995-856E9339E4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6985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F363-E663-492C-974F-FA016E70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8A99-43A6-4553-900C-CCE7A2C6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75AA-5212-422F-90FB-D821F5EA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855C-0C4E-4B08-BD12-0303213B7F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35456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9B08-BE2D-429E-A1CC-606D19A1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E3626-A1A7-4DB3-B4F9-D11BCD76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ED26-815E-4BF6-B922-882B3F75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2FBA-2860-4144-B8ED-763DCD2ECA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37131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CAD9B8-D455-4643-9E32-AA8D0817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276E78-38C5-49BE-9AF6-737D0ECB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9BF8E3-D1F6-4CBC-8D3D-B4B431CD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A6EC5C-9ED2-4E10-A6C5-82ECBAA884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11295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82FE24-C3D8-43E4-A69E-84B6228D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4CE8C5-9841-4653-8160-9DBD2B7E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C503AE-20CB-4AC8-912F-EB79432B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0F04ED-4715-4C02-AC67-BF87B5C225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840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F08C0-309F-45C0-A2E4-5FED9B9508D0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AA83-5F77-4A29-8629-AEC6BB55E8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00354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FBEEEE-8F0B-412C-8D83-A34A462F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9632E5-84DF-4D9D-9A6C-4E2F3C9F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5FAAD6-C732-4AA1-BA94-8FC0F291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0E81C7-BDDB-44B1-8612-EBF3C2EF3B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04805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5715AE-5605-4D54-8C78-2E1B13B2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8EFB32-6505-4A45-BBA8-124AFEEC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C24659-6610-4B73-ABEC-8BBE5DA1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E99A01-26B6-46BF-AAD0-5BBF676B3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155068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DBBAC17-FBDB-421E-837D-F6D45F2F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A55462-3008-4E1F-BDC3-4ABDB790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3C5EA3-695A-45B4-9DB6-F786A657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D3C90F-D60C-4C14-A853-6F165989F5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2023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DC5B88-63EF-4608-8AA3-69BF0BCC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AFF73D-92AA-4CEC-9548-A2CC6D4E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03B05B-0F06-407F-A16D-7CE843F5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E998A4-24CB-4A8E-B2E0-5CCA04FEEE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66706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E2A8537-42F0-4FBF-91C3-7F1274B5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C4ECAF-9CE7-4598-90E4-4234B9C2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978DA1-4FE0-4C4F-89C8-6C73AA25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08CBAE-DBB1-42D1-B539-9165EDEF342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96722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8943D3-6133-4C4D-B9F6-4014B7F9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483FE5-33B4-409D-84C7-8049D253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FDD6CC-3A0D-4BC2-9A2C-3D9CF161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70A45F-054D-4C62-83FB-ACBB21B624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396294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C90B66-8E71-4900-AE75-52D1F47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F1E1B8-FEB3-4B60-8CC8-1E06F709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2DBB0E-EFA6-4875-B969-A0808A47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FD1E8-9B2F-494A-AB5E-A7E33316D0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091634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D5B576-246C-4BAC-A675-0A23691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940AC8-3E14-425B-BF0B-F222BAA5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BD0F57-DFF4-4AE1-ADC7-6AF7F500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43A7F-9AB8-4CC0-82D3-9A8E3D1B35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66955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F6D3B9-556A-475A-9005-50A0DCA4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38EC77-430E-43DB-BD18-C556FAE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DA1715-1884-4466-BEB0-E70EF2F8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F1BBD9-F787-4789-8F55-0C81C74F0D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6394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0C6C2-9CAD-4F9B-AFEB-148EAF4BE45A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C2B24-5147-4697-A9E1-FEB2845EE48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27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ACA1-CA95-48BF-BF25-F612A0ABABCF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01C4-C43B-4ECF-A78E-4596638DA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252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5286-B1B9-4BF0-83B6-12778019DF44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5C9-8807-4461-BF95-83B98C055C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767335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914BA-AA94-46C0-BBD5-71A018CBF1BB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213B4-F11B-4D70-9D1F-A486B217AD3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859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E780A-2E7F-4723-B85B-F009E49EB0B2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FD886-E974-4C99-ACB0-D22398C2E86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610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4D041-A01F-4B16-BCC4-4A4279EDDAB8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D55A8-F6C4-4EF8-9E62-D323324F124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10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581BC-808E-43C2-AC6F-8C251A2CB4E5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75AC1-3885-467D-A607-653F91F5F98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774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7A1DF-8037-4382-B35E-C7CD93F5E75B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FA736-F898-416F-B17E-A91B4FBD64A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143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F9400-A731-4059-8320-7EC57B31C438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D47CB-D621-470B-A17D-FA1AA2A5436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103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4EC0-9E9C-456E-8D56-7540D887BD7D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72112-4160-4954-B8B2-02087E98F26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537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1745F-BE6F-498C-8F76-781301225B29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FEB52-6091-4068-B2F5-D7DC526C451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682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AE097-3D41-46EC-8544-02B2A0D93907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1EFB4-8768-43AA-9C66-7269340D6E5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530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69E55-A6C0-48ED-A5B4-FADA2BF54F00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49260-4148-42EE-A2F4-354AE074BA2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1ADF-F41E-4306-896B-423DA4813AFA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DD96-E2CC-442C-B5FA-E619553F02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34210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19D69-6B7F-4EEC-916F-E8FA38788630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F30C3-6A4E-4855-BA9D-59F607E4DA6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7481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6CF6220-DD67-45DF-8558-DA041CB10FC9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7EB8EDB-48B3-466F-A0F5-DB52FEDBF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 sz="4000">
                <a:solidFill>
                  <a:srgbClr val="FFFFFF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6" name="Arc 4">
              <a:extLst>
                <a:ext uri="{FF2B5EF4-FFF2-40B4-BE49-F238E27FC236}">
                  <a16:creationId xmlns:a16="http://schemas.microsoft.com/office/drawing/2014/main" id="{3AF6A384-6827-42F5-BAA5-2ECBFDAE7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1C2B3DA-3305-4F8B-A0CC-22693651D00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8083ED-841D-465A-A609-C487A3556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4F7E4C-B472-411A-B42A-99FF969BA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1E03FAA-01ED-4F70-A753-B19B1E79BFA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492351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6449B0-8CD0-4CDB-A7B0-086360806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7F6C1B-2CE2-470F-B250-FF0E861F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558826C-D81A-485D-8AB2-676213248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7FE5887-1CEF-4066-9BDE-5024F9B030F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243622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B3DFCF-B7FC-4F70-B99B-0B7FE0261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A00705-A19A-4DDC-BE1B-8FA3D97D2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5FF8FB4-D402-4F0D-9C1D-ED957B4A3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B85302-A84C-4947-8BA7-1B6F173251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000702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911995-E267-433B-BBA0-AD2392AD5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0CC0282-8363-4239-8174-84F61E0D0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7BE0953-6371-401F-8B56-098CE72FD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48ABD8-8733-4A3A-9FCA-CCD5517863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246609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F0F7D-F3CC-458A-A476-F6367A9CA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43D086-1397-4687-A7FB-CE6572F2E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3627A-9C79-4BD9-AF83-3A6CDFA5A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95911A6-64F6-447E-A97C-325DF70C9C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2204083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0BB7710-BA04-4125-9E42-D3BB5FB04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89F73D-6190-44BE-AEDB-BFBD8F029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B0FEB82-41E0-4129-8D91-38CC79F3F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0F5839-9E05-4B35-81FC-1B30A4600C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2824471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3558209-228F-43B3-A435-B806AA66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26FD818-2602-40D9-9E63-90AC1C511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4E7E120-0810-4E55-B305-F2DB37C81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6BFCDA1-8C8D-4DCE-9ECE-D177D83DB2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3638096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45C743-A215-40EC-BB79-930EC4678B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F5A340-CA07-4BE0-8316-9C5F953F4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7BB488A-A894-40DD-9A73-25A9EE81B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D4A7E0-CB0A-4785-A5EC-9246C118D1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2091242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54B450-2A9F-407E-9DD6-7B73956EF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ECDE7C-5E61-4124-9460-C02EBECE1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4B44EEF-8BF2-4A9F-9ABD-F3DA3927E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DA7123-8C94-49A7-B5A6-3B1884291C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607682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C074-7192-4BDB-9FBE-698DCBEE537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75A90-1450-49EC-BB7B-E03E92EA52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17459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4A7C91-B372-4428-9E3B-B4D8E14B8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5614888-AA66-466C-B9EC-BA2874FCD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1D81A27-A878-495D-ACC3-80C0C4F99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A2A1613-3C1C-41DA-B63D-133F4B09AA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8420418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4AE2CF-3E0B-4F1D-B200-306AA6280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49B699-81FB-4333-BD49-2DC535E78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690DFEB-D333-4331-B280-F0C7E23CB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C055D1-17E3-4B56-BBEE-34CA0070EF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995234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6A4477F-4420-454A-8DC9-50516FF7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D451-AEC0-45D7-B56C-940642C92025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F581B1C-B9E6-4F2C-A668-1EC72D3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32EC75-F5C5-4834-870D-479656B0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23E2-5BE1-4D2E-910D-129FF826F2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92552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9DB2D4-2DE2-4EBB-A4FC-70C4FFAF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FBDC-3F3C-4C8A-962F-7EA11BA8A91A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95797D2-8538-446E-A0E8-090A64DB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FDCAD56-5615-4CEF-AF7C-0B1FE69E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8146-6F87-464F-83B4-52080D1DF7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752743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D384C1-AF21-49EE-95A3-95073AD2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81A6-324F-4E23-A730-7DCDC1100CCD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8E8562-0247-415D-90DD-8F3FC2EC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06CF451-3D7B-4050-AB3D-2690C1D7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E75C-2E9C-493D-A365-6978B3E1F6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811671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3AFC946C-75FC-4222-9D13-395605DF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ECDD-748B-4CCF-B2C2-06D3F2474147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9DA823F-5ABD-4A79-BCC7-4A0B40E9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1425410-1E4D-49BE-99E4-8D396DA0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E798-2A5D-4D43-9C6A-C15608EDBE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55759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32C4851B-EB65-4D47-9F51-1A0CD953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D244-394F-40C4-840F-9C4C25B0F80E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237284E-79EE-40C5-A020-4A4BFB80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29EA2F88-C49D-4183-9111-414A1C66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884F-30EA-4D04-B7D4-4FF10084FD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34908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A5F8A7A-3935-489C-B82D-0E35334B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DE0E-C43E-47A9-8262-9D31CC96E336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D6765365-BEFE-4D46-8E74-D8A134F9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77173623-2803-4280-8978-03A4E9AF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DFBF-2105-49CD-9A16-1768C6F29D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939861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5C77FD4-9424-43AA-9E86-238CD477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A6E0-592D-4B36-A02F-1A9E5D11BCE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6299A48B-9798-4DE6-A2E2-AA47DA9F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7249FC6-174C-4E85-AE8F-FDAF1316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B765-2852-4AFD-9113-45CC478D2F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01774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288956B-6683-49B2-8AF5-3125A2A0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A3A8-494E-4D63-BE84-9C1B5016C0D2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226F202-BCE0-4471-9180-7CC54B3D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68C0A32-BBE9-4600-BAAF-2009533B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F7CE-00A7-4152-8C23-0AE9840940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609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592D0-067A-4B91-ADC5-E3AAD7E76B0B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3A1E-AFEB-43A1-9FF5-25A9B504D5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70422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9D0B0638-397E-484D-BCB5-E44E2346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6F69-A767-4581-8ECA-4EBA24A86C3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EEBE617-2B0A-4E2E-9AB9-4CA97B01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147DEA88-0CCB-4059-B3A7-E737402C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258F-2B80-47B1-8D60-56062A6F67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65895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2C11FC7-EBDD-48B8-A387-1C28CB73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0770-63E3-4360-962C-017208CEE7E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A6F78A-845F-47AE-A532-B5FFEFFF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FFBCA76-DF93-448F-AB28-11AC95A8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39D6-3831-4DC0-96B0-774D207E33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3429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3D6C1E-B262-48BC-91B9-C488BE06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0993-4707-4283-BBDB-13B0B92C7747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80F2C0-C24E-40E8-A846-A0DC75A5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CEBE44-ADFA-43CA-B55A-AE34171F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F892-1EE6-40AC-9CD8-8EFA6B630A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176121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B7513B-B9C8-483F-B8A5-DB564E0B5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4C09-F006-43EA-A95F-F6B07C53A90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27D417-B64D-4652-84DD-05029F375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E36BB-6326-44F5-A65D-50DF6AF50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B97F-AF4F-429F-8F89-AA92774418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84117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5C04-FF4F-41BC-898E-0704C695F017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2E2F-4F40-4D53-BF84-B75E27F0CC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4174322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5D3E-438D-4D79-93D3-DD522C43808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9F614-AAB1-4A4D-9409-FBC71B4F3B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2394969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F6AB-0F1C-4F11-A395-A7716D818352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A8BA0-E376-436F-9830-FC9114FA9D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5724871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74C1-D868-4B51-86B0-E2942EF26A65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1B3B0-26E4-4C82-A80F-E2B62CC736F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144011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FB4E-D03B-43FA-A450-0B14B8D47179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47B5-DA69-40EF-B639-5D20EC6EA1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3376737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92E6-F491-4D52-8A3D-321906D8563F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235B0-3600-414E-BB0E-FFC709E727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74692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6CDE-1BC7-48B1-A872-40C21C7614E0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5BD3-9B1B-4833-9322-E1AF6367F9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264080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D89A-5BAC-4B8A-A8B2-80B5168CEB00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67EC1-BD4C-42A1-A5AD-B0F71D4C29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5655053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1017-4B20-4885-A3AE-6E18EC2F2C67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0246-38EC-4A1C-8832-EBECE73EB1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073077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4871-95A2-48B8-81D4-68767C3735CA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35EB9-54A6-4839-ACE4-FF33F9CF2B2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0270727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5031-DBE0-42D0-B224-DF9E715D4B6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B53B-EC9F-4771-9BD3-345377D433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5797367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0BF2-A6C7-45DF-A395-831CBC51AB7B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FBE15-8ABC-4882-B82A-4660A3A171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3652753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7509-E559-4B37-8BFB-8CE9AE1360B1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0F00-E860-45BB-B883-CD0129786B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961800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70FA-C1A8-4B96-A4E5-55896B562D92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667F-2C7B-44DC-8A25-5CA7793B0B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3490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ABDA-01B1-449C-AC69-C6693729F785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EB8E-B044-468A-ADFA-692E3A8D68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18859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7900C-885A-4B98-A4CA-0DC17248BBE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370E-7CC5-4A81-9CCD-0C94A71753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56783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07E7-EBA6-41A4-A0F3-3A3E864A258B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723A-AFC4-483F-88DD-3F935FDF7F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170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A73F-FD42-42EA-B582-5261490B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55A1-C092-423C-83A4-23BDB4055BEB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4E21D-AE8F-45DA-ACE4-0FC74EA5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826B-F3D1-4E88-B5F6-07E0313A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B421-43FC-4A4D-A2AE-BAA6D9BCF7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158532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48F0-B7EA-4727-B7D1-E45348FBC5DA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86B9-0FBF-4626-8F50-76DD2B3CFE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259202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266B-7140-4DE5-9840-33F6F3E46DBD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BAD6-2A58-4E34-BB24-0714E3FB6C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47024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E638-9B6A-4C4D-A474-8FBDAD2FC4E7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7C32-CB44-48DF-92B6-5D82036864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88527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359F-45C1-40A6-9520-6F72877F12AB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133D-E3C5-46EB-B25C-840A729326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352816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091E-3D47-4C1E-80BD-35B40810D4F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F96D-6122-43D5-A16B-78C1B8106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938486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858A-4804-47B7-81EA-DB62A002BD7B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3BE7-90E6-4BD5-B088-956BB06057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126048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C263C-5367-4AC1-A4EF-3E6E51EEC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300-0E26-40C2-9E0C-7ED7E0067494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D74EDE-89ED-435C-98F3-936FA879D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45EEA2-0FB0-46A5-8B01-C590DAB8C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370A-9602-49F8-A493-26B2EC6606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04610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55CC10-41F3-4EDB-911D-7B9C0192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68AF-67BC-4704-A5CA-168381763C67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51E913-5505-42CC-8D9C-7A5ED0ED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4ADC72-557A-401E-B422-B491BCF4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C17B-6E4C-4A9A-90E6-DD677B9644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2599939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71AE7B-9747-496B-9C5E-1C51272C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2CC5-4894-490A-A446-8B2439E8FBA4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0AF233-5CCF-4DBE-A559-CD4D96EC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9C0F22-C6F9-42AF-A67D-01771E73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1BCB-0208-4364-93DA-CE39F959D5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308625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7BD350-BC0F-4393-8491-1523138F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34B1-D42B-4ABB-A0F3-947D112A2174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7A2036-EFCC-4342-9B80-C7E0F24F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4EF48-C0DD-4584-A71F-3746B6EB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8577-4588-4E30-8BC0-5991E92770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486531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0F776-10E1-4FC4-9ACD-DD92301A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ED62-9E25-42C0-9151-F970B6A9D611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D4E88-B6F4-4315-BE39-1242AFC0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0108-A241-4580-9223-92DC7CB8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1302-03F8-4243-AEE5-ABCB80EC05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152783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1E21430-0E8B-4016-9104-57D52F1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CC78-D83F-4C42-92F9-966581C9C51D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ED46951-5DF6-41AE-92B2-B10A93BF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6E88CDF-0611-4B76-BC3C-CB36C9EA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95C3-E7A2-485E-8C9F-ED61299122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9907781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FE8B0A9-7635-46A1-977E-241157DD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B54F-DB1B-4D8F-B5FF-23D26EBC8090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7264B01A-C760-45A3-B10B-28C10F6F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FE176A11-932C-44C5-A243-EB168178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C810-FB32-4AD5-8885-B63569E2C9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898567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E0547C1F-B5AF-4FD5-A5E6-FE426F2F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2481-7D2F-4B25-A193-56FF4B4DA857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D351451A-1570-4DE6-A394-5A40DCEC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BB4EE966-493A-4A22-998D-E5993115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61CF-48EB-4468-A07A-6CD692BB22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2097926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CE1CFB2F-BD9E-4352-9B66-BB9B1D2D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E2CD-97A9-44CC-8CCB-11839B48CB2E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1CE60D8B-5E87-449E-8368-3AC4A761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061D3007-606E-4300-844A-599A52DE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20A0-9614-46EC-84B1-692D47F174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275518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24E648D-5AF6-46F5-BBE7-1CEB2126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1C96-50EC-4063-BCD0-B92D354A9640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5D30978-DADE-47BB-AA93-5267A345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2C62A47-E671-4B27-949E-4522347C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1FA9-FB67-4EA3-BCC5-233288ACEF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3279357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DC32DCB-CECC-4A24-9084-76669088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2BAD-B152-44D6-95E8-89CD3E82F5B5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2D9F111-65E1-4826-A909-31BD937F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F34F1AC-1170-4F7E-BBF2-A8B322C4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35B8-3E01-4B1A-AE4B-CA1DF96B7D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6809626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735F1F-0773-414C-BCB4-0D352FAD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EDBC-3C50-4EAE-A9F1-F64165921876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25F1D7-7504-440A-9149-DDC67882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4D29BF-C3A2-49D6-A45F-B60DE51B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46D5-962F-4605-A960-4AD2689FE1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363108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C20A91-D292-4F95-80BC-6AB3DDF1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9A47-EE9A-4544-A356-9A9456F75423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EA054-9973-4861-87DB-ABC9A74F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7AA3DB-7157-4F68-9DAE-43A17BD6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9599-6A51-4272-AEF6-48479E2A68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7798783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08050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897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EBD1B-9A81-432D-95D6-8D650FE4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27A1-1CED-4295-BBAA-B571988DE125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514E-AA0E-4B6A-8920-8EB6481C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4D72E-8B3F-4B09-B8C2-078A3A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1479-6AC0-4842-91E2-73C87298C7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117276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10003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52961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9057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98642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7227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1663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87143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56000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5205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EE9A-590B-4A9C-8F4A-7F60CB24E9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684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4EDD83-A27F-4C4C-9EA8-D3C41235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C73B-B8F1-4E3D-A984-F222F564A091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31A05A-FC81-41A3-A4A0-61254DC2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96B8D4-7E3D-44EE-BCEA-3490C0C0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8AC8-FBC2-48F7-B6B1-F343D9AE60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520706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B88-7999-4EC7-B216-B5E989EE06D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0314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689B-3D26-4D56-B75B-A30A4BD7AA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260819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4501-57B9-4011-A559-73E16E55BF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931333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E73A-7774-460E-91FC-2BD6AFA272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7620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B070-022C-4CFC-89E2-CF25309A7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467432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551C-CEFE-41DB-BA05-54DD747D96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49314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853B-E48A-4E9D-9050-C0831527B6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79383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63A1-DBB7-43D0-B058-D82F65F722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250308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2B0C-A0C3-4A50-A901-A550FF85FC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095390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D9A4-A70C-4485-AF2C-5EE9C02AF3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995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D108BF-C871-4AF8-9EF9-8EADD7B1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2AE2-1EB4-4E99-9078-F0B9486C4D21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D6A468-CD3E-4A75-B144-2C80CFFB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0801B7-685E-49DA-ACC2-DA6DE906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5ED7-0AF4-41F8-A664-436865D063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31253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AA21-790E-44EF-B5D8-4CE0D7C35EB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46350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EBF2-165E-4FFA-8723-03880DAA553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4165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7EBF-B076-45AD-8D9F-F871311C693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5212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38D6-8B85-4F37-953B-E1B3800E744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16264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38C0-9C24-4F6D-B447-4336F289EE0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15036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DDBB-B48B-4C5F-9962-D51544A9313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07387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6057-1B5E-4408-AC8A-E73F2C97916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0877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9E78-4BAF-47BD-A183-0A6EF57EF79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94528"/>
      </p:ext>
    </p:extLst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9094-3B3D-42D7-9013-EE56E329F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97767"/>
      </p:ext>
    </p:extLst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043A-816F-45AA-BBDE-E604C0BCD45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67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8E8F-13E8-4C13-A6C4-4FF471A1B155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64A73-9761-4825-A31E-447143090A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3757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B74B33-DF51-43C3-A90D-6B02CC40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78D0-78B7-4C2F-B3AB-DCC58F47D88B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F70430-432B-48BC-956A-D2F68563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442292-D206-4A3C-92D6-A88D9578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0A2A-E771-4D2B-A958-4012A7B02D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83888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36089-126D-4FF2-84B0-FFAC65A0E8A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55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EDB71F-5363-4014-8761-EB78E629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69D2-4DF6-4F1E-A3E1-8316A8DF37A6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E2C61A-1B6A-4257-9238-5A353D01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5A8CA3-A231-40E2-944D-47C4FE70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802D2-2ABB-4892-99A8-6CDD8FF8D6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3572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24C2F9-2C23-4C5F-A94F-779733CB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A7B6-C56A-403B-BAC8-6578DAC7E8BE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EBB253-4BEC-4DCE-A13E-B0666ECB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DE1E6A-97FA-48E8-A35E-A01DD07D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B7CA-9F3A-4EAF-A73B-A2CAD7DDDF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1815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2CEE2B-D60E-4134-BB6A-3BA181E9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893C-F2A2-4930-A70B-90C1C68C44EB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7781CC-937B-42CA-8D29-8A69B8D5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9157E7-4971-4467-B65F-915D75E6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C3D4-341B-4BE4-AA07-CA4AF188B6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3961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EF71E-E57D-4A5F-AF68-086D1430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4D42-9E59-4560-8310-87130B8D1225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E72AB-FBF6-4DD2-8FE6-3836945F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E369-B870-4F69-AEA5-1E003CD3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ACA4-A8AB-4CD3-A30E-1144591A5FA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420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55B-5D1D-4EBC-B185-5B044C51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56B16-D22A-43ED-B38F-D2CC154C395A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B9138-DCCE-4419-A635-C636C5F6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5CFD-1EF3-4122-B657-D37B81F8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86D7-510E-42E9-9D9D-0BC27AB8E4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420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944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90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522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51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685A-9743-4211-8D20-EB0C6096273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D1D9-6458-4A6F-AB35-D2DA5EE225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6649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109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973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168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435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904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539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260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2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09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9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5F0D-76AB-4DF3-95D3-7D0FB36B71A2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D0E9-0324-42CC-B0C0-FCA56E2A0D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4157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64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2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6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27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86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47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5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4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079380-2C20-46B5-B5B1-5D005FD1A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DD44-4E09-4C58-A717-E2A3D9C94721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98E32A-A6C2-4117-B9CB-3409C6465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639454-1E91-48DD-987D-776C156C3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A0B3-850D-4646-A717-2999A9092C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9712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BF068-244C-4EEA-83A0-C7FB6FD2FE4F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536-82F8-4841-AEBD-C0B8AF52DC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609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4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2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80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748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8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2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1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69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42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5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9587-7601-445A-AC09-CC05D1FC8D93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1D0B-0DBF-4047-949B-279734ACD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13107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1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6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0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3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2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3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0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6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CC5A-861A-48D9-AD0C-5D513D4190A6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72D7-9E75-4192-B109-F9E748B634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2836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5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E584-72DA-40C6-B6AE-FDA03B9322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1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A1A9-C90F-4C9D-A74E-EA8D3C4DFD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4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976E26-7B34-413E-8809-37A3FD8E0F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00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D626-376A-47C9-8B94-0B792E7D10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8238086"/>
      </p:ext>
    </p:extLst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A6FF-EE12-4D41-8956-2C21DBDAAF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5235184"/>
      </p:ext>
    </p:extLst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3C58-524E-427C-AE0D-FBEF918D03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6706027"/>
      </p:ext>
    </p:extLst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4741-26F9-4703-BFCB-22F7F3C1D3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0891968"/>
      </p:ext>
    </p:extLst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F63B-983B-4CD4-8D4D-1D93CEF0AE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707509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F276-4FF4-4A27-864E-9674950EC0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215026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6892-EAEB-4F15-9FD5-33B2AAC9F669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2204B-1AC2-49D9-A6DF-684168D8F5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0042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5841-6F5F-4E79-86D2-5543482DBC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7995683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D36D-7D1A-4877-A6C6-180A2E2692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164708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912D-780D-4760-8485-E94FDFD360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8224135"/>
      </p:ext>
    </p:extLst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4E9A-B560-4BFC-BBC2-EE20F18328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5268839"/>
      </p:ext>
    </p:extLst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9A48-9DF1-4399-808A-8137DF4C82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045261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357A04-4550-4915-B6B5-C5EC9E508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83DEEF-C44F-43D6-A197-AB0EE5FF3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A84FA7-4CBA-4C35-9ACA-43C08553C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9A60-6AF9-45A4-B09B-499EDBD5FA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8846710"/>
      </p:ext>
    </p:extLst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FC15B54-13D8-4A41-B95B-462C6294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9A8F12C-D903-4ECF-BD51-7CA9C9E2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F095B7D-6DE4-4224-A30D-C5A89E0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BD53-0D57-460D-B3EA-B3A4547BB2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7321520"/>
      </p:ext>
    </p:extLst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0711DB7-9278-4CCE-88EA-590C8F85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ECD027-A5CF-449D-A7DE-73BD5815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AC1D53C-4A08-4253-9512-EA9DD7F4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84DE-B2E2-487C-A720-D3468A86F1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2891646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D828-36DB-45FC-A084-1DC26AA8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82C43-E476-4427-857E-5962DE92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A634-00AE-4B76-B41C-3D8D3CE9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5A7C-F94A-44FC-86AA-91685EAE28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7790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2275A-C9B3-4B0A-83B2-D3A9FB35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5847-88ED-4E70-8172-97FC9EBA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9E39-5BFA-4C7D-BEC0-884C24B3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90BF-574C-4939-9F3C-BBC05739D1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019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B914E6-6E93-4CA1-A6BB-024B57B3C9BA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055FA9-2161-4FAC-AC0E-95BFF94890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809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CBB8E010-AE5E-4BCC-A52F-C2DB17AF3C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94EC2A45-5FD8-49E6-A568-B5F1BBA33E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461A6-14B1-4E91-A901-9169C592F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681E4-4653-4318-A31A-CA3F2A2EE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D98E-1191-467C-85E7-84C26865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1AD63E3-2051-4F14-9B18-48ABB3AED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4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29998218-234E-472E-B611-23D0C590A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07E2A9E-1749-44A5-92E9-DE62BE8CC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7FE7B-C516-4245-9526-E2988F533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927D2C8-6C32-4902-93AF-22D70E59A32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E6D40-8436-4AE9-BF11-8DDE66BC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C965-C76B-48D1-AAFC-2F72C6178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57B0D26-62C8-4E85-9770-018CE25E8C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22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7D2C8-6C32-4902-93AF-22D70E59A32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00522-BD3F-4D4F-BD51-93EA3659798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7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83872E-B40D-45BF-81C1-120A48F70835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610B82-0486-4F50-A74F-81E2B65E47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6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89EA53-775A-824C-A2B9-FB0C15C7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B72141-8558-52D8-9FBA-AB2357970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095413-3B8E-7047-945C-DA423EAE1E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D0AE01D-A0ED-4F5C-BF4A-CDB7D0C3A08D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9EF5AB-F4AD-62F2-EE88-E48D5CF28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69333E-D0CF-5F4D-C8B1-296D22F9C9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EF11732-9937-4DBA-9601-023A27C30C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6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0FA5B-314C-47B6-ADEE-EF6791619924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301DD-C3A6-4F45-A23E-D0B24AECAF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7050270-9640-4EC9-9777-C739D118EB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7A60F74-5F35-4AE9-A54E-B1997AC319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D8480-A130-462B-B563-B53B00FF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724A5-D5ED-4411-8376-C47E4D1A0070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9500-F11E-4158-A5B7-39B9F3E67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B6DC-860D-40B4-A495-CEB8BABE1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4FC079-87FE-4D64-BECF-F6F0575B6B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5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プレースホルダー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3555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85E3A3-6450-4AF0-8825-50305C28B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BDFE0F5-3F00-41FD-8044-C0B98141D37F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52FFDB-C278-4810-BA98-6EFB669D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942D7-7566-4B44-AD1B-7BA144815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0494BE9-ED45-4215-85CE-BA9DD3235D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66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0FB22-00A6-4D7C-8FD6-84A8C773691F}" type="datetime1"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2024/7/16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F04FA-9573-4241-B478-3426137D41C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3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12848E99-3BBD-4DF4-B150-C28617D968A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5779" name="Freeform 3">
              <a:extLst>
                <a:ext uri="{FF2B5EF4-FFF2-40B4-BE49-F238E27FC236}">
                  <a16:creationId xmlns:a16="http://schemas.microsoft.com/office/drawing/2014/main" id="{185E705A-643D-46E3-9203-4F4EC7BF9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 sz="4000">
                <a:solidFill>
                  <a:srgbClr val="FFFFFF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2777" name="Arc 4">
              <a:extLst>
                <a:ext uri="{FF2B5EF4-FFF2-40B4-BE49-F238E27FC236}">
                  <a16:creationId xmlns:a16="http://schemas.microsoft.com/office/drawing/2014/main" id="{E92D38C2-7B67-40D8-9C3A-301BFDDC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5781" name="Rectangle 5">
            <a:extLst>
              <a:ext uri="{FF2B5EF4-FFF2-40B4-BE49-F238E27FC236}">
                <a16:creationId xmlns:a16="http://schemas.microsoft.com/office/drawing/2014/main" id="{B4CC326E-3386-425B-9041-6F6FB2193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977EBD12-E007-407A-AAB3-EA73FA6D18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FFFFFF"/>
                </a:solidFill>
                <a:latin typeface="Times New Roman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70261E50-40D3-488B-9D56-5633A8B4B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FFFFFF"/>
                </a:solidFill>
                <a:latin typeface="Times New Roman"/>
                <a:ea typeface="ＭＳ Ｐゴシック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65446025-5497-4342-B2C1-0FBA56BCD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DBD3E73C-F14C-4FB2-973B-370193306A5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2775" name="Rectangle 9">
            <a:extLst>
              <a:ext uri="{FF2B5EF4-FFF2-40B4-BE49-F238E27FC236}">
                <a16:creationId xmlns:a16="http://schemas.microsoft.com/office/drawing/2014/main" id="{F456C744-AD31-4E9E-BEC3-E071570B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32967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440CAC-F5EE-42CC-BA7E-17FFD721D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DE7F92B-34F5-4F5F-9B1E-8E10B42C8CAE}" type="datetime1">
              <a:rPr lang="ja-JP" altLang="en-US"/>
              <a:pPr>
                <a:defRPr/>
              </a:pPr>
              <a:t>2024/7/16</a:t>
            </a:fld>
            <a:endParaRPr lang="en-US" altLang="ja-JP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505470-3386-42C2-AA89-32EECBF7BE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174D9E-7A99-41D3-9B13-E3521FDBA9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AE0D86-269B-4FAB-887C-46344DF45A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47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プレースホルダ 1">
            <a:extLst>
              <a:ext uri="{FF2B5EF4-FFF2-40B4-BE49-F238E27FC236}">
                <a16:creationId xmlns:a16="http://schemas.microsoft.com/office/drawing/2014/main" id="{4FD96E17-CD6F-4887-9509-165215B013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339" name="テキスト プレースホルダ 2">
            <a:extLst>
              <a:ext uri="{FF2B5EF4-FFF2-40B4-BE49-F238E27FC236}">
                <a16:creationId xmlns:a16="http://schemas.microsoft.com/office/drawing/2014/main" id="{33E0B52E-9B30-4CA0-AD35-FE7B6F6EB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F58599D-C539-48EC-A423-447516DFA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6F1A04-8786-4D15-AC6F-F80BEC41C652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00CB61-E504-4745-8AA2-51EC612E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C4A9C11-493D-4ACC-97F4-C0E79BB7F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16A3C-D217-48F8-9864-059CBB00E1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24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83872E-B40D-45BF-81C1-120A48F70835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610B82-0486-4F50-A74F-81E2B65E47B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31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ー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5123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BD09E7-CC33-489F-AFE1-20BD991C7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0D7513-AA88-424C-96E2-138926FF7494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B053FF-9AC4-4855-9CBA-509FCD6FC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184B6A-5E77-4D1E-8D6F-B44F0B43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121929-D503-4655-9815-4D24F507A8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37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ー 1">
            <a:extLst>
              <a:ext uri="{FF2B5EF4-FFF2-40B4-BE49-F238E27FC236}">
                <a16:creationId xmlns:a16="http://schemas.microsoft.com/office/drawing/2014/main" id="{D807B70C-F351-46A5-8177-8D43DB52D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7171" name="テキスト プレースホルダー 2">
            <a:extLst>
              <a:ext uri="{FF2B5EF4-FFF2-40B4-BE49-F238E27FC236}">
                <a16:creationId xmlns:a16="http://schemas.microsoft.com/office/drawing/2014/main" id="{683E4815-1F04-4984-B4AA-B8C838D452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960E4-BA7B-4BD3-BE0D-3F428EAC4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036C0A-24C2-4655-ACB9-A55AAEB4E970}" type="datetime1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68685-CEAE-494D-9734-4407FA90C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7EE97-BFBB-4362-B738-39F57B75F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08BBD4-9F69-48EB-B78D-FA3373EB3B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534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19D8-7F31-4745-B300-F4FB1542DC72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6661B-03B8-46FE-9413-51C2E5691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6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プレースホルダー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9219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48172-A182-426E-AF94-3EAB2E8AD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628625-873A-4CDE-8F73-A5A02F343678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0A7BB-F942-4933-9FBE-23C645562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0D00AE-1FC2-4B85-BA54-243F422C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76824E-3D4E-4CAC-BAEC-2CD968299B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111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577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02438-713C-43A2-81FB-69EB653D2A43}" type="slidenum">
              <a:rPr lang="en-US" altLang="ja-JP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820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>
            <a:extLst>
              <a:ext uri="{FF2B5EF4-FFF2-40B4-BE49-F238E27FC236}">
                <a16:creationId xmlns:a16="http://schemas.microsoft.com/office/drawing/2014/main" id="{0938DC89-36AD-43E7-9BA7-C8987633EB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58576110-FE40-4578-BABB-5032BE19F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D8480-A130-462B-B563-B53B00FF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2549F0-7DC2-4AF8-86CA-A161139318CC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9500-F11E-4158-A5B7-39B9F3E67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B6DC-860D-40B4-A495-CEB8BABE1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C71271-F26C-41AA-815B-7AD61E70C1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02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8625-873A-4CDE-8F73-A5A02F343678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54F5-1FEF-4990-B2D1-D1D0889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4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FC22E4-CF35-4B09-82E3-9C11CDB8575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F4F1C5-B71F-472A-A01E-296991544A8A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920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8625-873A-4CDE-8F73-A5A02F34367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54F5-1FEF-4990-B2D1-D1D0889298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6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979C-991A-4439-BC28-51A2772F2D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6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</p:sldLayoutIdLst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961B9B-0B22-46DC-955E-23442D2D9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B1B98C-F681-48CC-9461-3F82D4C1A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5CF60-F1AF-4B2C-87CF-26740DE28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EB938-6A88-4154-B99C-BD7EDD464A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97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29B06471-ACF4-4204-BBCD-DB3AD6BCF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40852D7E-7243-4544-B3D7-B15DEEF9E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AF3C-5BC4-475F-B1F4-2CCE1AFF3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C7D58-E147-465C-A155-3250167B2C99}" type="datetimeFigureOut">
              <a:rPr lang="ja-JP" altLang="en-US"/>
              <a:pPr>
                <a:defRPr/>
              </a:pPr>
              <a:t>2024/7/16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0D4CA-E7A9-4B13-B458-2CB01F88D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96BC2-2CCC-49B3-B896-32447344B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A0F414-1921-45B3-9175-7B203F9E0C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06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43.png"/><Relationship Id="rId7" Type="http://schemas.openxmlformats.org/officeDocument/2006/relationships/customXml" Target="../ink/ink3.xml"/><Relationship Id="rId12" Type="http://schemas.openxmlformats.org/officeDocument/2006/relationships/image" Target="../media/image3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45.png"/><Relationship Id="rId2" Type="http://schemas.openxmlformats.org/officeDocument/2006/relationships/image" Target="../media/image9.jpe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customXml" Target="../ink/ink5.xml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37" Type="http://schemas.openxmlformats.org/officeDocument/2006/relationships/customXml" Target="../ink/ink18.xml"/><Relationship Id="rId40" Type="http://schemas.openxmlformats.org/officeDocument/2006/relationships/image" Target="../media/image4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0.png"/><Relationship Id="rId36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8.png"/><Relationship Id="rId9" Type="http://schemas.openxmlformats.org/officeDocument/2006/relationships/customXml" Target="../ink/ink4.xml"/><Relationship Id="rId14" Type="http://schemas.openxmlformats.org/officeDocument/2006/relationships/image" Target="../media/image33.png"/><Relationship Id="rId22" Type="http://schemas.openxmlformats.org/officeDocument/2006/relationships/image" Target="../media/image37.png"/><Relationship Id="rId27" Type="http://schemas.openxmlformats.org/officeDocument/2006/relationships/customXml" Target="../ink/ink13.xml"/><Relationship Id="rId30" Type="http://schemas.openxmlformats.org/officeDocument/2006/relationships/image" Target="../media/image41.png"/><Relationship Id="rId35" Type="http://schemas.openxmlformats.org/officeDocument/2006/relationships/customXml" Target="../ink/ink17.xml"/><Relationship Id="rId8" Type="http://schemas.openxmlformats.org/officeDocument/2006/relationships/image" Target="../media/image30.png"/><Relationship Id="rId3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9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6.xml"/><Relationship Id="rId4" Type="http://schemas.openxmlformats.org/officeDocument/2006/relationships/image" Target="http://eki-net.bk1.co.jp/bookimages/0261/026173170000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welfare0622@yahoo.co.jp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山の景色&#10;&#10;自動的に生成された説明">
            <a:extLst>
              <a:ext uri="{FF2B5EF4-FFF2-40B4-BE49-F238E27FC236}">
                <a16:creationId xmlns:a16="http://schemas.microsoft.com/office/drawing/2014/main" id="{EE89FC75-EC85-CECA-CE81-2B861EFA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95" r="5737" b="-195"/>
          <a:stretch/>
        </p:blipFill>
        <p:spPr>
          <a:xfrm>
            <a:off x="0" y="0"/>
            <a:ext cx="9144000" cy="6856179"/>
          </a:xfrm>
          <a:prstGeom prst="rect">
            <a:avLst/>
          </a:prstGeom>
        </p:spPr>
      </p:pic>
      <p:sp>
        <p:nvSpPr>
          <p:cNvPr id="1843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88125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AF6D8C-D3EA-4863-9EFF-10B7ED025449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474386" y="2891529"/>
            <a:ext cx="6407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－「地域づくり」は楽しく学ぶことから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solidFill>
                    <a:schemeClr val="accent5">
                      <a:lumMod val="25000"/>
                    </a:scheme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C5563E-D338-4E66-8C91-C5A5A9AFACEF}"/>
              </a:ext>
            </a:extLst>
          </p:cNvPr>
          <p:cNvSpPr txBox="1"/>
          <p:nvPr/>
        </p:nvSpPr>
        <p:spPr>
          <a:xfrm>
            <a:off x="5898272" y="206482"/>
            <a:ext cx="298350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栗原市社協栗駒・鶯沢支部研修会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日時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2024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07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月１６日（火）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場所　みちのく伝承館（栗駒岩ヶ崎）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5C5341BD-3A9B-7CC3-F5C2-A215154C68AD}"/>
              </a:ext>
            </a:extLst>
          </p:cNvPr>
          <p:cNvSpPr>
            <a:spLocks/>
          </p:cNvSpPr>
          <p:nvPr/>
        </p:nvSpPr>
        <p:spPr bwMode="auto">
          <a:xfrm>
            <a:off x="329453" y="1765551"/>
            <a:ext cx="8552328" cy="90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お互い様の地域づくり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10EEC-27BF-40B9-B09F-DCB43EEFFC85}"/>
              </a:ext>
            </a:extLst>
          </p:cNvPr>
          <p:cNvSpPr txBox="1">
            <a:spLocks noChangeArrowheads="1"/>
          </p:cNvSpPr>
          <p:nvPr/>
        </p:nvSpPr>
        <p:spPr>
          <a:xfrm>
            <a:off x="2195512" y="6168391"/>
            <a:ext cx="4752975" cy="71913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地域福祉研究所　主宰　本間照雄</a:t>
            </a:r>
            <a:endParaRPr kumimoji="1" lang="en-US" altLang="ja-JP" sz="1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7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89B494-CCA9-CA57-90E9-00338FB1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AA83-5F77-4A29-8629-AEC6BB55E8C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C23C10-A034-2573-22C1-D3DC4FA31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373" y="0"/>
            <a:ext cx="9283374" cy="68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EC44FF-0DF1-A229-61BA-0A92BE64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158" y="6293081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1EBBE-1443-42A2-BD43-3062331367AF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78D002-3671-55A2-E284-2327AE6E9C74}"/>
              </a:ext>
            </a:extLst>
          </p:cNvPr>
          <p:cNvSpPr txBox="1"/>
          <p:nvPr/>
        </p:nvSpPr>
        <p:spPr>
          <a:xfrm>
            <a:off x="3429370" y="38774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人口減少の現れ方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3F04E7A-D58D-2BD8-B68C-C0B025C44DDC}"/>
              </a:ext>
            </a:extLst>
          </p:cNvPr>
          <p:cNvGrpSpPr/>
          <p:nvPr/>
        </p:nvGrpSpPr>
        <p:grpSpPr>
          <a:xfrm>
            <a:off x="914254" y="1415170"/>
            <a:ext cx="1548172" cy="1262918"/>
            <a:chOff x="683568" y="1986062"/>
            <a:chExt cx="1548172" cy="126291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3F76884-D1D7-B762-D0C1-257D92B9E249}"/>
                </a:ext>
              </a:extLst>
            </p:cNvPr>
            <p:cNvCxnSpPr>
              <a:cxnSpLocks/>
            </p:cNvCxnSpPr>
            <p:nvPr/>
          </p:nvCxnSpPr>
          <p:spPr>
            <a:xfrm>
              <a:off x="1251670" y="2185070"/>
              <a:ext cx="4320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927B9983-72A5-34CC-3006-2FD7BF7F456F}"/>
                </a:ext>
              </a:extLst>
            </p:cNvPr>
            <p:cNvSpPr/>
            <p:nvPr/>
          </p:nvSpPr>
          <p:spPr>
            <a:xfrm>
              <a:off x="971600" y="1988840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9DF9F617-A9FC-80D5-9DC9-25A44A0AF6DA}"/>
                </a:ext>
              </a:extLst>
            </p:cNvPr>
            <p:cNvSpPr/>
            <p:nvPr/>
          </p:nvSpPr>
          <p:spPr>
            <a:xfrm>
              <a:off x="1619672" y="198606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7ED8527-B8C8-B5C8-3DB5-FEC5247261A2}"/>
                </a:ext>
              </a:extLst>
            </p:cNvPr>
            <p:cNvCxnSpPr>
              <a:cxnSpLocks/>
            </p:cNvCxnSpPr>
            <p:nvPr/>
          </p:nvCxnSpPr>
          <p:spPr>
            <a:xfrm>
              <a:off x="889894" y="2708920"/>
              <a:ext cx="116182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28A9FEE-47F6-57E6-86F4-686C6D15B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5656" y="2185070"/>
              <a:ext cx="0" cy="5238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029E29EB-1401-CB23-2EDB-C86860E1D941}"/>
                </a:ext>
              </a:extLst>
            </p:cNvPr>
            <p:cNvSpPr/>
            <p:nvPr/>
          </p:nvSpPr>
          <p:spPr>
            <a:xfrm>
              <a:off x="683568" y="287272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AC917CBE-2F86-E989-EBB4-0A2859E67BDC}"/>
                </a:ext>
              </a:extLst>
            </p:cNvPr>
            <p:cNvSpPr/>
            <p:nvPr/>
          </p:nvSpPr>
          <p:spPr>
            <a:xfrm>
              <a:off x="1259632" y="2888940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AC01A00F-E67B-918E-DE65-D6D34FE8BB81}"/>
                </a:ext>
              </a:extLst>
            </p:cNvPr>
            <p:cNvSpPr/>
            <p:nvPr/>
          </p:nvSpPr>
          <p:spPr>
            <a:xfrm>
              <a:off x="1871700" y="2888940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D407EE7A-9A9D-0535-109A-9341FB0CA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894" y="2708920"/>
              <a:ext cx="0" cy="27182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B5E3972B-E1CF-221C-2A46-F85429625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5656" y="2708920"/>
              <a:ext cx="0" cy="27182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2AEFAC3-1654-EF3F-5D7E-DEE2582D1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1720" y="2708920"/>
              <a:ext cx="0" cy="27182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楕円 54">
            <a:extLst>
              <a:ext uri="{FF2B5EF4-FFF2-40B4-BE49-F238E27FC236}">
                <a16:creationId xmlns:a16="http://schemas.microsoft.com/office/drawing/2014/main" id="{831AFAF6-E7D3-9F77-C581-8EB4DE985CA5}"/>
              </a:ext>
            </a:extLst>
          </p:cNvPr>
          <p:cNvSpPr/>
          <p:nvPr/>
        </p:nvSpPr>
        <p:spPr>
          <a:xfrm>
            <a:off x="3688693" y="2362157"/>
            <a:ext cx="372116" cy="36004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27FAD0B-712A-0D83-9768-6182E3C1A64F}"/>
              </a:ext>
            </a:extLst>
          </p:cNvPr>
          <p:cNvCxnSpPr>
            <a:cxnSpLocks/>
          </p:cNvCxnSpPr>
          <p:nvPr/>
        </p:nvCxnSpPr>
        <p:spPr>
          <a:xfrm>
            <a:off x="3295922" y="2182137"/>
            <a:ext cx="11618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0FF7FA5E-FCCE-B0CA-1E08-4DAA16EE3E37}"/>
              </a:ext>
            </a:extLst>
          </p:cNvPr>
          <p:cNvSpPr/>
          <p:nvPr/>
        </p:nvSpPr>
        <p:spPr>
          <a:xfrm>
            <a:off x="3377628" y="1462057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15B81BBD-EC82-C022-2C3B-AFDEB9AF7A92}"/>
              </a:ext>
            </a:extLst>
          </p:cNvPr>
          <p:cNvSpPr/>
          <p:nvPr/>
        </p:nvSpPr>
        <p:spPr>
          <a:xfrm>
            <a:off x="3129084" y="2362157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04033D5-5772-23A7-1BD9-C46038A93A80}"/>
              </a:ext>
            </a:extLst>
          </p:cNvPr>
          <p:cNvCxnSpPr>
            <a:cxnSpLocks/>
          </p:cNvCxnSpPr>
          <p:nvPr/>
        </p:nvCxnSpPr>
        <p:spPr>
          <a:xfrm flipV="1">
            <a:off x="3295922" y="2182137"/>
            <a:ext cx="0" cy="2718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>
            <a:extLst>
              <a:ext uri="{FF2B5EF4-FFF2-40B4-BE49-F238E27FC236}">
                <a16:creationId xmlns:a16="http://schemas.microsoft.com/office/drawing/2014/main" id="{7E428934-5AD5-78CA-9633-DAA5D1C44A74}"/>
              </a:ext>
            </a:extLst>
          </p:cNvPr>
          <p:cNvSpPr/>
          <p:nvPr/>
        </p:nvSpPr>
        <p:spPr>
          <a:xfrm>
            <a:off x="4025700" y="145927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7570896-AC02-99F0-5A9D-ABBB1BE4A530}"/>
              </a:ext>
            </a:extLst>
          </p:cNvPr>
          <p:cNvCxnSpPr>
            <a:cxnSpLocks/>
          </p:cNvCxnSpPr>
          <p:nvPr/>
        </p:nvCxnSpPr>
        <p:spPr>
          <a:xfrm flipV="1">
            <a:off x="3881684" y="1658287"/>
            <a:ext cx="0" cy="523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>
            <a:extLst>
              <a:ext uri="{FF2B5EF4-FFF2-40B4-BE49-F238E27FC236}">
                <a16:creationId xmlns:a16="http://schemas.microsoft.com/office/drawing/2014/main" id="{BBD9F7B6-23A2-0F74-38E3-F61808BCA05E}"/>
              </a:ext>
            </a:extLst>
          </p:cNvPr>
          <p:cNvSpPr/>
          <p:nvPr/>
        </p:nvSpPr>
        <p:spPr>
          <a:xfrm>
            <a:off x="4277728" y="2362157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687F7FF4-E3F9-A432-3256-BF4947086D1D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4457748" y="2182137"/>
            <a:ext cx="0" cy="1800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65505690-FEFD-1586-FE03-2947F05B4E4E}"/>
              </a:ext>
            </a:extLst>
          </p:cNvPr>
          <p:cNvCxnSpPr>
            <a:cxnSpLocks/>
          </p:cNvCxnSpPr>
          <p:nvPr/>
        </p:nvCxnSpPr>
        <p:spPr>
          <a:xfrm>
            <a:off x="5837937" y="1648819"/>
            <a:ext cx="43204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>
            <a:extLst>
              <a:ext uri="{FF2B5EF4-FFF2-40B4-BE49-F238E27FC236}">
                <a16:creationId xmlns:a16="http://schemas.microsoft.com/office/drawing/2014/main" id="{32DE67DC-0600-C92B-7D72-36AC549F4761}"/>
              </a:ext>
            </a:extLst>
          </p:cNvPr>
          <p:cNvSpPr/>
          <p:nvPr/>
        </p:nvSpPr>
        <p:spPr>
          <a:xfrm>
            <a:off x="5462742" y="145879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F6F88C26-6EB3-7F2F-19F8-454FC05CBA2E}"/>
              </a:ext>
            </a:extLst>
          </p:cNvPr>
          <p:cNvSpPr/>
          <p:nvPr/>
        </p:nvSpPr>
        <p:spPr>
          <a:xfrm>
            <a:off x="6187938" y="148357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6140BE3B-7A81-6660-D1BC-DA8099FD504F}"/>
              </a:ext>
            </a:extLst>
          </p:cNvPr>
          <p:cNvCxnSpPr>
            <a:cxnSpLocks/>
          </p:cNvCxnSpPr>
          <p:nvPr/>
        </p:nvCxnSpPr>
        <p:spPr>
          <a:xfrm flipV="1">
            <a:off x="6007918" y="1668902"/>
            <a:ext cx="0" cy="52385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4F93091C-BB43-8B4E-B257-284E91E7C3B0}"/>
              </a:ext>
            </a:extLst>
          </p:cNvPr>
          <p:cNvSpPr/>
          <p:nvPr/>
        </p:nvSpPr>
        <p:spPr>
          <a:xfrm>
            <a:off x="6334794" y="2342075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5C34F7F-A7F5-DB2E-8660-BA8162193C9F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6514814" y="2162055"/>
            <a:ext cx="0" cy="18002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61076534-6FC6-5F48-B02A-3799FC51815A}"/>
              </a:ext>
            </a:extLst>
          </p:cNvPr>
          <p:cNvSpPr/>
          <p:nvPr/>
        </p:nvSpPr>
        <p:spPr>
          <a:xfrm>
            <a:off x="5827898" y="2348880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B19189A3-12E1-93C1-0796-D882C7ED554D}"/>
              </a:ext>
            </a:extLst>
          </p:cNvPr>
          <p:cNvCxnSpPr>
            <a:cxnSpLocks/>
          </p:cNvCxnSpPr>
          <p:nvPr/>
        </p:nvCxnSpPr>
        <p:spPr>
          <a:xfrm flipV="1">
            <a:off x="6015086" y="2138028"/>
            <a:ext cx="0" cy="18002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楕円 70">
            <a:extLst>
              <a:ext uri="{FF2B5EF4-FFF2-40B4-BE49-F238E27FC236}">
                <a16:creationId xmlns:a16="http://schemas.microsoft.com/office/drawing/2014/main" id="{3E606400-3856-E7BC-8B61-5AFF2A07E5F0}"/>
              </a:ext>
            </a:extLst>
          </p:cNvPr>
          <p:cNvSpPr/>
          <p:nvPr/>
        </p:nvSpPr>
        <p:spPr>
          <a:xfrm>
            <a:off x="5305840" y="2348880"/>
            <a:ext cx="360040" cy="360040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38A5CD9-BDA5-97B6-4241-B737FA685253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5485860" y="2168860"/>
            <a:ext cx="0" cy="18002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29567941-8CB7-0E6A-A102-053C3DF0F646}"/>
              </a:ext>
            </a:extLst>
          </p:cNvPr>
          <p:cNvCxnSpPr>
            <a:cxnSpLocks/>
          </p:cNvCxnSpPr>
          <p:nvPr/>
        </p:nvCxnSpPr>
        <p:spPr>
          <a:xfrm flipH="1">
            <a:off x="5485032" y="2148778"/>
            <a:ext cx="1029782" cy="13277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D49EE4EF-69F5-E3C2-CBFF-90968F0970FC}"/>
              </a:ext>
            </a:extLst>
          </p:cNvPr>
          <p:cNvGrpSpPr/>
          <p:nvPr/>
        </p:nvGrpSpPr>
        <p:grpSpPr>
          <a:xfrm>
            <a:off x="683568" y="3429000"/>
            <a:ext cx="1800200" cy="1584175"/>
            <a:chOff x="683568" y="3861048"/>
            <a:chExt cx="1800200" cy="1584176"/>
          </a:xfrm>
        </p:grpSpPr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8BA4C1B9-A4D7-A0CD-423B-F86AA3EA7223}"/>
                </a:ext>
              </a:extLst>
            </p:cNvPr>
            <p:cNvGrpSpPr/>
            <p:nvPr/>
          </p:nvGrpSpPr>
          <p:grpSpPr>
            <a:xfrm>
              <a:off x="788972" y="3933056"/>
              <a:ext cx="1548172" cy="1262918"/>
              <a:chOff x="683568" y="1986062"/>
              <a:chExt cx="1548172" cy="1262918"/>
            </a:xfrm>
          </p:grpSpPr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40554720-F091-1463-047A-DA26FD33C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1670" y="2185070"/>
                <a:ext cx="43204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B8A35CB3-5B83-F4C5-3869-F4A07D70E641}"/>
                  </a:ext>
                </a:extLst>
              </p:cNvPr>
              <p:cNvSpPr/>
              <p:nvPr/>
            </p:nvSpPr>
            <p:spPr>
              <a:xfrm>
                <a:off x="971600" y="1988840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1" name="楕円 80">
                <a:extLst>
                  <a:ext uri="{FF2B5EF4-FFF2-40B4-BE49-F238E27FC236}">
                    <a16:creationId xmlns:a16="http://schemas.microsoft.com/office/drawing/2014/main" id="{8294FE58-84AC-150C-8E32-7E1003A510A0}"/>
                  </a:ext>
                </a:extLst>
              </p:cNvPr>
              <p:cNvSpPr/>
              <p:nvPr/>
            </p:nvSpPr>
            <p:spPr>
              <a:xfrm>
                <a:off x="1619672" y="1986062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59957917-3B4B-054F-BDAA-B23DB7249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894" y="2708920"/>
                <a:ext cx="1161826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F6516CA2-0D44-5CBF-266D-48F44355AC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5656" y="2185070"/>
                <a:ext cx="0" cy="5238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2732D8D1-A7D0-4FD1-2A48-F8F38716C89E}"/>
                  </a:ext>
                </a:extLst>
              </p:cNvPr>
              <p:cNvSpPr/>
              <p:nvPr/>
            </p:nvSpPr>
            <p:spPr>
              <a:xfrm>
                <a:off x="683568" y="2872729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86" name="楕円 85">
                <a:extLst>
                  <a:ext uri="{FF2B5EF4-FFF2-40B4-BE49-F238E27FC236}">
                    <a16:creationId xmlns:a16="http://schemas.microsoft.com/office/drawing/2014/main" id="{6C0C5539-1B5B-C9DE-D5A0-BB0A2716811D}"/>
                  </a:ext>
                </a:extLst>
              </p:cNvPr>
              <p:cNvSpPr/>
              <p:nvPr/>
            </p:nvSpPr>
            <p:spPr>
              <a:xfrm>
                <a:off x="1871700" y="2888940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BB5A8849-1B8D-2EB0-B696-296E0A43D3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894" y="2708920"/>
                <a:ext cx="0" cy="2718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423EBFBA-7B05-E4AA-EDA6-29A0059883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5656" y="2708920"/>
                <a:ext cx="0" cy="2718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9F038198-CFC2-7D98-03FA-9DAF386CFD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1720" y="2708920"/>
                <a:ext cx="0" cy="2718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4320F75-AB21-B1B6-A883-9BBCEBA22701}"/>
                </a:ext>
              </a:extLst>
            </p:cNvPr>
            <p:cNvSpPr/>
            <p:nvPr/>
          </p:nvSpPr>
          <p:spPr>
            <a:xfrm>
              <a:off x="683568" y="3861048"/>
              <a:ext cx="1800200" cy="1584176"/>
            </a:xfrm>
            <a:prstGeom prst="rect">
              <a:avLst/>
            </a:prstGeom>
            <a:noFill/>
            <a:ln w="9525">
              <a:solidFill>
                <a:srgbClr val="CCFF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7A15FDB2-3B07-BDBD-0C0D-7525ED3AD3CB}"/>
              </a:ext>
            </a:extLst>
          </p:cNvPr>
          <p:cNvGrpSpPr/>
          <p:nvPr/>
        </p:nvGrpSpPr>
        <p:grpSpPr>
          <a:xfrm>
            <a:off x="3270867" y="3498287"/>
            <a:ext cx="1008112" cy="362761"/>
            <a:chOff x="3270640" y="3500997"/>
            <a:chExt cx="1008112" cy="362761"/>
          </a:xfrm>
        </p:grpSpPr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46F6B4F0-35EA-605C-1DFB-5C0B07E0B89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710" y="3699974"/>
              <a:ext cx="4320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88D0DECA-2E41-C645-BBF5-89D692E27B7D}"/>
                </a:ext>
              </a:extLst>
            </p:cNvPr>
            <p:cNvSpPr/>
            <p:nvPr/>
          </p:nvSpPr>
          <p:spPr>
            <a:xfrm>
              <a:off x="3270640" y="3503775"/>
              <a:ext cx="360040" cy="3599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3836E458-C265-CC11-AE26-1B9A5B24C7FC}"/>
                </a:ext>
              </a:extLst>
            </p:cNvPr>
            <p:cNvSpPr/>
            <p:nvPr/>
          </p:nvSpPr>
          <p:spPr>
            <a:xfrm>
              <a:off x="3918712" y="3500997"/>
              <a:ext cx="360040" cy="35998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12564458-3C85-90D8-0618-B32146476D08}"/>
              </a:ext>
            </a:extLst>
          </p:cNvPr>
          <p:cNvCxnSpPr>
            <a:cxnSpLocks/>
          </p:cNvCxnSpPr>
          <p:nvPr/>
        </p:nvCxnSpPr>
        <p:spPr>
          <a:xfrm flipV="1">
            <a:off x="3774696" y="3699974"/>
            <a:ext cx="0" cy="537069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EBEB4BB3-ED6C-FFB5-2A55-2F53EE86D764}"/>
              </a:ext>
            </a:extLst>
          </p:cNvPr>
          <p:cNvGrpSpPr/>
          <p:nvPr/>
        </p:nvGrpSpPr>
        <p:grpSpPr>
          <a:xfrm>
            <a:off x="2874596" y="3444950"/>
            <a:ext cx="1800200" cy="1352110"/>
            <a:chOff x="2877204" y="3429000"/>
            <a:chExt cx="1800200" cy="1352110"/>
          </a:xfrm>
        </p:grpSpPr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3FA39C52-5B44-413C-6385-B884232F4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988" y="4238796"/>
              <a:ext cx="0" cy="271778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6D4D2FBE-2A67-E8FF-3086-7D385074A205}"/>
                </a:ext>
              </a:extLst>
            </p:cNvPr>
            <p:cNvGrpSpPr/>
            <p:nvPr/>
          </p:nvGrpSpPr>
          <p:grpSpPr>
            <a:xfrm>
              <a:off x="2961662" y="4238796"/>
              <a:ext cx="1574098" cy="542314"/>
              <a:chOff x="4875907" y="4155971"/>
              <a:chExt cx="1574098" cy="542314"/>
            </a:xfrm>
          </p:grpSpPr>
          <p:sp>
            <p:nvSpPr>
              <p:cNvPr id="102" name="楕円 101">
                <a:extLst>
                  <a:ext uri="{FF2B5EF4-FFF2-40B4-BE49-F238E27FC236}">
                    <a16:creationId xmlns:a16="http://schemas.microsoft.com/office/drawing/2014/main" id="{D3E42B2B-DC8B-C77E-3A2E-63B0362DD66D}"/>
                  </a:ext>
                </a:extLst>
              </p:cNvPr>
              <p:cNvSpPr/>
              <p:nvPr/>
            </p:nvSpPr>
            <p:spPr>
              <a:xfrm>
                <a:off x="6089965" y="4338302"/>
                <a:ext cx="360040" cy="3599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8691F83A-3682-B5AE-C26F-49A3F417D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2233" y="4155971"/>
                <a:ext cx="116971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楕円 99">
                <a:extLst>
                  <a:ext uri="{FF2B5EF4-FFF2-40B4-BE49-F238E27FC236}">
                    <a16:creationId xmlns:a16="http://schemas.microsoft.com/office/drawing/2014/main" id="{FEFCB219-CDED-48C7-F100-6CFD33A0432C}"/>
                  </a:ext>
                </a:extLst>
              </p:cNvPr>
              <p:cNvSpPr/>
              <p:nvPr/>
            </p:nvSpPr>
            <p:spPr>
              <a:xfrm>
                <a:off x="4875907" y="4319754"/>
                <a:ext cx="360040" cy="3599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01" name="楕円 100">
                <a:extLst>
                  <a:ext uri="{FF2B5EF4-FFF2-40B4-BE49-F238E27FC236}">
                    <a16:creationId xmlns:a16="http://schemas.microsoft.com/office/drawing/2014/main" id="{9143BC95-4E3E-FFAA-B9DF-45144B3988E5}"/>
                  </a:ext>
                </a:extLst>
              </p:cNvPr>
              <p:cNvSpPr/>
              <p:nvPr/>
            </p:nvSpPr>
            <p:spPr>
              <a:xfrm>
                <a:off x="5470735" y="4333949"/>
                <a:ext cx="360040" cy="3599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487EB33-0EF8-C598-226D-E7BC0143B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6734" y="4240550"/>
              <a:ext cx="0" cy="271778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9DF85D72-D4D9-1EA9-FD55-78CDBE10F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8545" y="4238796"/>
              <a:ext cx="0" cy="271778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3868D6FD-9297-1DAD-2730-5FB027A8AE12}"/>
                </a:ext>
              </a:extLst>
            </p:cNvPr>
            <p:cNvSpPr/>
            <p:nvPr/>
          </p:nvSpPr>
          <p:spPr>
            <a:xfrm>
              <a:off x="2877204" y="3429000"/>
              <a:ext cx="1800200" cy="690284"/>
            </a:xfrm>
            <a:prstGeom prst="rect">
              <a:avLst/>
            </a:prstGeom>
            <a:noFill/>
            <a:ln w="9525">
              <a:solidFill>
                <a:srgbClr val="CCFF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682A7144-3882-0EB8-2F5D-238CA86DAA01}"/>
              </a:ext>
            </a:extLst>
          </p:cNvPr>
          <p:cNvGrpSpPr/>
          <p:nvPr/>
        </p:nvGrpSpPr>
        <p:grpSpPr>
          <a:xfrm>
            <a:off x="7279701" y="1415170"/>
            <a:ext cx="1388994" cy="1250130"/>
            <a:chOff x="4590002" y="2030756"/>
            <a:chExt cx="1388994" cy="1250130"/>
          </a:xfrm>
        </p:grpSpPr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9635BBA9-EF2A-893A-44FC-76919C62F591}"/>
                </a:ext>
              </a:extLst>
            </p:cNvPr>
            <p:cNvCxnSpPr>
              <a:cxnSpLocks/>
            </p:cNvCxnSpPr>
            <p:nvPr/>
          </p:nvCxnSpPr>
          <p:spPr>
            <a:xfrm>
              <a:off x="5104556" y="2211669"/>
              <a:ext cx="358918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8CF74F8C-0B5D-82E9-F648-C650CB2ABE97}"/>
                </a:ext>
              </a:extLst>
            </p:cNvPr>
            <p:cNvSpPr/>
            <p:nvPr/>
          </p:nvSpPr>
          <p:spPr>
            <a:xfrm>
              <a:off x="4746904" y="2030756"/>
              <a:ext cx="360040" cy="360040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0" name="楕円 109">
              <a:extLst>
                <a:ext uri="{FF2B5EF4-FFF2-40B4-BE49-F238E27FC236}">
                  <a16:creationId xmlns:a16="http://schemas.microsoft.com/office/drawing/2014/main" id="{7601399A-268F-63EF-C139-0839E72E524B}"/>
                </a:ext>
              </a:extLst>
            </p:cNvPr>
            <p:cNvSpPr/>
            <p:nvPr/>
          </p:nvSpPr>
          <p:spPr>
            <a:xfrm>
              <a:off x="5472100" y="2055536"/>
              <a:ext cx="360040" cy="360040"/>
            </a:xfrm>
            <a:prstGeom prst="ellipse">
              <a:avLst/>
            </a:prstGeom>
            <a:noFill/>
            <a:ln>
              <a:solidFill>
                <a:srgbClr val="FF33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D7658E5E-E0EA-4DF7-E244-202434B4E6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2080" y="2240868"/>
              <a:ext cx="0" cy="52385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B7CBAD6D-0F57-6C2C-B0A8-D2D1E9BBF42A}"/>
                </a:ext>
              </a:extLst>
            </p:cNvPr>
            <p:cNvSpPr/>
            <p:nvPr/>
          </p:nvSpPr>
          <p:spPr>
            <a:xfrm>
              <a:off x="5618956" y="2914041"/>
              <a:ext cx="360040" cy="3600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7D6503FC-37E7-742C-E5E9-7D4B4AC7B335}"/>
                </a:ext>
              </a:extLst>
            </p:cNvPr>
            <p:cNvCxnSpPr>
              <a:cxnSpLocks/>
              <a:stCxn id="112" idx="0"/>
            </p:cNvCxnSpPr>
            <p:nvPr/>
          </p:nvCxnSpPr>
          <p:spPr>
            <a:xfrm flipV="1">
              <a:off x="5798976" y="2734021"/>
              <a:ext cx="0" cy="18002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1C9B3CF5-769A-BE46-8A26-55570F10FAA6}"/>
                </a:ext>
              </a:extLst>
            </p:cNvPr>
            <p:cNvSpPr/>
            <p:nvPr/>
          </p:nvSpPr>
          <p:spPr>
            <a:xfrm>
              <a:off x="5112060" y="2920846"/>
              <a:ext cx="360040" cy="3600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078A13C3-BFB1-CF8F-2241-13DC83BC7D1A}"/>
                </a:ext>
              </a:extLst>
            </p:cNvPr>
            <p:cNvCxnSpPr>
              <a:cxnSpLocks/>
              <a:stCxn id="114" idx="0"/>
            </p:cNvCxnSpPr>
            <p:nvPr/>
          </p:nvCxnSpPr>
          <p:spPr>
            <a:xfrm flipV="1">
              <a:off x="5292080" y="2740826"/>
              <a:ext cx="0" cy="18002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D86CFEFF-1EB1-20CB-2B8F-446892BE72D4}"/>
                </a:ext>
              </a:extLst>
            </p:cNvPr>
            <p:cNvSpPr/>
            <p:nvPr/>
          </p:nvSpPr>
          <p:spPr>
            <a:xfrm>
              <a:off x="4590002" y="2920846"/>
              <a:ext cx="360040" cy="36004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623A4982-19D1-FDEA-3ED5-033E81C52855}"/>
                </a:ext>
              </a:extLst>
            </p:cNvPr>
            <p:cNvCxnSpPr>
              <a:cxnSpLocks/>
              <a:stCxn id="116" idx="0"/>
            </p:cNvCxnSpPr>
            <p:nvPr/>
          </p:nvCxnSpPr>
          <p:spPr>
            <a:xfrm flipV="1">
              <a:off x="4770022" y="2740826"/>
              <a:ext cx="0" cy="180020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47FCF87C-D7F7-9E61-E967-0AFBFFF2B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9194" y="2720744"/>
              <a:ext cx="1029782" cy="13277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37F531D-3D26-0BD0-4B13-42CFDEAD690E}"/>
              </a:ext>
            </a:extLst>
          </p:cNvPr>
          <p:cNvCxnSpPr>
            <a:cxnSpLocks/>
          </p:cNvCxnSpPr>
          <p:nvPr/>
        </p:nvCxnSpPr>
        <p:spPr>
          <a:xfrm>
            <a:off x="3665660" y="1628800"/>
            <a:ext cx="432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176CCE2A-B9C2-EB8F-9E3A-FB9E7585925F}"/>
              </a:ext>
            </a:extLst>
          </p:cNvPr>
          <p:cNvCxnSpPr>
            <a:cxnSpLocks/>
          </p:cNvCxnSpPr>
          <p:nvPr/>
        </p:nvCxnSpPr>
        <p:spPr>
          <a:xfrm flipV="1">
            <a:off x="3881684" y="2168860"/>
            <a:ext cx="0" cy="18002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A249AE55-73C0-1184-27B3-44DB30352E79}"/>
              </a:ext>
            </a:extLst>
          </p:cNvPr>
          <p:cNvGrpSpPr/>
          <p:nvPr/>
        </p:nvGrpSpPr>
        <p:grpSpPr>
          <a:xfrm>
            <a:off x="5124806" y="3437575"/>
            <a:ext cx="1800200" cy="1352110"/>
            <a:chOff x="2877204" y="3429000"/>
            <a:chExt cx="1800200" cy="1352110"/>
          </a:xfrm>
        </p:grpSpPr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1FD6BA43-F4A4-85E4-CD29-192F5A4CC7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988" y="4238796"/>
              <a:ext cx="0" cy="271778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3E7C1A46-474B-C327-C89D-380FCDD38E1C}"/>
                </a:ext>
              </a:extLst>
            </p:cNvPr>
            <p:cNvGrpSpPr/>
            <p:nvPr/>
          </p:nvGrpSpPr>
          <p:grpSpPr>
            <a:xfrm>
              <a:off x="2961662" y="4238796"/>
              <a:ext cx="1574098" cy="542314"/>
              <a:chOff x="4875907" y="4155971"/>
              <a:chExt cx="1574098" cy="542314"/>
            </a:xfrm>
          </p:grpSpPr>
          <p:sp>
            <p:nvSpPr>
              <p:cNvPr id="146" name="楕円 145">
                <a:extLst>
                  <a:ext uri="{FF2B5EF4-FFF2-40B4-BE49-F238E27FC236}">
                    <a16:creationId xmlns:a16="http://schemas.microsoft.com/office/drawing/2014/main" id="{8D534F84-5C94-9EDE-2D63-D72415318C8F}"/>
                  </a:ext>
                </a:extLst>
              </p:cNvPr>
              <p:cNvSpPr/>
              <p:nvPr/>
            </p:nvSpPr>
            <p:spPr>
              <a:xfrm>
                <a:off x="6089965" y="4338302"/>
                <a:ext cx="360040" cy="3599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7411B14D-CE4D-FD2A-58F0-2C6E6269C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2233" y="4155971"/>
                <a:ext cx="116971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楕円 147">
                <a:extLst>
                  <a:ext uri="{FF2B5EF4-FFF2-40B4-BE49-F238E27FC236}">
                    <a16:creationId xmlns:a16="http://schemas.microsoft.com/office/drawing/2014/main" id="{C5FC5A00-97D4-3311-951B-B9E3BBB4963E}"/>
                  </a:ext>
                </a:extLst>
              </p:cNvPr>
              <p:cNvSpPr/>
              <p:nvPr/>
            </p:nvSpPr>
            <p:spPr>
              <a:xfrm>
                <a:off x="4875907" y="4319754"/>
                <a:ext cx="360040" cy="3599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49" name="楕円 148">
                <a:extLst>
                  <a:ext uri="{FF2B5EF4-FFF2-40B4-BE49-F238E27FC236}">
                    <a16:creationId xmlns:a16="http://schemas.microsoft.com/office/drawing/2014/main" id="{936BC1F2-C099-D242-3D07-0F4A8B837911}"/>
                  </a:ext>
                </a:extLst>
              </p:cNvPr>
              <p:cNvSpPr/>
              <p:nvPr/>
            </p:nvSpPr>
            <p:spPr>
              <a:xfrm>
                <a:off x="5470735" y="4333949"/>
                <a:ext cx="360040" cy="3599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C55A41E9-0634-6255-719C-4505DC6E9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6734" y="4240550"/>
              <a:ext cx="0" cy="271778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209BF3B7-6945-5A03-0398-679F34E82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8545" y="4238796"/>
              <a:ext cx="0" cy="271778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497A49F0-D22F-7DC4-8441-8E904A0B334B}"/>
                </a:ext>
              </a:extLst>
            </p:cNvPr>
            <p:cNvSpPr/>
            <p:nvPr/>
          </p:nvSpPr>
          <p:spPr>
            <a:xfrm>
              <a:off x="2877204" y="3429000"/>
              <a:ext cx="1800200" cy="690284"/>
            </a:xfrm>
            <a:prstGeom prst="rect">
              <a:avLst/>
            </a:prstGeom>
            <a:noFill/>
            <a:ln w="9525">
              <a:solidFill>
                <a:srgbClr val="CCFF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3" name="楕円 152">
            <a:extLst>
              <a:ext uri="{FF2B5EF4-FFF2-40B4-BE49-F238E27FC236}">
                <a16:creationId xmlns:a16="http://schemas.microsoft.com/office/drawing/2014/main" id="{19E092F6-858B-4D7E-3174-A5639364D0D2}"/>
              </a:ext>
            </a:extLst>
          </p:cNvPr>
          <p:cNvSpPr/>
          <p:nvPr/>
        </p:nvSpPr>
        <p:spPr>
          <a:xfrm>
            <a:off x="5510894" y="3503786"/>
            <a:ext cx="360040" cy="359983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楕円 153">
            <a:extLst>
              <a:ext uri="{FF2B5EF4-FFF2-40B4-BE49-F238E27FC236}">
                <a16:creationId xmlns:a16="http://schemas.microsoft.com/office/drawing/2014/main" id="{19879E32-5BB4-2572-7980-968EAAC4AC33}"/>
              </a:ext>
            </a:extLst>
          </p:cNvPr>
          <p:cNvSpPr/>
          <p:nvPr/>
        </p:nvSpPr>
        <p:spPr>
          <a:xfrm>
            <a:off x="6158966" y="3501008"/>
            <a:ext cx="360040" cy="359983"/>
          </a:xfrm>
          <a:prstGeom prst="ellipse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10582DD8-65AF-99C6-7064-A44DE1574F9B}"/>
              </a:ext>
            </a:extLst>
          </p:cNvPr>
          <p:cNvCxnSpPr>
            <a:cxnSpLocks/>
          </p:cNvCxnSpPr>
          <p:nvPr/>
        </p:nvCxnSpPr>
        <p:spPr>
          <a:xfrm flipV="1">
            <a:off x="6023482" y="3667249"/>
            <a:ext cx="0" cy="537069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B2C95FF7-D4A5-6E1F-9BFC-F9995A9FD69A}"/>
              </a:ext>
            </a:extLst>
          </p:cNvPr>
          <p:cNvCxnSpPr>
            <a:cxnSpLocks/>
          </p:cNvCxnSpPr>
          <p:nvPr/>
        </p:nvCxnSpPr>
        <p:spPr>
          <a:xfrm>
            <a:off x="5837937" y="3717032"/>
            <a:ext cx="35891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CA449AC9-331E-B185-4C32-784B4DB2C7C2}"/>
              </a:ext>
            </a:extLst>
          </p:cNvPr>
          <p:cNvGrpSpPr/>
          <p:nvPr/>
        </p:nvGrpSpPr>
        <p:grpSpPr>
          <a:xfrm>
            <a:off x="7114558" y="3426402"/>
            <a:ext cx="1800200" cy="1352110"/>
            <a:chOff x="2877204" y="3429000"/>
            <a:chExt cx="1800200" cy="1352110"/>
          </a:xfrm>
        </p:grpSpPr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297FA3F5-C737-87EA-698C-859BDE95DF86}"/>
                </a:ext>
              </a:extLst>
            </p:cNvPr>
            <p:cNvGrpSpPr/>
            <p:nvPr/>
          </p:nvGrpSpPr>
          <p:grpSpPr>
            <a:xfrm>
              <a:off x="2961662" y="4402579"/>
              <a:ext cx="1574098" cy="378531"/>
              <a:chOff x="4875907" y="4319754"/>
              <a:chExt cx="1574098" cy="378531"/>
            </a:xfrm>
          </p:grpSpPr>
          <p:sp>
            <p:nvSpPr>
              <p:cNvPr id="165" name="楕円 164">
                <a:extLst>
                  <a:ext uri="{FF2B5EF4-FFF2-40B4-BE49-F238E27FC236}">
                    <a16:creationId xmlns:a16="http://schemas.microsoft.com/office/drawing/2014/main" id="{D0BDDA91-70B8-87CF-504E-5FDB6C940A92}"/>
                  </a:ext>
                </a:extLst>
              </p:cNvPr>
              <p:cNvSpPr/>
              <p:nvPr/>
            </p:nvSpPr>
            <p:spPr>
              <a:xfrm>
                <a:off x="6089965" y="4338302"/>
                <a:ext cx="360040" cy="3599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67" name="楕円 166">
                <a:extLst>
                  <a:ext uri="{FF2B5EF4-FFF2-40B4-BE49-F238E27FC236}">
                    <a16:creationId xmlns:a16="http://schemas.microsoft.com/office/drawing/2014/main" id="{F4C7E6AA-ED09-115E-64A0-B90B732F8716}"/>
                  </a:ext>
                </a:extLst>
              </p:cNvPr>
              <p:cNvSpPr/>
              <p:nvPr/>
            </p:nvSpPr>
            <p:spPr>
              <a:xfrm>
                <a:off x="4875907" y="4319754"/>
                <a:ext cx="360040" cy="3599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168" name="楕円 167">
                <a:extLst>
                  <a:ext uri="{FF2B5EF4-FFF2-40B4-BE49-F238E27FC236}">
                    <a16:creationId xmlns:a16="http://schemas.microsoft.com/office/drawing/2014/main" id="{FD648B10-3F59-78F3-E278-B9CED0FB2CC4}"/>
                  </a:ext>
                </a:extLst>
              </p:cNvPr>
              <p:cNvSpPr/>
              <p:nvPr/>
            </p:nvSpPr>
            <p:spPr>
              <a:xfrm>
                <a:off x="5509645" y="4333949"/>
                <a:ext cx="360040" cy="35998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B2FDE782-6F15-EFC8-B891-A0240C792A84}"/>
                </a:ext>
              </a:extLst>
            </p:cNvPr>
            <p:cNvSpPr/>
            <p:nvPr/>
          </p:nvSpPr>
          <p:spPr>
            <a:xfrm>
              <a:off x="2877204" y="3429000"/>
              <a:ext cx="1800200" cy="690284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69" name="楕円 168">
            <a:extLst>
              <a:ext uri="{FF2B5EF4-FFF2-40B4-BE49-F238E27FC236}">
                <a16:creationId xmlns:a16="http://schemas.microsoft.com/office/drawing/2014/main" id="{FD68D0AF-FA0B-1605-6B63-A1A69CB28876}"/>
              </a:ext>
            </a:extLst>
          </p:cNvPr>
          <p:cNvSpPr/>
          <p:nvPr/>
        </p:nvSpPr>
        <p:spPr>
          <a:xfrm>
            <a:off x="7441719" y="3517272"/>
            <a:ext cx="360040" cy="359983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A074062C-1AEA-7857-79C3-5C965B4771FC}"/>
              </a:ext>
            </a:extLst>
          </p:cNvPr>
          <p:cNvCxnSpPr>
            <a:cxnSpLocks/>
          </p:cNvCxnSpPr>
          <p:nvPr/>
        </p:nvCxnSpPr>
        <p:spPr>
          <a:xfrm>
            <a:off x="7824629" y="3712964"/>
            <a:ext cx="358918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楕円 170">
            <a:extLst>
              <a:ext uri="{FF2B5EF4-FFF2-40B4-BE49-F238E27FC236}">
                <a16:creationId xmlns:a16="http://schemas.microsoft.com/office/drawing/2014/main" id="{88EF787A-C725-8B97-4D29-3DBC25D07AD4}"/>
              </a:ext>
            </a:extLst>
          </p:cNvPr>
          <p:cNvSpPr/>
          <p:nvPr/>
        </p:nvSpPr>
        <p:spPr>
          <a:xfrm>
            <a:off x="8164288" y="3517396"/>
            <a:ext cx="360040" cy="359983"/>
          </a:xfrm>
          <a:prstGeom prst="ellipse">
            <a:avLst/>
          </a:prstGeom>
          <a:noFill/>
          <a:ln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2" name="矢印: 下 171">
            <a:extLst>
              <a:ext uri="{FF2B5EF4-FFF2-40B4-BE49-F238E27FC236}">
                <a16:creationId xmlns:a16="http://schemas.microsoft.com/office/drawing/2014/main" id="{F8BE3AAF-8502-EC14-EE9A-A1F5B9F0203C}"/>
              </a:ext>
            </a:extLst>
          </p:cNvPr>
          <p:cNvSpPr/>
          <p:nvPr/>
        </p:nvSpPr>
        <p:spPr>
          <a:xfrm>
            <a:off x="6805409" y="5599365"/>
            <a:ext cx="474292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0F673C89-0D34-CD06-6985-8046175B5C56}"/>
              </a:ext>
            </a:extLst>
          </p:cNvPr>
          <p:cNvSpPr txBox="1"/>
          <p:nvPr/>
        </p:nvSpPr>
        <p:spPr>
          <a:xfrm>
            <a:off x="6092417" y="6263190"/>
            <a:ext cx="193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座して待つのか？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2C7B74-FB21-4F1C-7314-72CDDB83A029}"/>
              </a:ext>
            </a:extLst>
          </p:cNvPr>
          <p:cNvSpPr txBox="1"/>
          <p:nvPr/>
        </p:nvSpPr>
        <p:spPr>
          <a:xfrm>
            <a:off x="191049" y="1425800"/>
            <a:ext cx="461665" cy="12144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子どもの数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F2702D-4127-24C1-AC5C-7B05662D3A72}"/>
              </a:ext>
            </a:extLst>
          </p:cNvPr>
          <p:cNvSpPr txBox="1"/>
          <p:nvPr/>
        </p:nvSpPr>
        <p:spPr>
          <a:xfrm>
            <a:off x="146864" y="3426402"/>
            <a:ext cx="461665" cy="16857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世帯単位の人数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711987-D224-98AA-0CF5-29FEC2FC30A7}"/>
              </a:ext>
            </a:extLst>
          </p:cNvPr>
          <p:cNvSpPr txBox="1"/>
          <p:nvPr/>
        </p:nvSpPr>
        <p:spPr>
          <a:xfrm>
            <a:off x="617133" y="2804140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1950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（昭和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）年：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3.62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人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768192-6E57-3F28-3575-285E55074CD4}"/>
              </a:ext>
            </a:extLst>
          </p:cNvPr>
          <p:cNvSpPr txBox="1"/>
          <p:nvPr/>
        </p:nvSpPr>
        <p:spPr>
          <a:xfrm>
            <a:off x="2890933" y="2796628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2022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（令和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4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年：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1.26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BF7DD8-FCD4-D80D-769C-36EA87D3A9D2}"/>
              </a:ext>
            </a:extLst>
          </p:cNvPr>
          <p:cNvSpPr txBox="1"/>
          <p:nvPr/>
        </p:nvSpPr>
        <p:spPr>
          <a:xfrm>
            <a:off x="4935219" y="2822938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限界集落化（高齢化率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50%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002F3F-711F-A365-D737-90E622CB498A}"/>
              </a:ext>
            </a:extLst>
          </p:cNvPr>
          <p:cNvSpPr txBox="1"/>
          <p:nvPr/>
        </p:nvSpPr>
        <p:spPr>
          <a:xfrm>
            <a:off x="7620457" y="27848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消滅集落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6A6D1A-E1DE-5B9E-9245-3EB773D78833}"/>
              </a:ext>
            </a:extLst>
          </p:cNvPr>
          <p:cNvSpPr txBox="1"/>
          <p:nvPr/>
        </p:nvSpPr>
        <p:spPr>
          <a:xfrm>
            <a:off x="650658" y="5193194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1960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（昭和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35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）年：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4.1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人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48ABBB-F0AA-7DDD-CBAA-29167AFDABD1}"/>
              </a:ext>
            </a:extLst>
          </p:cNvPr>
          <p:cNvSpPr txBox="1"/>
          <p:nvPr/>
        </p:nvSpPr>
        <p:spPr>
          <a:xfrm>
            <a:off x="2815221" y="5199713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2020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（令和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）年：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2.5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人</a:t>
            </a:r>
          </a:p>
        </p:txBody>
      </p:sp>
      <p:sp>
        <p:nvSpPr>
          <p:cNvPr id="21" name="右中かっこ 20">
            <a:extLst>
              <a:ext uri="{FF2B5EF4-FFF2-40B4-BE49-F238E27FC236}">
                <a16:creationId xmlns:a16="http://schemas.microsoft.com/office/drawing/2014/main" id="{0607929D-F475-A2F7-BF7D-088F63A6E3D0}"/>
              </a:ext>
            </a:extLst>
          </p:cNvPr>
          <p:cNvSpPr/>
          <p:nvPr/>
        </p:nvSpPr>
        <p:spPr>
          <a:xfrm rot="5400000">
            <a:off x="6902773" y="3945342"/>
            <a:ext cx="250290" cy="2770312"/>
          </a:xfrm>
          <a:prstGeom prst="rightBrace">
            <a:avLst>
              <a:gd name="adj1" fmla="val 33703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E858FC-88A8-A8C2-3B52-1068C8D431FA}"/>
              </a:ext>
            </a:extLst>
          </p:cNvPr>
          <p:cNvSpPr txBox="1"/>
          <p:nvPr/>
        </p:nvSpPr>
        <p:spPr>
          <a:xfrm>
            <a:off x="5442938" y="482568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遠距離介護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72073B7-DFD3-AB47-1315-163B5C9F0CE1}"/>
              </a:ext>
            </a:extLst>
          </p:cNvPr>
          <p:cNvSpPr txBox="1"/>
          <p:nvPr/>
        </p:nvSpPr>
        <p:spPr>
          <a:xfrm>
            <a:off x="6732879" y="4840797"/>
            <a:ext cx="2497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「故郷は遠きにありて思うもの」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0C0BC6B-89D2-AB05-2CD1-705D2E3E469E}"/>
              </a:ext>
            </a:extLst>
          </p:cNvPr>
          <p:cNvSpPr txBox="1"/>
          <p:nvPr/>
        </p:nvSpPr>
        <p:spPr>
          <a:xfrm>
            <a:off x="323528" y="6293081"/>
            <a:ext cx="458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出典：国立社会保障・人口問題研究所（表現はオリジナル）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8347F570-4401-E643-3FC2-625126E5C776}"/>
              </a:ext>
            </a:extLst>
          </p:cNvPr>
          <p:cNvSpPr/>
          <p:nvPr/>
        </p:nvSpPr>
        <p:spPr>
          <a:xfrm>
            <a:off x="1376323" y="445140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6C6F7C8-6585-F77F-2C92-0A6031667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BBA8006-9C85-B202-7277-920C8DFB8C98}"/>
              </a:ext>
            </a:extLst>
          </p:cNvPr>
          <p:cNvSpPr/>
          <p:nvPr/>
        </p:nvSpPr>
        <p:spPr>
          <a:xfrm>
            <a:off x="4335236" y="4604657"/>
            <a:ext cx="2677885" cy="115116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5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AD2771-2BE5-D000-35CA-D5E8FA27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71D0B-0DBF-4047-949B-279734ACDE7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B1A8A1-12EB-81E0-6608-6D6E3685A7B6}"/>
              </a:ext>
            </a:extLst>
          </p:cNvPr>
          <p:cNvSpPr txBox="1"/>
          <p:nvPr/>
        </p:nvSpPr>
        <p:spPr>
          <a:xfrm>
            <a:off x="844685" y="561106"/>
            <a:ext cx="7454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消滅可能性自治体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＜宮城県＞</a:t>
            </a:r>
            <a:endParaRPr kumimoji="1"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ja-JP" altLang="en-US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石巻市、気仙沼市、白石市、角田市、登米市、</a:t>
            </a:r>
            <a:r>
              <a:rPr kumimoji="1" lang="ja-JP" altLang="en-US" sz="2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栗原市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、蔵王町、</a:t>
            </a:r>
            <a:endParaRPr kumimoji="1"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七ヶ宿町、村田町、川崎町、丸森町、松島町、七ヶ浜町、大郷町、</a:t>
            </a:r>
            <a:endParaRPr kumimoji="1"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色麻町、加美町、涌谷町、女川町、南三陸町（６市１３町／</a:t>
            </a:r>
            <a:r>
              <a:rPr kumimoji="1" lang="en-US" altLang="ja-JP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市町村）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84BDB7-52B3-A826-7793-CD3913BC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024441"/>
            <a:ext cx="3845668" cy="34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1DB77E6F-FD5F-F1F5-7CFA-BDD262DAADF1}"/>
                  </a:ext>
                </a:extLst>
              </p14:cNvPr>
              <p14:cNvContentPartPr/>
              <p14:nvPr/>
            </p14:nvContentPartPr>
            <p14:xfrm>
              <a:off x="4176049" y="3787108"/>
              <a:ext cx="282240" cy="1980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1DB77E6F-FD5F-F1F5-7CFA-BDD262DAAD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409" y="3679468"/>
                <a:ext cx="389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3382A01A-03C6-48DA-9631-93ADC8491312}"/>
                  </a:ext>
                </a:extLst>
              </p14:cNvPr>
              <p14:cNvContentPartPr/>
              <p14:nvPr/>
            </p14:nvContentPartPr>
            <p14:xfrm>
              <a:off x="5239849" y="4052788"/>
              <a:ext cx="311040" cy="720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3382A01A-03C6-48DA-9631-93ADC84913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5849" y="3945148"/>
                <a:ext cx="4186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FBDA55E5-B1A8-4DD2-7FF5-75DA6E415404}"/>
                  </a:ext>
                </a:extLst>
              </p14:cNvPr>
              <p14:cNvContentPartPr/>
              <p14:nvPr/>
            </p14:nvContentPartPr>
            <p14:xfrm>
              <a:off x="5032129" y="4539148"/>
              <a:ext cx="232920" cy="201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FBDA55E5-B1A8-4DD2-7FF5-75DA6E4154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8489" y="4431148"/>
                <a:ext cx="3405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F6F41D8F-18D9-1B29-BA2E-CEC7A4680338}"/>
                  </a:ext>
                </a:extLst>
              </p14:cNvPr>
              <p14:cNvContentPartPr/>
              <p14:nvPr/>
            </p14:nvContentPartPr>
            <p14:xfrm>
              <a:off x="5369449" y="3510628"/>
              <a:ext cx="326160" cy="3024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F6F41D8F-18D9-1B29-BA2E-CEC7A46803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15809" y="3402988"/>
                <a:ext cx="433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57E7C795-6E3E-597F-6BC4-BBC1D46D6E3A}"/>
                  </a:ext>
                </a:extLst>
              </p14:cNvPr>
              <p14:cNvContentPartPr/>
              <p14:nvPr/>
            </p14:nvContentPartPr>
            <p14:xfrm>
              <a:off x="3404569" y="6011188"/>
              <a:ext cx="220320" cy="75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57E7C795-6E3E-597F-6BC4-BBC1D46D6E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0569" y="5903188"/>
                <a:ext cx="327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B7E01981-8328-F374-461B-A050B1C09960}"/>
                  </a:ext>
                </a:extLst>
              </p14:cNvPr>
              <p14:cNvContentPartPr/>
              <p14:nvPr/>
            </p14:nvContentPartPr>
            <p14:xfrm>
              <a:off x="3799849" y="6023428"/>
              <a:ext cx="213840" cy="792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B7E01981-8328-F374-461B-A050B1C099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46209" y="5915788"/>
                <a:ext cx="3214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914D325B-D127-9E43-8651-DD5034ED6A84}"/>
                  </a:ext>
                </a:extLst>
              </p14:cNvPr>
              <p14:cNvContentPartPr/>
              <p14:nvPr/>
            </p14:nvContentPartPr>
            <p14:xfrm>
              <a:off x="4805329" y="4090948"/>
              <a:ext cx="316080" cy="828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914D325B-D127-9E43-8651-DD5034ED6A8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51329" y="3982948"/>
                <a:ext cx="4237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BBC0E0C9-9486-2347-137C-26C7C065F578}"/>
                  </a:ext>
                </a:extLst>
              </p14:cNvPr>
              <p14:cNvContentPartPr/>
              <p14:nvPr/>
            </p14:nvContentPartPr>
            <p14:xfrm>
              <a:off x="3398089" y="5680708"/>
              <a:ext cx="22680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BBC0E0C9-9486-2347-137C-26C7C065F5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4089" y="5572708"/>
                <a:ext cx="33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C179C5A1-7CAC-FCAB-1547-EFF39C413DA1}"/>
                  </a:ext>
                </a:extLst>
              </p14:cNvPr>
              <p14:cNvContentPartPr/>
              <p14:nvPr/>
            </p14:nvContentPartPr>
            <p14:xfrm>
              <a:off x="2898769" y="5946748"/>
              <a:ext cx="285120" cy="360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C179C5A1-7CAC-FCAB-1547-EFF39C413D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44769" y="5838748"/>
                <a:ext cx="392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A7E254DB-BBC2-7DE7-6C55-5BBCD436E031}"/>
                  </a:ext>
                </a:extLst>
              </p14:cNvPr>
              <p14:cNvContentPartPr/>
              <p14:nvPr/>
            </p14:nvContentPartPr>
            <p14:xfrm>
              <a:off x="4604089" y="5555068"/>
              <a:ext cx="263160" cy="2880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A7E254DB-BBC2-7DE7-6C55-5BBCD436E0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50449" y="5447068"/>
                <a:ext cx="370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09EA9F72-1A3B-2B58-1B61-07F753BC8ADC}"/>
                  </a:ext>
                </a:extLst>
              </p14:cNvPr>
              <p14:cNvContentPartPr/>
              <p14:nvPr/>
            </p14:nvContentPartPr>
            <p14:xfrm>
              <a:off x="3307369" y="5378308"/>
              <a:ext cx="280800" cy="2448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09EA9F72-1A3B-2B58-1B61-07F753BC8AD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3369" y="5270668"/>
                <a:ext cx="388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F0AEDAE5-EFEF-D236-090C-FAD0F7461829}"/>
                  </a:ext>
                </a:extLst>
              </p14:cNvPr>
              <p14:cNvContentPartPr/>
              <p14:nvPr/>
            </p14:nvContentPartPr>
            <p14:xfrm>
              <a:off x="3793369" y="6322948"/>
              <a:ext cx="194040" cy="36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F0AEDAE5-EFEF-D236-090C-FAD0F746182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9729" y="6214948"/>
                <a:ext cx="301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2BE514BE-DBBF-5720-1729-B0C5118A938C}"/>
                  </a:ext>
                </a:extLst>
              </p14:cNvPr>
              <p14:cNvContentPartPr/>
              <p14:nvPr/>
            </p14:nvContentPartPr>
            <p14:xfrm>
              <a:off x="4390249" y="4863508"/>
              <a:ext cx="232920" cy="720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2BE514BE-DBBF-5720-1729-B0C5118A93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36609" y="4755868"/>
                <a:ext cx="340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9D6DBD31-1774-699E-92CD-287871DD2BCE}"/>
                  </a:ext>
                </a:extLst>
              </p14:cNvPr>
              <p14:cNvContentPartPr/>
              <p14:nvPr/>
            </p14:nvContentPartPr>
            <p14:xfrm>
              <a:off x="4299529" y="4752988"/>
              <a:ext cx="174600" cy="792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9D6DBD31-1774-699E-92CD-287871DD2B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45529" y="4644988"/>
                <a:ext cx="2822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02CCA8C4-623A-8850-68D1-A7177094F089}"/>
                  </a:ext>
                </a:extLst>
              </p14:cNvPr>
              <p14:cNvContentPartPr/>
              <p14:nvPr/>
            </p14:nvContentPartPr>
            <p14:xfrm>
              <a:off x="3826129" y="4493068"/>
              <a:ext cx="213840" cy="756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02CCA8C4-623A-8850-68D1-A7177094F08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2129" y="4385428"/>
                <a:ext cx="3214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7DCD3F75-A6A9-1409-088B-7B840F892E11}"/>
                  </a:ext>
                </a:extLst>
              </p14:cNvPr>
              <p14:cNvContentPartPr/>
              <p14:nvPr/>
            </p14:nvContentPartPr>
            <p14:xfrm>
              <a:off x="3592489" y="4279588"/>
              <a:ext cx="220320" cy="201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7DCD3F75-A6A9-1409-088B-7B840F892E1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8849" y="4171948"/>
                <a:ext cx="3279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インク 20">
                <a:extLst>
                  <a:ext uri="{FF2B5EF4-FFF2-40B4-BE49-F238E27FC236}">
                    <a16:creationId xmlns:a16="http://schemas.microsoft.com/office/drawing/2014/main" id="{698586E2-2D5F-11E5-992B-174BF4923824}"/>
                  </a:ext>
                </a:extLst>
              </p14:cNvPr>
              <p14:cNvContentPartPr/>
              <p14:nvPr/>
            </p14:nvContentPartPr>
            <p14:xfrm>
              <a:off x="4610569" y="4389748"/>
              <a:ext cx="220320" cy="7560"/>
            </p14:xfrm>
          </p:contentPart>
        </mc:Choice>
        <mc:Fallback xmlns="">
          <p:pic>
            <p:nvPicPr>
              <p:cNvPr id="21" name="インク 20">
                <a:extLst>
                  <a:ext uri="{FF2B5EF4-FFF2-40B4-BE49-F238E27FC236}">
                    <a16:creationId xmlns:a16="http://schemas.microsoft.com/office/drawing/2014/main" id="{698586E2-2D5F-11E5-992B-174BF49238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56929" y="4281748"/>
                <a:ext cx="327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067C57C7-7783-7836-C24E-9DDF958EFE9E}"/>
                  </a:ext>
                </a:extLst>
              </p14:cNvPr>
              <p14:cNvContentPartPr/>
              <p14:nvPr/>
            </p14:nvContentPartPr>
            <p14:xfrm>
              <a:off x="5278729" y="4720948"/>
              <a:ext cx="200880" cy="36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067C57C7-7783-7836-C24E-9DDF958EFE9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24729" y="4613308"/>
                <a:ext cx="308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5ED0E991-9A6F-2C72-9341-ED9699240948}"/>
                  </a:ext>
                </a:extLst>
              </p14:cNvPr>
              <p14:cNvContentPartPr/>
              <p14:nvPr/>
            </p14:nvContentPartPr>
            <p14:xfrm>
              <a:off x="4850632" y="5271028"/>
              <a:ext cx="349920" cy="4608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5ED0E991-9A6F-2C72-9341-ED969924094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14632" y="5199388"/>
                <a:ext cx="42156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1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16688" y="64087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4852B-20FA-4D04-A10B-888876C434E4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449563-FB01-552F-0244-263DDEF6E784}"/>
              </a:ext>
            </a:extLst>
          </p:cNvPr>
          <p:cNvSpPr txBox="1"/>
          <p:nvPr/>
        </p:nvSpPr>
        <p:spPr>
          <a:xfrm>
            <a:off x="2813762" y="334295"/>
            <a:ext cx="351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認知症は人ごとではない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（認知症と共に生きる高齢者の人口）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5AB80A-AA76-9E11-AFBC-1BFEA786B530}"/>
              </a:ext>
            </a:extLst>
          </p:cNvPr>
          <p:cNvSpPr txBox="1"/>
          <p:nvPr/>
        </p:nvSpPr>
        <p:spPr>
          <a:xfrm>
            <a:off x="1305720" y="1418211"/>
            <a:ext cx="610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平均余命（２０２３年）　　　　男性　８１．０５年　　　女性　８７．０９年</a:t>
            </a:r>
          </a:p>
        </p:txBody>
      </p:sp>
      <p:pic>
        <p:nvPicPr>
          <p:cNvPr id="2050" name="Picture 2" descr="表1. わが国の性別・年齢階級別認知症有病率">
            <a:extLst>
              <a:ext uri="{FF2B5EF4-FFF2-40B4-BE49-F238E27FC236}">
                <a16:creationId xmlns:a16="http://schemas.microsoft.com/office/drawing/2014/main" id="{DE093FF2-A1AB-94C0-CCF1-F7DAB07E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2" y="2143328"/>
            <a:ext cx="4395281" cy="329646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5E6CAB-8901-1EE1-6566-07FC82C7C3E3}"/>
              </a:ext>
            </a:extLst>
          </p:cNvPr>
          <p:cNvSpPr/>
          <p:nvPr/>
        </p:nvSpPr>
        <p:spPr>
          <a:xfrm>
            <a:off x="1802858" y="3662464"/>
            <a:ext cx="1342307" cy="252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1B754A-BE9B-9D30-747D-CB456F042AF2}"/>
              </a:ext>
            </a:extLst>
          </p:cNvPr>
          <p:cNvSpPr/>
          <p:nvPr/>
        </p:nvSpPr>
        <p:spPr>
          <a:xfrm>
            <a:off x="3145165" y="3888749"/>
            <a:ext cx="1284161" cy="252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382DF7-59E3-E869-5D50-4FCF906FF7AF}"/>
              </a:ext>
            </a:extLst>
          </p:cNvPr>
          <p:cNvSpPr txBox="1"/>
          <p:nvPr/>
        </p:nvSpPr>
        <p:spPr>
          <a:xfrm>
            <a:off x="4774701" y="2040462"/>
            <a:ext cx="43027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これからの時代は、長男・長女が結婚する。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ということは、どの家族も、四人の親を持つ。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この平均余命の意味する所は、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「全ての家族で認知症と関わる」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ということです。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E7C175EE-53AC-B3B1-DD91-173AA38CE209}"/>
              </a:ext>
            </a:extLst>
          </p:cNvPr>
          <p:cNvSpPr/>
          <p:nvPr/>
        </p:nvSpPr>
        <p:spPr>
          <a:xfrm>
            <a:off x="6511044" y="3195536"/>
            <a:ext cx="415047" cy="46692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019EA2-B1D6-C3EB-6244-B6E3497CCAE0}"/>
              </a:ext>
            </a:extLst>
          </p:cNvPr>
          <p:cNvSpPr txBox="1"/>
          <p:nvPr/>
        </p:nvSpPr>
        <p:spPr>
          <a:xfrm>
            <a:off x="1525139" y="5905278"/>
            <a:ext cx="619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地域社会全体をホスピタル（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Hospital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）にする必要があります。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10310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番号プレースホルダ 2">
            <a:extLst>
              <a:ext uri="{FF2B5EF4-FFF2-40B4-BE49-F238E27FC236}">
                <a16:creationId xmlns:a16="http://schemas.microsoft.com/office/drawing/2014/main" id="{E97F00D2-EC23-443F-8CA4-C7ABC20C21B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61928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738CB-1E5F-4EB7-80E4-29DFAF61367F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E496ED-05E9-4E46-B04F-ED553030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8229600" cy="11525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「高齢者が多い」という、避けがたい現実を越える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BDBA7B-E4B9-166F-9229-8C8B90E0FC85}"/>
              </a:ext>
            </a:extLst>
          </p:cNvPr>
          <p:cNvSpPr txBox="1"/>
          <p:nvPr/>
        </p:nvSpPr>
        <p:spPr>
          <a:xfrm>
            <a:off x="2453471" y="3688613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人口減少・高齢化は、全てが「負」なのか？</a:t>
            </a:r>
          </a:p>
        </p:txBody>
      </p:sp>
    </p:spTree>
    <p:extLst>
      <p:ext uri="{BB962C8B-B14F-4D97-AF65-F5344CB8AC3E}">
        <p14:creationId xmlns:p14="http://schemas.microsoft.com/office/powerpoint/2010/main" val="15868532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67226E-D4FB-627A-5326-FC22C4BD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AA83-5F77-4A29-8629-AEC6BB55E8C3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1826D0-1131-2F22-CD28-A51B8679547C}"/>
              </a:ext>
            </a:extLst>
          </p:cNvPr>
          <p:cNvSpPr txBox="1"/>
          <p:nvPr/>
        </p:nvSpPr>
        <p:spPr>
          <a:xfrm>
            <a:off x="87557" y="771881"/>
            <a:ext cx="8698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人口減少と高齢者の増加</a:t>
            </a:r>
            <a:endParaRPr kumimoji="1" lang="en-US" altLang="ja-JP" sz="2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まさに、静かな</a:t>
            </a:r>
            <a:r>
              <a:rPr kumimoji="1" lang="en-US" altLang="ja-JP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有事</a:t>
            </a:r>
            <a:r>
              <a:rPr kumimoji="1" lang="en-US" altLang="ja-JP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（社会に重大な影響を与える）です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61BE2CDF-9D68-0395-0B7D-BEAA8706D2F7}"/>
              </a:ext>
            </a:extLst>
          </p:cNvPr>
          <p:cNvSpPr/>
          <p:nvPr/>
        </p:nvSpPr>
        <p:spPr>
          <a:xfrm>
            <a:off x="4195850" y="2340104"/>
            <a:ext cx="729205" cy="90282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F5AE37-28F0-7E66-0412-5CDCC13A9A72}"/>
              </a:ext>
            </a:extLst>
          </p:cNvPr>
          <p:cNvSpPr txBox="1"/>
          <p:nvPr/>
        </p:nvSpPr>
        <p:spPr>
          <a:xfrm>
            <a:off x="1693322" y="3426157"/>
            <a:ext cx="57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では、我々は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座して死を待つ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だけなのか！</a:t>
            </a:r>
          </a:p>
        </p:txBody>
      </p:sp>
    </p:spTree>
    <p:extLst>
      <p:ext uri="{BB962C8B-B14F-4D97-AF65-F5344CB8AC3E}">
        <p14:creationId xmlns:p14="http://schemas.microsoft.com/office/powerpoint/2010/main" val="393783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8D5C31-05F2-ADE6-FDF4-675885D3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AA83-5F77-4A29-8629-AEC6BB55E8C3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693277-0CCC-C886-5E8B-6BCB7431D22E}"/>
              </a:ext>
            </a:extLst>
          </p:cNvPr>
          <p:cNvSpPr txBox="1"/>
          <p:nvPr/>
        </p:nvSpPr>
        <p:spPr>
          <a:xfrm>
            <a:off x="1228777" y="1383351"/>
            <a:ext cx="6686446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今、直ぐに出来る 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二つのこと！</a:t>
            </a:r>
            <a:r>
              <a:rPr kumimoji="1" lang="en-US" altLang="ja-JP" sz="3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endParaRPr kumimoji="1" lang="ja-JP" altLang="en-US" sz="3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30C642-BE6B-8BCA-08F8-8AF46747D562}"/>
              </a:ext>
            </a:extLst>
          </p:cNvPr>
          <p:cNvSpPr txBox="1"/>
          <p:nvPr/>
        </p:nvSpPr>
        <p:spPr>
          <a:xfrm>
            <a:off x="1018573" y="2887411"/>
            <a:ext cx="8771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其の一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7BCD6A-0565-29E8-4B98-A22ADF0CAB33}"/>
              </a:ext>
            </a:extLst>
          </p:cNvPr>
          <p:cNvSpPr txBox="1"/>
          <p:nvPr/>
        </p:nvSpPr>
        <p:spPr>
          <a:xfrm>
            <a:off x="2210764" y="2841244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今後、確実に増える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高齢者の知恵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を生かす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933CBC-529C-8631-6224-D670BCA53FE8}"/>
              </a:ext>
            </a:extLst>
          </p:cNvPr>
          <p:cNvSpPr txBox="1"/>
          <p:nvPr/>
        </p:nvSpPr>
        <p:spPr>
          <a:xfrm>
            <a:off x="1020498" y="3954213"/>
            <a:ext cx="88197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其の二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CE4A7A-D2DC-2F04-DC63-DDCDD827BEA6}"/>
              </a:ext>
            </a:extLst>
          </p:cNvPr>
          <p:cNvSpPr txBox="1"/>
          <p:nvPr/>
        </p:nvSpPr>
        <p:spPr>
          <a:xfrm>
            <a:off x="2210764" y="3922396"/>
            <a:ext cx="51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人交密度（関わり合い）を高める</a:t>
            </a:r>
          </a:p>
        </p:txBody>
      </p:sp>
    </p:spTree>
    <p:extLst>
      <p:ext uri="{BB962C8B-B14F-4D97-AF65-F5344CB8AC3E}">
        <p14:creationId xmlns:p14="http://schemas.microsoft.com/office/powerpoint/2010/main" val="241268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2"/>
          <p:cNvSpPr txBox="1">
            <a:spLocks noGrp="1"/>
          </p:cNvSpPr>
          <p:nvPr/>
        </p:nvSpPr>
        <p:spPr bwMode="auto">
          <a:xfrm>
            <a:off x="6443663" y="61928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D61B92-259A-450B-B627-CAE6AC16C46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2240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高齢者は地域社会の含み資産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273AC9-65A6-B740-AFC9-A84AAD09CBA3}"/>
              </a:ext>
            </a:extLst>
          </p:cNvPr>
          <p:cNvSpPr txBox="1"/>
          <p:nvPr/>
        </p:nvSpPr>
        <p:spPr>
          <a:xfrm>
            <a:off x="7735525" y="274141"/>
            <a:ext cx="87716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其の一</a:t>
            </a:r>
          </a:p>
        </p:txBody>
      </p:sp>
    </p:spTree>
    <p:extLst>
      <p:ext uri="{BB962C8B-B14F-4D97-AF65-F5344CB8AC3E}">
        <p14:creationId xmlns:p14="http://schemas.microsoft.com/office/powerpoint/2010/main" val="181122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図 1">
            <a:extLst>
              <a:ext uri="{FF2B5EF4-FFF2-40B4-BE49-F238E27FC236}">
                <a16:creationId xmlns:a16="http://schemas.microsoft.com/office/drawing/2014/main" id="{665A920C-D40A-4E72-9A72-E297AE27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3329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テキスト ボックス 2">
            <a:extLst>
              <a:ext uri="{FF2B5EF4-FFF2-40B4-BE49-F238E27FC236}">
                <a16:creationId xmlns:a16="http://schemas.microsoft.com/office/drawing/2014/main" id="{2730A328-1E2C-45F2-8984-12FA99E2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47" y="1203460"/>
            <a:ext cx="693505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本日の講義内容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　今、私たちはどの様な世に中で暮らしているのか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　「高齢者が多い」避けがたい現実を越える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kumimoji="1" lang="en-US" altLang="ja-JP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　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地域社会は資源の宝庫</a:t>
            </a:r>
            <a:endParaRPr lang="en-US" altLang="ja-JP" sz="2400" noProof="0" dirty="0">
              <a:solidFill>
                <a:srgbClr val="FFFF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　まとめにかえて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　</a:t>
            </a:r>
          </a:p>
        </p:txBody>
      </p:sp>
      <p:sp>
        <p:nvSpPr>
          <p:cNvPr id="62468" name="テキスト ボックス 1">
            <a:extLst>
              <a:ext uri="{FF2B5EF4-FFF2-40B4-BE49-F238E27FC236}">
                <a16:creationId xmlns:a16="http://schemas.microsoft.com/office/drawing/2014/main" id="{2FD2F11C-8909-46C6-831A-6BAED3B7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414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七</a:t>
            </a:r>
          </a:p>
        </p:txBody>
      </p:sp>
      <p:sp>
        <p:nvSpPr>
          <p:cNvPr id="62469" name="テキスト ボックス 2">
            <a:extLst>
              <a:ext uri="{FF2B5EF4-FFF2-40B4-BE49-F238E27FC236}">
                <a16:creationId xmlns:a16="http://schemas.microsoft.com/office/drawing/2014/main" id="{D4F2E570-BC4D-4F39-BB66-CD9B890D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55" y="2309362"/>
            <a:ext cx="5539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十六</a:t>
            </a:r>
          </a:p>
        </p:txBody>
      </p:sp>
      <p:sp>
        <p:nvSpPr>
          <p:cNvPr id="62470" name="テキスト ボックス 3">
            <a:extLst>
              <a:ext uri="{FF2B5EF4-FFF2-40B4-BE49-F238E27FC236}">
                <a16:creationId xmlns:a16="http://schemas.microsoft.com/office/drawing/2014/main" id="{D2223166-55A4-457B-948D-5E94AA7AF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15" y="4274445"/>
            <a:ext cx="67710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高橋</a:t>
            </a:r>
          </a:p>
        </p:txBody>
      </p:sp>
    </p:spTree>
    <p:extLst>
      <p:ext uri="{BB962C8B-B14F-4D97-AF65-F5344CB8AC3E}">
        <p14:creationId xmlns:p14="http://schemas.microsoft.com/office/powerpoint/2010/main" val="92629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8AAA14-E90E-51CD-BD29-2671E59352D0}"/>
              </a:ext>
            </a:extLst>
          </p:cNvPr>
          <p:cNvSpPr txBox="1"/>
          <p:nvPr/>
        </p:nvSpPr>
        <p:spPr>
          <a:xfrm>
            <a:off x="2566873" y="364622"/>
            <a:ext cx="402546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皆さんは、高齢化率をどう読むのか！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62621E-A2A7-BB28-D4FB-DEE2B38A4E31}"/>
              </a:ext>
            </a:extLst>
          </p:cNvPr>
          <p:cNvSpPr txBox="1"/>
          <p:nvPr/>
        </p:nvSpPr>
        <p:spPr>
          <a:xfrm>
            <a:off x="1722493" y="1235431"/>
            <a:ext cx="56989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宮城県全体の高齢化率（令和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年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31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日現在）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２９．１％・・・４人に１人が高齢者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9B7019-D2E5-F259-4584-239851C826BB}"/>
              </a:ext>
            </a:extLst>
          </p:cNvPr>
          <p:cNvSpPr txBox="1"/>
          <p:nvPr/>
        </p:nvSpPr>
        <p:spPr>
          <a:xfrm>
            <a:off x="1799183" y="250649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一方、この様な数字もあります（ ２０１８年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base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3F8DB1-5527-766D-94C9-842D1160449E}"/>
              </a:ext>
            </a:extLst>
          </p:cNvPr>
          <p:cNvSpPr txBox="1"/>
          <p:nvPr/>
        </p:nvSpPr>
        <p:spPr>
          <a:xfrm>
            <a:off x="1745632" y="4289716"/>
            <a:ext cx="5748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65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歳以上高齢者数（令和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年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3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月末）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654,169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520DDD-B452-78DA-FF46-9F5771064053}"/>
              </a:ext>
            </a:extLst>
          </p:cNvPr>
          <p:cNvSpPr txBox="1"/>
          <p:nvPr/>
        </p:nvSpPr>
        <p:spPr>
          <a:xfrm>
            <a:off x="1519713" y="3003422"/>
            <a:ext cx="6104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◇要支援・要介護認定者数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１９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,0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５９人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（１８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.2%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◇元気で時持ちの高齢者数　 　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５３５，１１０人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49834E-1509-5BA3-734C-AACDF37E877E}"/>
              </a:ext>
            </a:extLst>
          </p:cNvPr>
          <p:cNvSpPr txBox="1"/>
          <p:nvPr/>
        </p:nvSpPr>
        <p:spPr>
          <a:xfrm>
            <a:off x="246434" y="6225702"/>
            <a:ext cx="6006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註　時持ち：仕事から解放され、余裕の時間をいっぱい持っている人。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id="{5C607CBA-2711-BC01-AE66-69FBE06E248A}"/>
              </a:ext>
            </a:extLst>
          </p:cNvPr>
          <p:cNvSpPr/>
          <p:nvPr/>
        </p:nvSpPr>
        <p:spPr>
          <a:xfrm>
            <a:off x="6141396" y="4479691"/>
            <a:ext cx="2705853" cy="2245363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どちらに着目しますか？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A4B193E-0DB9-1FF9-748C-DD75D0695E36}"/>
              </a:ext>
            </a:extLst>
          </p:cNvPr>
          <p:cNvCxnSpPr/>
          <p:nvPr/>
        </p:nvCxnSpPr>
        <p:spPr>
          <a:xfrm>
            <a:off x="972000" y="4154400"/>
            <a:ext cx="72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太陽 11">
            <a:extLst>
              <a:ext uri="{FF2B5EF4-FFF2-40B4-BE49-F238E27FC236}">
                <a16:creationId xmlns:a16="http://schemas.microsoft.com/office/drawing/2014/main" id="{29075975-768C-A3E4-4641-F5E069AE720C}"/>
              </a:ext>
            </a:extLst>
          </p:cNvPr>
          <p:cNvSpPr/>
          <p:nvPr/>
        </p:nvSpPr>
        <p:spPr>
          <a:xfrm>
            <a:off x="1382400" y="1235431"/>
            <a:ext cx="416783" cy="388792"/>
          </a:xfrm>
          <a:prstGeom prst="su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太陽 12">
            <a:extLst>
              <a:ext uri="{FF2B5EF4-FFF2-40B4-BE49-F238E27FC236}">
                <a16:creationId xmlns:a16="http://schemas.microsoft.com/office/drawing/2014/main" id="{7D91E36F-09DC-8E94-ACE7-CDE8666B3AC6}"/>
              </a:ext>
            </a:extLst>
          </p:cNvPr>
          <p:cNvSpPr/>
          <p:nvPr/>
        </p:nvSpPr>
        <p:spPr>
          <a:xfrm>
            <a:off x="1382400" y="2497099"/>
            <a:ext cx="416783" cy="388792"/>
          </a:xfrm>
          <a:prstGeom prst="su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37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20BF7E-865C-3352-EBFA-B821D373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59E97-EE43-47B1-B97F-B67459A986E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55649E-C89A-9410-8CBF-064C68E2A7A3}"/>
              </a:ext>
            </a:extLst>
          </p:cNvPr>
          <p:cNvSpPr txBox="1"/>
          <p:nvPr/>
        </p:nvSpPr>
        <p:spPr>
          <a:xfrm>
            <a:off x="106752" y="946187"/>
            <a:ext cx="91085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□要支援・要介護認定者数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１９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,0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５９人（１８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.2%/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２０１８年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base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・介護保険制度等を上手に使って、自律的な生活を維持して下さい。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40000"/>
                    <a:lumOff val="6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□元気で「時持ち」の高齢者数　   ５３５，１１０人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40000"/>
                  <a:lumOff val="60000"/>
                </a:srgb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・介護予防は社会貢献活動です（介護・医療費用を子ども達や若者に回せる）。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大切なものはみなた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情けは人の為ならず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利他 ）＝地域共生社会に参画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・時持ちとしての時間を地域活動（次世代支援）に向けて、自己実現を図りましょう。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9C5BCA80-87EE-9B6B-A375-6BD865A20EB9}"/>
              </a:ext>
            </a:extLst>
          </p:cNvPr>
          <p:cNvSpPr/>
          <p:nvPr/>
        </p:nvSpPr>
        <p:spPr>
          <a:xfrm>
            <a:off x="4332051" y="4675762"/>
            <a:ext cx="479898" cy="49286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F3D048-AE2E-6A27-ECB7-401060C59DDE}"/>
              </a:ext>
            </a:extLst>
          </p:cNvPr>
          <p:cNvSpPr txBox="1"/>
          <p:nvPr/>
        </p:nvSpPr>
        <p:spPr>
          <a:xfrm>
            <a:off x="2467897" y="278859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私は、高齢化率をこの様に捉えています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C9F295-E418-5001-0740-B01E16EFB79F}"/>
              </a:ext>
            </a:extLst>
          </p:cNvPr>
          <p:cNvSpPr txBox="1"/>
          <p:nvPr/>
        </p:nvSpPr>
        <p:spPr>
          <a:xfrm>
            <a:off x="1575826" y="5316001"/>
            <a:ext cx="5992346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高齢者は、地域活性化の含み資産です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92D9B5-112D-486E-DA04-34AAC3F6B736}"/>
              </a:ext>
            </a:extLst>
          </p:cNvPr>
          <p:cNvSpPr txBox="1"/>
          <p:nvPr/>
        </p:nvSpPr>
        <p:spPr>
          <a:xfrm>
            <a:off x="569140" y="6058355"/>
            <a:ext cx="80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喫緊の課題は、高齢者の社会参加の環境整備（生かす場づくり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役割づくり）です。</a:t>
            </a:r>
          </a:p>
        </p:txBody>
      </p:sp>
    </p:spTree>
    <p:extLst>
      <p:ext uri="{BB962C8B-B14F-4D97-AF65-F5344CB8AC3E}">
        <p14:creationId xmlns:p14="http://schemas.microsoft.com/office/powerpoint/2010/main" val="16640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F171CE4-3250-09EA-E6E6-0CE3F0E7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8AA83-5F77-4A29-8629-AEC6BB55E8C3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5EBEFB-870A-71BF-ED68-23D61A742BDC}"/>
              </a:ext>
            </a:extLst>
          </p:cNvPr>
          <p:cNvSpPr txBox="1"/>
          <p:nvPr/>
        </p:nvSpPr>
        <p:spPr>
          <a:xfrm>
            <a:off x="969892" y="503413"/>
            <a:ext cx="720421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座して死を待つ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、そんなことはできない！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私たちには、今後、確実に増える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貴重な資源・人財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があります。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6F63013-D922-5652-8AC1-4AA1F49F1B29}"/>
              </a:ext>
            </a:extLst>
          </p:cNvPr>
          <p:cNvCxnSpPr/>
          <p:nvPr/>
        </p:nvCxnSpPr>
        <p:spPr>
          <a:xfrm>
            <a:off x="1724628" y="3429000"/>
            <a:ext cx="356500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414B5B-5393-C10A-73B3-F3BB5318C628}"/>
              </a:ext>
            </a:extLst>
          </p:cNvPr>
          <p:cNvSpPr txBox="1"/>
          <p:nvPr/>
        </p:nvSpPr>
        <p:spPr>
          <a:xfrm>
            <a:off x="487119" y="3004873"/>
            <a:ext cx="8199681" cy="11156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◇要介護認定者数　　　　５，７５５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人（令和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月現在）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２１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９％ 介護が必要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◇元気で「時持ち」　　　 ２０，５２３人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７８．１％は元気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＝栗原市の含み資産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2102D6-31FF-457F-4CAA-E70586865A66}"/>
              </a:ext>
            </a:extLst>
          </p:cNvPr>
          <p:cNvSpPr txBox="1"/>
          <p:nvPr/>
        </p:nvSpPr>
        <p:spPr>
          <a:xfrm>
            <a:off x="799623" y="4866317"/>
            <a:ext cx="751038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約２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0,000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人の高齢者は、栗原市の今後を支える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人財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36841F-8034-9152-19BA-8795F32B3F07}"/>
              </a:ext>
            </a:extLst>
          </p:cNvPr>
          <p:cNvSpPr txBox="1"/>
          <p:nvPr/>
        </p:nvSpPr>
        <p:spPr>
          <a:xfrm>
            <a:off x="1764971" y="1855294"/>
            <a:ext cx="557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栗原市　高齢者人口（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（令和５）年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日現在）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412DA6-7BF9-B9A4-2084-7448B20AD391}"/>
              </a:ext>
            </a:extLst>
          </p:cNvPr>
          <p:cNvSpPr txBox="1"/>
          <p:nvPr/>
        </p:nvSpPr>
        <p:spPr>
          <a:xfrm>
            <a:off x="1719295" y="2283137"/>
            <a:ext cx="5705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２６，２７８人（高齢化率</a:t>
            </a:r>
            <a:r>
              <a:rPr kumimoji="1" lang="en-US" altLang="ja-JP" sz="2000" dirty="0">
                <a:solidFill>
                  <a:srgbClr val="FFFF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.9%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）宮城県平均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29.1%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DF92D0-9B07-FA3F-BB53-3C5C2E4F4FA9}"/>
              </a:ext>
            </a:extLst>
          </p:cNvPr>
          <p:cNvSpPr txBox="1"/>
          <p:nvPr/>
        </p:nvSpPr>
        <p:spPr>
          <a:xfrm>
            <a:off x="323528" y="6156012"/>
            <a:ext cx="6965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出典：宮城県（長寿社会政策課）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宮城県高齢者人口調査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｣202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/0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７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/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１４発表</a:t>
            </a:r>
          </a:p>
        </p:txBody>
      </p:sp>
    </p:spTree>
    <p:extLst>
      <p:ext uri="{BB962C8B-B14F-4D97-AF65-F5344CB8AC3E}">
        <p14:creationId xmlns:p14="http://schemas.microsoft.com/office/powerpoint/2010/main" val="30538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7A0F-BB8E-4B21-9842-16017F53FA03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1026" name="グラフ 2"/>
          <p:cNvGraphicFramePr>
            <a:graphicFrameLocks/>
          </p:cNvGraphicFramePr>
          <p:nvPr/>
        </p:nvGraphicFramePr>
        <p:xfrm>
          <a:off x="560388" y="425450"/>
          <a:ext cx="8023225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23031" imgH="5572227" progId="Excel.Chart.8">
                  <p:embed/>
                </p:oleObj>
              </mc:Choice>
              <mc:Fallback>
                <p:oleObj r:id="rId3" imgW="8023031" imgH="5572227" progId="Excel.Chart.8">
                  <p:embed/>
                  <p:pic>
                    <p:nvPicPr>
                      <p:cNvPr id="1026" name="グラフ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25450"/>
                        <a:ext cx="8023225" cy="557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テキスト ボックス 3"/>
          <p:cNvSpPr txBox="1">
            <a:spLocks noChangeArrowheads="1"/>
          </p:cNvSpPr>
          <p:nvPr/>
        </p:nvSpPr>
        <p:spPr bwMode="auto">
          <a:xfrm>
            <a:off x="5653088" y="1547813"/>
            <a:ext cx="122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国　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25.0%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テキスト ボックス 4"/>
          <p:cNvSpPr txBox="1">
            <a:spLocks noChangeArrowheads="1"/>
          </p:cNvSpPr>
          <p:nvPr/>
        </p:nvSpPr>
        <p:spPr bwMode="auto">
          <a:xfrm>
            <a:off x="6569075" y="2781300"/>
            <a:ext cx="153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宮城県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12.5%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テキスト ボックス 5"/>
          <p:cNvSpPr txBox="1">
            <a:spLocks noChangeArrowheads="1"/>
          </p:cNvSpPr>
          <p:nvPr/>
        </p:nvSpPr>
        <p:spPr bwMode="auto">
          <a:xfrm>
            <a:off x="5076825" y="3860800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栗原市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12.5%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813" y="3359150"/>
            <a:ext cx="27241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65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歳以上高齢者の保険料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号被保険者）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19%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28713" y="1630363"/>
            <a:ext cx="3184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歳以上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65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災未満者の保険料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号被保険者）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31%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5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3E4C9-BAF1-41AC-929E-42B39F43384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5603" name="テキスト ボックス 2"/>
          <p:cNvSpPr txBox="1">
            <a:spLocks noChangeArrowheads="1"/>
          </p:cNvSpPr>
          <p:nvPr/>
        </p:nvSpPr>
        <p:spPr bwMode="auto">
          <a:xfrm>
            <a:off x="1266688" y="868363"/>
            <a:ext cx="65614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通所介護（老人デイサービス）を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回利用すると ５，７００円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介護報酬（要介護１の場合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700213"/>
            <a:ext cx="3876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□利用者負担（１０％）　　　５７０円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□介護報酬　 （９０％）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５，１３０円</a:t>
            </a:r>
          </a:p>
        </p:txBody>
      </p:sp>
      <p:sp>
        <p:nvSpPr>
          <p:cNvPr id="7" name="右矢印 6"/>
          <p:cNvSpPr/>
          <p:nvPr/>
        </p:nvSpPr>
        <p:spPr>
          <a:xfrm>
            <a:off x="4356100" y="1844675"/>
            <a:ext cx="503238" cy="3968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06" name="テキスト ボックス 8"/>
          <p:cNvSpPr txBox="1">
            <a:spLocks noChangeArrowheads="1"/>
          </p:cNvSpPr>
          <p:nvPr/>
        </p:nvSpPr>
        <p:spPr bwMode="auto">
          <a:xfrm>
            <a:off x="5073650" y="1844675"/>
            <a:ext cx="295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「事業者」に支払われます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0513" y="2997200"/>
            <a:ext cx="28408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□介護報酬 （９０％）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５，１３０円の財源は！</a:t>
            </a:r>
          </a:p>
        </p:txBody>
      </p:sp>
      <p:sp>
        <p:nvSpPr>
          <p:cNvPr id="11" name="右矢印 10"/>
          <p:cNvSpPr/>
          <p:nvPr/>
        </p:nvSpPr>
        <p:spPr>
          <a:xfrm>
            <a:off x="3519488" y="3284538"/>
            <a:ext cx="504825" cy="39687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09" name="テキスト ボックス 11"/>
          <p:cNvSpPr txBox="1">
            <a:spLocks noChangeArrowheads="1"/>
          </p:cNvSpPr>
          <p:nvPr/>
        </p:nvSpPr>
        <p:spPr bwMode="auto">
          <a:xfrm>
            <a:off x="4284663" y="2781300"/>
            <a:ext cx="4198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国　　　（２５％）　　　　　　　　１，２８３円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宮城県（１２．５％）　　　　　　　　６４１円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栗原市（１２．５％）　　 　　　　　  ６４１円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65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歳以上高齢者（２２％）　　１，１２９円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45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歳以上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65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歳未満（２８％ ）１，４３６円　</a:t>
            </a:r>
          </a:p>
        </p:txBody>
      </p:sp>
      <p:sp>
        <p:nvSpPr>
          <p:cNvPr id="13" name="下矢印 12"/>
          <p:cNvSpPr/>
          <p:nvPr/>
        </p:nvSpPr>
        <p:spPr>
          <a:xfrm>
            <a:off x="4211638" y="4941888"/>
            <a:ext cx="727075" cy="6826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11" name="テキスト ボックス 13"/>
          <p:cNvSpPr txBox="1">
            <a:spLocks noChangeArrowheads="1"/>
          </p:cNvSpPr>
          <p:nvPr/>
        </p:nvSpPr>
        <p:spPr bwMode="auto">
          <a:xfrm>
            <a:off x="461963" y="4437063"/>
            <a:ext cx="8070850" cy="3698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もし、安心安全の地域づくりで、介護を利用するのを１年先送りすることが出来たら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3850" y="5635625"/>
            <a:ext cx="83724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＠６４１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×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４日／月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×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１２か月＝３０，７６８円を毎年栗原市に寄付しているのと同じ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（栗原市の財政負担が軽くなります）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613" name="テキスト ボックス 15"/>
          <p:cNvSpPr txBox="1">
            <a:spLocks noChangeArrowheads="1"/>
          </p:cNvSpPr>
          <p:nvPr/>
        </p:nvSpPr>
        <p:spPr bwMode="auto">
          <a:xfrm>
            <a:off x="2152997" y="244475"/>
            <a:ext cx="4932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健康づくり（介護予防）の隠れた効果</a:t>
            </a:r>
          </a:p>
        </p:txBody>
      </p:sp>
    </p:spTree>
    <p:extLst>
      <p:ext uri="{BB962C8B-B14F-4D97-AF65-F5344CB8AC3E}">
        <p14:creationId xmlns:p14="http://schemas.microsoft.com/office/powerpoint/2010/main" val="2623309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694948-D349-4182-8A4A-C98D914AC20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404664"/>
            <a:ext cx="5743575" cy="111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１０人集まったら　　　３０７，６８０円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800" dirty="0">
                <a:solidFill>
                  <a:prstClr val="white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５０人集まったら　１，５３８，４００円</a:t>
            </a:r>
          </a:p>
        </p:txBody>
      </p:sp>
      <p:sp>
        <p:nvSpPr>
          <p:cNvPr id="5" name="下矢印 4"/>
          <p:cNvSpPr/>
          <p:nvPr/>
        </p:nvSpPr>
        <p:spPr>
          <a:xfrm>
            <a:off x="4283968" y="1772816"/>
            <a:ext cx="534987" cy="57626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29" name="テキスト ボックス 5"/>
          <p:cNvSpPr txBox="1">
            <a:spLocks noChangeArrowheads="1"/>
          </p:cNvSpPr>
          <p:nvPr/>
        </p:nvSpPr>
        <p:spPr bwMode="auto">
          <a:xfrm>
            <a:off x="413544" y="2571254"/>
            <a:ext cx="8243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このお金は、次代を担う子どもたちの教育や子育て支援に使うことが出来る</a:t>
            </a:r>
          </a:p>
        </p:txBody>
      </p:sp>
      <p:sp>
        <p:nvSpPr>
          <p:cNvPr id="7" name="下矢印 6"/>
          <p:cNvSpPr/>
          <p:nvPr/>
        </p:nvSpPr>
        <p:spPr>
          <a:xfrm>
            <a:off x="4253036" y="3284984"/>
            <a:ext cx="534988" cy="57626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31" name="テキスト ボックス 7"/>
          <p:cNvSpPr txBox="1">
            <a:spLocks noChangeArrowheads="1"/>
          </p:cNvSpPr>
          <p:nvPr/>
        </p:nvSpPr>
        <p:spPr bwMode="auto">
          <a:xfrm>
            <a:off x="1628775" y="3356992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と，いうことは！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4149080"/>
            <a:ext cx="6483350" cy="13843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健康的な生活や安心安全意識の高まりは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活気のあるまちづくり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に参加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してるのと同じことなのです</a:t>
            </a:r>
          </a:p>
        </p:txBody>
      </p:sp>
      <p:sp>
        <p:nvSpPr>
          <p:cNvPr id="26633" name="テキスト ボックス 9"/>
          <p:cNvSpPr txBox="1">
            <a:spLocks noChangeArrowheads="1"/>
          </p:cNvSpPr>
          <p:nvPr/>
        </p:nvSpPr>
        <p:spPr bwMode="auto">
          <a:xfrm>
            <a:off x="4818955" y="3373704"/>
            <a:ext cx="404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t>自分のことだけに留まらない影響を持つ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1465" y="5733256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介護予防事業→地域貢献事業への転換</a:t>
            </a:r>
          </a:p>
        </p:txBody>
      </p:sp>
    </p:spTree>
    <p:extLst>
      <p:ext uri="{BB962C8B-B14F-4D97-AF65-F5344CB8AC3E}">
        <p14:creationId xmlns:p14="http://schemas.microsoft.com/office/powerpoint/2010/main" val="1028597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34664" y="836712"/>
            <a:ext cx="6721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高齢者が出来る街づくりへの参加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6322" y="1772824"/>
            <a:ext cx="589135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◇介護予防で市町村財政に貢献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◇長生きして（年金）地域経済に貢献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◇地縁力で社会関係資本拡大に貢献</a:t>
            </a:r>
          </a:p>
        </p:txBody>
      </p:sp>
      <p:sp>
        <p:nvSpPr>
          <p:cNvPr id="4" name="下矢印 3"/>
          <p:cNvSpPr/>
          <p:nvPr/>
        </p:nvSpPr>
        <p:spPr>
          <a:xfrm>
            <a:off x="4211452" y="3976312"/>
            <a:ext cx="648072" cy="72008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7701" y="4899332"/>
            <a:ext cx="7715574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子ども達に「豊かなふるさと」を残してあげる</a:t>
            </a:r>
          </a:p>
        </p:txBody>
      </p:sp>
    </p:spTree>
    <p:extLst>
      <p:ext uri="{BB962C8B-B14F-4D97-AF65-F5344CB8AC3E}">
        <p14:creationId xmlns:p14="http://schemas.microsoft.com/office/powerpoint/2010/main" val="3212121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EC6FDFB-ADF7-09B2-1630-257D0F54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59E97-EE43-47B1-B97F-B67459A986E3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DFEA95-4D81-A958-896A-9BA720064E9E}"/>
              </a:ext>
            </a:extLst>
          </p:cNvPr>
          <p:cNvSpPr txBox="1"/>
          <p:nvPr/>
        </p:nvSpPr>
        <p:spPr>
          <a:xfrm>
            <a:off x="1058854" y="1627294"/>
            <a:ext cx="7026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喫緊の（急いで取り組むべき）課題は、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>
              <a:solidFill>
                <a:prstClr val="white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高齢者の社会参加を促す環境整備（生かす場づくり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=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役割づくり）です。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83E3F8-4286-4F3E-4F1E-54E3A45F3310}"/>
              </a:ext>
            </a:extLst>
          </p:cNvPr>
          <p:cNvSpPr txBox="1"/>
          <p:nvPr/>
        </p:nvSpPr>
        <p:spPr>
          <a:xfrm>
            <a:off x="3710222" y="69856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超高齢社会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384C1EF-EB13-F61F-D91A-1FECE05A6F79}"/>
              </a:ext>
            </a:extLst>
          </p:cNvPr>
          <p:cNvSpPr/>
          <p:nvPr/>
        </p:nvSpPr>
        <p:spPr>
          <a:xfrm>
            <a:off x="4207014" y="2591493"/>
            <a:ext cx="656947" cy="71021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27ECF3-3BA2-E987-AB51-F91514A69FDA}"/>
              </a:ext>
            </a:extLst>
          </p:cNvPr>
          <p:cNvSpPr txBox="1"/>
          <p:nvPr/>
        </p:nvSpPr>
        <p:spPr>
          <a:xfrm>
            <a:off x="113884" y="3785477"/>
            <a:ext cx="891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皆さんが学んでいる理由、そしてその学びを生かす役割（出番）は、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ここにあるのではないでしょうか。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33608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4A512DA-B8DA-4E7F-A617-BB6856B1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817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人口減少社会下にあっても活気ある地域社会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FC9B7-451F-D067-50F7-5C3CEE46D1D8}"/>
              </a:ext>
            </a:extLst>
          </p:cNvPr>
          <p:cNvSpPr txBox="1"/>
          <p:nvPr/>
        </p:nvSpPr>
        <p:spPr>
          <a:xfrm>
            <a:off x="7735525" y="274141"/>
            <a:ext cx="881973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其の二</a:t>
            </a:r>
          </a:p>
        </p:txBody>
      </p:sp>
    </p:spTree>
    <p:extLst>
      <p:ext uri="{BB962C8B-B14F-4D97-AF65-F5344CB8AC3E}">
        <p14:creationId xmlns:p14="http://schemas.microsoft.com/office/powerpoint/2010/main" val="1492672771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テキスト ボックス 1">
            <a:extLst>
              <a:ext uri="{FF2B5EF4-FFF2-40B4-BE49-F238E27FC236}">
                <a16:creationId xmlns:a16="http://schemas.microsoft.com/office/drawing/2014/main" id="{D3976C3E-FBB9-4A66-AE63-581D4D32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052513"/>
            <a:ext cx="3603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これからの生きる道は！</a:t>
            </a:r>
          </a:p>
        </p:txBody>
      </p:sp>
      <p:sp>
        <p:nvSpPr>
          <p:cNvPr id="208899" name="テキスト ボックス 2">
            <a:extLst>
              <a:ext uri="{FF2B5EF4-FFF2-40B4-BE49-F238E27FC236}">
                <a16:creationId xmlns:a16="http://schemas.microsoft.com/office/drawing/2014/main" id="{1DFB3384-F8C8-4C27-AB1E-F7C7EA8C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170" y="2652070"/>
            <a:ext cx="58272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口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密度　　　　人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交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密度</a:t>
            </a:r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879F2449-5ED0-4EF9-835C-F0C92766FF91}"/>
              </a:ext>
            </a:extLst>
          </p:cNvPr>
          <p:cNvSpPr/>
          <p:nvPr/>
        </p:nvSpPr>
        <p:spPr>
          <a:xfrm>
            <a:off x="4268788" y="2781300"/>
            <a:ext cx="647700" cy="5524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901" name="テキスト ボックス 4">
            <a:extLst>
              <a:ext uri="{FF2B5EF4-FFF2-40B4-BE49-F238E27FC236}">
                <a16:creationId xmlns:a16="http://schemas.microsoft.com/office/drawing/2014/main" id="{799578B5-4135-4645-8B89-6B9AFBAA3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63537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（人数）</a:t>
            </a:r>
          </a:p>
        </p:txBody>
      </p:sp>
      <p:sp>
        <p:nvSpPr>
          <p:cNvPr id="208902" name="テキスト ボックス 5">
            <a:extLst>
              <a:ext uri="{FF2B5EF4-FFF2-40B4-BE49-F238E27FC236}">
                <a16:creationId xmlns:a16="http://schemas.microsoft.com/office/drawing/2014/main" id="{AC622B7F-CE1E-4664-A30E-4E530BD0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559" y="3635375"/>
            <a:ext cx="1497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（関わり合い）</a:t>
            </a:r>
          </a:p>
        </p:txBody>
      </p:sp>
      <p:sp>
        <p:nvSpPr>
          <p:cNvPr id="208903" name="テキスト ボックス 6">
            <a:extLst>
              <a:ext uri="{FF2B5EF4-FFF2-40B4-BE49-F238E27FC236}">
                <a16:creationId xmlns:a16="http://schemas.microsoft.com/office/drawing/2014/main" id="{C35BD4A2-0A0B-47BD-845A-02D929E7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4998093"/>
            <a:ext cx="7983276" cy="46166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「住民参画＋社会資源発掘」による、地産地消型資源の創出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番号プレースホルダ 2"/>
          <p:cNvSpPr txBox="1">
            <a:spLocks noGrp="1"/>
          </p:cNvSpPr>
          <p:nvPr/>
        </p:nvSpPr>
        <p:spPr bwMode="auto">
          <a:xfrm>
            <a:off x="6443663" y="61928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E4958-D6D8-4852-8594-BE964167F13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692A33-1502-45DC-80BE-8404EA03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8229600" cy="11525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今、私たちはどの様な世に中で暮らしているのか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テキスト ボックス 1">
            <a:extLst>
              <a:ext uri="{FF2B5EF4-FFF2-40B4-BE49-F238E27FC236}">
                <a16:creationId xmlns:a16="http://schemas.microsoft.com/office/drawing/2014/main" id="{84F3D359-C494-4A4B-870A-10B261EB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交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密度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9923" name="テキスト ボックス 5">
            <a:extLst>
              <a:ext uri="{FF2B5EF4-FFF2-40B4-BE49-F238E27FC236}">
                <a16:creationId xmlns:a16="http://schemas.microsoft.com/office/drawing/2014/main" id="{23EC6777-3205-40ED-826E-5C512AF9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5" y="2636838"/>
            <a:ext cx="149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（関わり合い）</a:t>
            </a:r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8AA3CCBC-EB39-473E-8B51-D8DC5D60D38B}"/>
              </a:ext>
            </a:extLst>
          </p:cNvPr>
          <p:cNvSpPr/>
          <p:nvPr/>
        </p:nvSpPr>
        <p:spPr>
          <a:xfrm>
            <a:off x="3563938" y="2060575"/>
            <a:ext cx="647700" cy="55245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888524A1-43A2-4BC0-8716-C6F5527EAE15}"/>
              </a:ext>
            </a:extLst>
          </p:cNvPr>
          <p:cNvSpPr/>
          <p:nvPr/>
        </p:nvSpPr>
        <p:spPr>
          <a:xfrm>
            <a:off x="4603750" y="1268413"/>
            <a:ext cx="328613" cy="2232025"/>
          </a:xfrm>
          <a:prstGeom prst="leftBrace">
            <a:avLst>
              <a:gd name="adj1" fmla="val 40861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926" name="テキスト ボックス 5">
            <a:extLst>
              <a:ext uri="{FF2B5EF4-FFF2-40B4-BE49-F238E27FC236}">
                <a16:creationId xmlns:a16="http://schemas.microsoft.com/office/drawing/2014/main" id="{49F4BE92-7FF0-4885-AA5C-DD331DBB9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341438"/>
            <a:ext cx="2262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交流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人口</a:t>
            </a:r>
          </a:p>
        </p:txBody>
      </p:sp>
      <p:sp>
        <p:nvSpPr>
          <p:cNvPr id="209927" name="テキスト ボックス 6">
            <a:extLst>
              <a:ext uri="{FF2B5EF4-FFF2-40B4-BE49-F238E27FC236}">
                <a16:creationId xmlns:a16="http://schemas.microsoft.com/office/drawing/2014/main" id="{B25BE596-1854-4BF5-A844-2253E788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708275"/>
            <a:ext cx="2262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関係人口</a:t>
            </a:r>
          </a:p>
        </p:txBody>
      </p:sp>
      <p:sp>
        <p:nvSpPr>
          <p:cNvPr id="209928" name="テキスト ボックス 1">
            <a:extLst>
              <a:ext uri="{FF2B5EF4-FFF2-40B4-BE49-F238E27FC236}">
                <a16:creationId xmlns:a16="http://schemas.microsoft.com/office/drawing/2014/main" id="{2C37C99E-D6BF-4551-BB84-846127A12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891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（観光などの事業促進）</a:t>
            </a:r>
          </a:p>
        </p:txBody>
      </p:sp>
      <p:sp>
        <p:nvSpPr>
          <p:cNvPr id="209929" name="テキスト ボックス 8">
            <a:extLst>
              <a:ext uri="{FF2B5EF4-FFF2-40B4-BE49-F238E27FC236}">
                <a16:creationId xmlns:a16="http://schemas.microsoft.com/office/drawing/2014/main" id="{5AA85691-CD1B-4828-A902-E2F85909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84538"/>
            <a:ext cx="289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（コミュニティ活動の活発化）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0D8522B2-0F47-4FA4-870D-C524A31C9B14}"/>
              </a:ext>
            </a:extLst>
          </p:cNvPr>
          <p:cNvSpPr/>
          <p:nvPr/>
        </p:nvSpPr>
        <p:spPr>
          <a:xfrm>
            <a:off x="3384550" y="4724400"/>
            <a:ext cx="2482850" cy="1514475"/>
          </a:xfrm>
          <a:prstGeom prst="cloudCallout">
            <a:avLst>
              <a:gd name="adj1" fmla="val 46212"/>
              <a:gd name="adj2" fmla="val -1144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我々の出番！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87E916B-A959-1514-1C54-92C9F5D9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1EBBE-1443-42A2-BD43-3062331367AF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38E021-4A33-5C70-4C51-48BE1052236D}"/>
              </a:ext>
            </a:extLst>
          </p:cNvPr>
          <p:cNvSpPr txBox="1"/>
          <p:nvPr/>
        </p:nvSpPr>
        <p:spPr>
          <a:xfrm>
            <a:off x="3197264" y="764704"/>
            <a:ext cx="274947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人口減少社会への対策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74926F-D01D-1F51-5F1E-7CB39EDE82B0}"/>
              </a:ext>
            </a:extLst>
          </p:cNvPr>
          <p:cNvSpPr txBox="1"/>
          <p:nvPr/>
        </p:nvSpPr>
        <p:spPr>
          <a:xfrm>
            <a:off x="2065544" y="1468051"/>
            <a:ext cx="501291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◇移住政策（住宅提供・仕事斡旋）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◇子育て政策（児童手当・医療費軽減等々）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◇企業誘致（土地の無償貸与・税の軽減）　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A73776-94E6-8A3D-3E78-36D060B13663}"/>
              </a:ext>
            </a:extLst>
          </p:cNvPr>
          <p:cNvSpPr txBox="1"/>
          <p:nvPr/>
        </p:nvSpPr>
        <p:spPr>
          <a:xfrm>
            <a:off x="2713826" y="3645024"/>
            <a:ext cx="365837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魅力のある、地域づくり・街づくり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BB175B-6D0A-3C18-3BDE-BEA42C568FE0}"/>
              </a:ext>
            </a:extLst>
          </p:cNvPr>
          <p:cNvSpPr txBox="1"/>
          <p:nvPr/>
        </p:nvSpPr>
        <p:spPr>
          <a:xfrm>
            <a:off x="1713645" y="5196681"/>
            <a:ext cx="5734262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みなさんは、「安心・安全」の街づくりを担っています！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588F163C-0130-32A7-AC61-43A318F9BA05}"/>
              </a:ext>
            </a:extLst>
          </p:cNvPr>
          <p:cNvSpPr/>
          <p:nvPr/>
        </p:nvSpPr>
        <p:spPr>
          <a:xfrm>
            <a:off x="4355976" y="2954996"/>
            <a:ext cx="432048" cy="54506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C237AC66-31BD-9D64-B8C6-03425EA36786}"/>
              </a:ext>
            </a:extLst>
          </p:cNvPr>
          <p:cNvSpPr/>
          <p:nvPr/>
        </p:nvSpPr>
        <p:spPr>
          <a:xfrm rot="10800000">
            <a:off x="4355976" y="4348373"/>
            <a:ext cx="432048" cy="545069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AC634A98-33DE-BC76-857F-E763228E0133}"/>
              </a:ext>
            </a:extLst>
          </p:cNvPr>
          <p:cNvSpPr/>
          <p:nvPr/>
        </p:nvSpPr>
        <p:spPr>
          <a:xfrm rot="10800000">
            <a:off x="5796136" y="4348374"/>
            <a:ext cx="432048" cy="545069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2051CF2D-D1A3-3CD6-E4C7-B0632B1DFAAF}"/>
              </a:ext>
            </a:extLst>
          </p:cNvPr>
          <p:cNvSpPr/>
          <p:nvPr/>
        </p:nvSpPr>
        <p:spPr>
          <a:xfrm rot="10800000">
            <a:off x="2915816" y="4348371"/>
            <a:ext cx="432048" cy="545069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085DB5-7E80-2BD5-03DE-F5DEFEC2916B}"/>
              </a:ext>
            </a:extLst>
          </p:cNvPr>
          <p:cNvSpPr txBox="1"/>
          <p:nvPr/>
        </p:nvSpPr>
        <p:spPr>
          <a:xfrm>
            <a:off x="946782" y="2902220"/>
            <a:ext cx="724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これ以前に、もっともっと我々にできる　　　　　大切なことがあるのではないか！</a:t>
            </a:r>
          </a:p>
        </p:txBody>
      </p:sp>
    </p:spTree>
    <p:extLst>
      <p:ext uri="{BB962C8B-B14F-4D97-AF65-F5344CB8AC3E}">
        <p14:creationId xmlns:p14="http://schemas.microsoft.com/office/powerpoint/2010/main" val="4199916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F4FF92-CD0C-4387-954D-80B23AB7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40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意識の切り替えが難しい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DA6DA0-BC6F-F6B2-2EC7-D81EF7D26479}"/>
              </a:ext>
            </a:extLst>
          </p:cNvPr>
          <p:cNvSpPr txBox="1"/>
          <p:nvPr/>
        </p:nvSpPr>
        <p:spPr>
          <a:xfrm>
            <a:off x="3373594" y="3683540"/>
            <a:ext cx="2396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思うようには進まない現実</a:t>
            </a:r>
          </a:p>
        </p:txBody>
      </p:sp>
    </p:spTree>
    <p:extLst>
      <p:ext uri="{BB962C8B-B14F-4D97-AF65-F5344CB8AC3E}">
        <p14:creationId xmlns:p14="http://schemas.microsoft.com/office/powerpoint/2010/main" val="169024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D47CB-D621-470B-A17D-FA1AA2A54367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5696" y="548680"/>
            <a:ext cx="543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高齢化の速度（７％→１４％＝倍加年数）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6996" y="1268403"/>
            <a:ext cx="31886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◇フランス　　　１２６年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◇スウェーデン　８５年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◇イギリス　　　　４６年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◇ドイツ　　　　　 ４０年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335319" y="3573016"/>
            <a:ext cx="432048" cy="43204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265" y="4293096"/>
            <a:ext cx="823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　１９７０（昭和４５）年７％→１９９４（平成４）年１４％＝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２４年</a:t>
            </a:r>
          </a:p>
        </p:txBody>
      </p:sp>
      <p:sp>
        <p:nvSpPr>
          <p:cNvPr id="8" name="下矢印 7"/>
          <p:cNvSpPr/>
          <p:nvPr/>
        </p:nvSpPr>
        <p:spPr>
          <a:xfrm rot="10800000">
            <a:off x="4355976" y="4941168"/>
            <a:ext cx="432048" cy="43204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74628" y="5559624"/>
            <a:ext cx="317106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制度や意識が追いつかない</a:t>
            </a:r>
          </a:p>
        </p:txBody>
      </p:sp>
    </p:spTree>
    <p:extLst>
      <p:ext uri="{BB962C8B-B14F-4D97-AF65-F5344CB8AC3E}">
        <p14:creationId xmlns:p14="http://schemas.microsoft.com/office/powerpoint/2010/main" val="3070461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D55FFE1-F24D-E580-14DC-F3AA11C4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D6131-CEB9-44D2-89F7-913221A1D79E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3D6019-3D8B-C4C9-36E9-F72C2BDBC0FC}"/>
              </a:ext>
            </a:extLst>
          </p:cNvPr>
          <p:cNvSpPr txBox="1"/>
          <p:nvPr/>
        </p:nvSpPr>
        <p:spPr>
          <a:xfrm>
            <a:off x="1907375" y="335657"/>
            <a:ext cx="5363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パラダイム（物の見方や捉え方）転換が必要です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6E5CBC-A69D-4806-4500-68E2E21E76A9}"/>
              </a:ext>
            </a:extLst>
          </p:cNvPr>
          <p:cNvSpPr txBox="1"/>
          <p:nvPr/>
        </p:nvSpPr>
        <p:spPr>
          <a:xfrm>
            <a:off x="452651" y="886237"/>
            <a:ext cx="827341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地域福祉とは、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◇困っている人を助ける。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◇出来ることを考えて、出来ないことには手を付けない。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◇何を差し置いても駆けつける。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◇善行（良い模範となる行い）が大切。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◇何でも無償。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◇行政や福祉関係機関は、お役所仕事で役に立たない。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◇我が住まいの地域に、使える社会資源は何もない。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◇昔の考え方は、古くて現代には合わない。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◇年寄りは口先だけで役に立たない。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◇子どもは守ってあげるだけの対象。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◇今時の若者は、成っていない。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◇仕事を持っている若い層は、地域に関心を持たず参加もしない。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全ての人が対象で、元気で安心安全のある活気ある地域社会の基盤づくり。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16AE3521-60DC-794E-A9E3-01E13A628CBD}"/>
              </a:ext>
            </a:extLst>
          </p:cNvPr>
          <p:cNvSpPr/>
          <p:nvPr/>
        </p:nvSpPr>
        <p:spPr>
          <a:xfrm>
            <a:off x="4328928" y="5595218"/>
            <a:ext cx="520861" cy="53243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E81736-FE12-0E62-86CB-61F64B52D81F}"/>
              </a:ext>
            </a:extLst>
          </p:cNvPr>
          <p:cNvSpPr txBox="1"/>
          <p:nvPr/>
        </p:nvSpPr>
        <p:spPr>
          <a:xfrm>
            <a:off x="2712883" y="6185958"/>
            <a:ext cx="375295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 w="3175">
                  <a:solidFill>
                    <a:srgbClr val="FFFFFF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面白そう！ 楽しそう！ ワクワクする！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8B89385-E43C-1CCC-068F-09AFFBCE36FA}"/>
              </a:ext>
            </a:extLst>
          </p:cNvPr>
          <p:cNvSpPr/>
          <p:nvPr/>
        </p:nvSpPr>
        <p:spPr>
          <a:xfrm>
            <a:off x="7461547" y="1262782"/>
            <a:ext cx="494706" cy="3588618"/>
          </a:xfrm>
          <a:prstGeom prst="rightBrace">
            <a:avLst>
              <a:gd name="adj1" fmla="val 39139"/>
              <a:gd name="adj2" fmla="val 5053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8D4D37-AEA4-5C59-0F6B-A2B63B11C351}"/>
              </a:ext>
            </a:extLst>
          </p:cNvPr>
          <p:cNvSpPr txBox="1"/>
          <p:nvPr/>
        </p:nvSpPr>
        <p:spPr>
          <a:xfrm>
            <a:off x="8167479" y="1223576"/>
            <a:ext cx="461665" cy="3667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先ずは、ここから変えて行きましょう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52598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2276475"/>
            <a:ext cx="8229600" cy="1152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地域社会は資源の宝庫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19938" y="3706296"/>
            <a:ext cx="49263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あるものを生かす力（私の知っている事例）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B2E05-DB4B-4C62-8708-5AC967ED83B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78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644" name="Picture 4">
            <a:extLst>
              <a:ext uri="{FF2B5EF4-FFF2-40B4-BE49-F238E27FC236}">
                <a16:creationId xmlns:a16="http://schemas.microsoft.com/office/drawing/2014/main" id="{A8740591-A1B9-EC1F-B237-37829D45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612"/>
            <a:ext cx="6296025" cy="472281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4645" name="Picture 5">
            <a:extLst>
              <a:ext uri="{FF2B5EF4-FFF2-40B4-BE49-F238E27FC236}">
                <a16:creationId xmlns:a16="http://schemas.microsoft.com/office/drawing/2014/main" id="{AC5A0B47-C879-99FE-AA25-4BC0C5A9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4135437" cy="31019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4646" name="Text Box 6">
            <a:extLst>
              <a:ext uri="{FF2B5EF4-FFF2-40B4-BE49-F238E27FC236}">
                <a16:creationId xmlns:a16="http://schemas.microsoft.com/office/drawing/2014/main" id="{17C23415-EAB3-AB41-88FA-CD50C09A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44" y="5321469"/>
            <a:ext cx="38698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隠れて見えなくなる壁の下地に</a:t>
            </a:r>
            <a:endParaRPr lang="en-US" altLang="ja-JP" sz="20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0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想いを寄せ書き⇒タイムカプセル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7685520-5BBE-BA8D-06CC-E06F3E3D6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スライド番号プレースホルダー 1" hidden="1">
            <a:extLst>
              <a:ext uri="{FF2B5EF4-FFF2-40B4-BE49-F238E27FC236}">
                <a16:creationId xmlns:a16="http://schemas.microsoft.com/office/drawing/2014/main" id="{3045A77E-C665-8381-5C56-F5292D6D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9D71D0B-0DBF-4047-949B-279734ACDE76}" type="slidenum">
              <a:rPr lang="en-US" altLang="ja-JP" smtClean="0"/>
              <a:pPr>
                <a:spcAft>
                  <a:spcPts val="600"/>
                </a:spcAft>
                <a:defRPr/>
              </a:pPr>
              <a:t>37</a:t>
            </a:fld>
            <a:endParaRPr lang="en-US" altLang="ja-JP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546378-B286-A855-9AB0-8E5029BEC44D}"/>
              </a:ext>
            </a:extLst>
          </p:cNvPr>
          <p:cNvSpPr txBox="1"/>
          <p:nvPr/>
        </p:nvSpPr>
        <p:spPr>
          <a:xfrm>
            <a:off x="1913106" y="624515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バリア⇒介護予防設備</a:t>
            </a:r>
          </a:p>
        </p:txBody>
      </p:sp>
      <p:pic>
        <p:nvPicPr>
          <p:cNvPr id="3" name="Picture 5" descr="I:\DCIM\185_0105\IMG_3715.JPG">
            <a:extLst>
              <a:ext uri="{FF2B5EF4-FFF2-40B4-BE49-F238E27FC236}">
                <a16:creationId xmlns:a16="http://schemas.microsoft.com/office/drawing/2014/main" id="{0EDCC25E-99B3-5682-7DDA-BF5FF34E9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636" t="29141" r="44743" b="15380"/>
          <a:stretch/>
        </p:blipFill>
        <p:spPr bwMode="auto">
          <a:xfrm>
            <a:off x="6008764" y="4416358"/>
            <a:ext cx="2932740" cy="2276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201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D66D7CDB-0638-47A0-BFEF-3DFA85D823D9}"/>
              </a:ext>
            </a:extLst>
          </p:cNvPr>
          <p:cNvGraphicFramePr/>
          <p:nvPr/>
        </p:nvGraphicFramePr>
        <p:xfrm>
          <a:off x="609599" y="18372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3539" name="テキスト ボックス 2">
            <a:extLst>
              <a:ext uri="{FF2B5EF4-FFF2-40B4-BE49-F238E27FC236}">
                <a16:creationId xmlns:a16="http://schemas.microsoft.com/office/drawing/2014/main" id="{4BE36462-F2F7-4857-B3DB-AF8B4C3E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806" y="400942"/>
            <a:ext cx="44005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ご近所力による見守りは、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９９％何もしなくていい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（気にかける見守り）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1EDAC5-F296-40E7-8439-B910F8D2D01F}"/>
              </a:ext>
            </a:extLst>
          </p:cNvPr>
          <p:cNvSpPr txBox="1"/>
          <p:nvPr/>
        </p:nvSpPr>
        <p:spPr>
          <a:xfrm>
            <a:off x="6308725" y="4941888"/>
            <a:ext cx="2641600" cy="3683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〇普段の日常的な関わり</a:t>
            </a:r>
          </a:p>
        </p:txBody>
      </p:sp>
      <p:sp>
        <p:nvSpPr>
          <p:cNvPr id="193541" name="テキスト ボックス 4">
            <a:extLst>
              <a:ext uri="{FF2B5EF4-FFF2-40B4-BE49-F238E27FC236}">
                <a16:creationId xmlns:a16="http://schemas.microsoft.com/office/drawing/2014/main" id="{24C51477-9F3B-4258-A0CB-D37C9DBF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780928"/>
            <a:ext cx="3457575" cy="14773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◇先走り、大いに結構（フライング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 の勧め）。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◇思い過ごしだったなら、　それに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 越したことはない。笑い飛ばそう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◇お節介を受け入れる。　</a:t>
            </a:r>
          </a:p>
        </p:txBody>
      </p:sp>
      <p:sp>
        <p:nvSpPr>
          <p:cNvPr id="193542" name="テキスト ボックス 5">
            <a:extLst>
              <a:ext uri="{FF2B5EF4-FFF2-40B4-BE49-F238E27FC236}">
                <a16:creationId xmlns:a16="http://schemas.microsoft.com/office/drawing/2014/main" id="{2A372E9F-DDC4-49EF-BD97-C7356E8D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311400"/>
            <a:ext cx="3108325" cy="3698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△公的制度、伝統的自治組織</a:t>
            </a: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BD3CCAD9-3CD2-4D49-98C1-1E273CA31737}"/>
              </a:ext>
            </a:extLst>
          </p:cNvPr>
          <p:cNvSpPr/>
          <p:nvPr/>
        </p:nvSpPr>
        <p:spPr bwMode="auto">
          <a:xfrm rot="2512772">
            <a:off x="1619250" y="3357563"/>
            <a:ext cx="288925" cy="2159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544" name="テキスト ボックス 7">
            <a:extLst>
              <a:ext uri="{FF2B5EF4-FFF2-40B4-BE49-F238E27FC236}">
                <a16:creationId xmlns:a16="http://schemas.microsoft.com/office/drawing/2014/main" id="{1CE451E5-C41E-4C9A-993E-729D3DA3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9413"/>
            <a:ext cx="249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日間／年は、何かある</a:t>
            </a:r>
          </a:p>
        </p:txBody>
      </p:sp>
      <p:sp>
        <p:nvSpPr>
          <p:cNvPr id="3" name="右矢印 2"/>
          <p:cNvSpPr/>
          <p:nvPr/>
        </p:nvSpPr>
        <p:spPr bwMode="auto">
          <a:xfrm rot="10800000">
            <a:off x="5882103" y="833212"/>
            <a:ext cx="498231" cy="38686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86525" y="737616"/>
            <a:ext cx="25330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皆さんの主たる仕事は、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ここの切</a:t>
            </a: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っ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掛けづくり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64896" y="700525"/>
            <a:ext cx="74142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百歳体操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介護予防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)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もよいもですが、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必要なのは、社会的役割づくり。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（手段ではなく目的を意識した事業展開が必要）</a:t>
            </a:r>
          </a:p>
        </p:txBody>
      </p:sp>
      <p:sp>
        <p:nvSpPr>
          <p:cNvPr id="5" name="下矢印 4"/>
          <p:cNvSpPr/>
          <p:nvPr/>
        </p:nvSpPr>
        <p:spPr>
          <a:xfrm>
            <a:off x="4319972" y="3090198"/>
            <a:ext cx="504056" cy="57606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64229" y="4287852"/>
            <a:ext cx="6421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地域力の醸成につながります</a:t>
            </a:r>
          </a:p>
        </p:txBody>
      </p:sp>
    </p:spTree>
    <p:extLst>
      <p:ext uri="{BB962C8B-B14F-4D97-AF65-F5344CB8AC3E}">
        <p14:creationId xmlns:p14="http://schemas.microsoft.com/office/powerpoint/2010/main" val="10193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2"/>
          <p:cNvSpPr txBox="1">
            <a:spLocks noGrp="1"/>
          </p:cNvSpPr>
          <p:nvPr/>
        </p:nvSpPr>
        <p:spPr bwMode="auto">
          <a:xfrm>
            <a:off x="6443663" y="61928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D61B92-259A-450B-B627-CAE6AC16C46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2240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今、私たちはどの様な世の中で暮らしているのか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－人口の高齢化の視点から　－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637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51BC3A-5983-4096-7363-25943BB330CC}"/>
              </a:ext>
            </a:extLst>
          </p:cNvPr>
          <p:cNvSpPr txBox="1"/>
          <p:nvPr/>
        </p:nvSpPr>
        <p:spPr>
          <a:xfrm>
            <a:off x="3079443" y="1341120"/>
            <a:ext cx="2985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平均余命（寿命）を延ばす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47FF9D2E-9FEB-413D-935C-550B2A7D217F}"/>
              </a:ext>
            </a:extLst>
          </p:cNvPr>
          <p:cNvSpPr/>
          <p:nvPr/>
        </p:nvSpPr>
        <p:spPr>
          <a:xfrm>
            <a:off x="4232909" y="2016308"/>
            <a:ext cx="678180" cy="7772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308D7C-97FD-2DA0-F1DC-3BB81FEF3A03}"/>
              </a:ext>
            </a:extLst>
          </p:cNvPr>
          <p:cNvSpPr txBox="1"/>
          <p:nvPr/>
        </p:nvSpPr>
        <p:spPr>
          <a:xfrm>
            <a:off x="2783811" y="3198167"/>
            <a:ext cx="141577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健康寿命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407C97-A8AD-F0C4-15D3-562AA995BF42}"/>
              </a:ext>
            </a:extLst>
          </p:cNvPr>
          <p:cNvSpPr txBox="1"/>
          <p:nvPr/>
        </p:nvSpPr>
        <p:spPr>
          <a:xfrm>
            <a:off x="5001231" y="3198166"/>
            <a:ext cx="1415772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貢献寿命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EED123-D332-22C6-91A6-6B1E698B8F87}"/>
              </a:ext>
            </a:extLst>
          </p:cNvPr>
          <p:cNvSpPr txBox="1"/>
          <p:nvPr/>
        </p:nvSpPr>
        <p:spPr>
          <a:xfrm>
            <a:off x="1287863" y="4351476"/>
            <a:ext cx="6561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大人が本気になって取り組む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『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子ども達の未来を育む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』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活動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3CE978-E02C-050D-0FD6-4E92988128AD}"/>
              </a:ext>
            </a:extLst>
          </p:cNvPr>
          <p:cNvSpPr txBox="1"/>
          <p:nvPr/>
        </p:nvSpPr>
        <p:spPr>
          <a:xfrm>
            <a:off x="1698232" y="665932"/>
            <a:ext cx="574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地域包括ケアが取り組む様々な活動・事業の方向性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4F02EE-962E-D557-A725-7D0312FD961E}"/>
              </a:ext>
            </a:extLst>
          </p:cNvPr>
          <p:cNvSpPr txBox="1"/>
          <p:nvPr/>
        </p:nvSpPr>
        <p:spPr>
          <a:xfrm>
            <a:off x="4392658" y="32443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＋</a:t>
            </a:r>
          </a:p>
        </p:txBody>
      </p:sp>
    </p:spTree>
    <p:extLst>
      <p:ext uri="{BB962C8B-B14F-4D97-AF65-F5344CB8AC3E}">
        <p14:creationId xmlns:p14="http://schemas.microsoft.com/office/powerpoint/2010/main" val="2241814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EE0144-29E3-4B21-82C3-672EED3D497F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283" name="テキスト ボックス 2"/>
          <p:cNvSpPr txBox="1">
            <a:spLocks noChangeArrowheads="1"/>
          </p:cNvSpPr>
          <p:nvPr/>
        </p:nvSpPr>
        <p:spPr bwMode="auto">
          <a:xfrm>
            <a:off x="1476375" y="765175"/>
            <a:ext cx="618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住み慣れた地域で暮らし続けることを支える社会の実現</a:t>
            </a:r>
          </a:p>
        </p:txBody>
      </p:sp>
      <p:sp>
        <p:nvSpPr>
          <p:cNvPr id="97284" name="テキスト ボックス 4"/>
          <p:cNvSpPr txBox="1">
            <a:spLocks noChangeArrowheads="1"/>
          </p:cNvSpPr>
          <p:nvPr/>
        </p:nvSpPr>
        <p:spPr bwMode="auto">
          <a:xfrm>
            <a:off x="3241675" y="1989138"/>
            <a:ext cx="2571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この時の社会資源は？</a:t>
            </a: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D44F582E-74E8-4D6C-9AE2-5F71D44B91CC}"/>
              </a:ext>
            </a:extLst>
          </p:cNvPr>
          <p:cNvSpPr/>
          <p:nvPr/>
        </p:nvSpPr>
        <p:spPr>
          <a:xfrm>
            <a:off x="4356100" y="2492375"/>
            <a:ext cx="484188" cy="6191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02E9EAF9-5B54-4B28-8F3E-11E41998A295}"/>
              </a:ext>
            </a:extLst>
          </p:cNvPr>
          <p:cNvSpPr/>
          <p:nvPr/>
        </p:nvSpPr>
        <p:spPr>
          <a:xfrm>
            <a:off x="4355976" y="3573016"/>
            <a:ext cx="484188" cy="6191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F790D0B2-4D17-4937-A605-8EBE93130FDD}"/>
              </a:ext>
            </a:extLst>
          </p:cNvPr>
          <p:cNvSpPr/>
          <p:nvPr/>
        </p:nvSpPr>
        <p:spPr>
          <a:xfrm>
            <a:off x="4356100" y="1268413"/>
            <a:ext cx="484188" cy="6191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288" name="テキスト ボックス 8"/>
          <p:cNvSpPr txBox="1">
            <a:spLocks noChangeArrowheads="1"/>
          </p:cNvSpPr>
          <p:nvPr/>
        </p:nvSpPr>
        <p:spPr bwMode="auto">
          <a:xfrm>
            <a:off x="1042988" y="3212976"/>
            <a:ext cx="709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デイサービス・特養・グループホーム等の介護施設だけなのか？</a:t>
            </a:r>
          </a:p>
        </p:txBody>
      </p:sp>
      <p:sp>
        <p:nvSpPr>
          <p:cNvPr id="97289" name="テキスト ボックス 9"/>
          <p:cNvSpPr txBox="1">
            <a:spLocks noChangeArrowheads="1"/>
          </p:cNvSpPr>
          <p:nvPr/>
        </p:nvSpPr>
        <p:spPr bwMode="auto">
          <a:xfrm>
            <a:off x="4122738" y="4221088"/>
            <a:ext cx="954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NO</a:t>
            </a:r>
          </a:p>
        </p:txBody>
      </p:sp>
      <p:sp>
        <p:nvSpPr>
          <p:cNvPr id="97290" name="テキスト ボックス 10"/>
          <p:cNvSpPr txBox="1">
            <a:spLocks noChangeArrowheads="1"/>
          </p:cNvSpPr>
          <p:nvPr/>
        </p:nvSpPr>
        <p:spPr bwMode="auto">
          <a:xfrm>
            <a:off x="239709" y="4893095"/>
            <a:ext cx="8685870" cy="152349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◇隣近所の人々との関わり（社会関係資本）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◇コンビニ、スパー、銀行、郵便局、床屋・美容院等々（社会資源）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◇家並み・公園（見慣れた風景）、道路、街灯（環境の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care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力）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32E0F3-D304-7873-DD83-F11CDEB1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71D0B-0DBF-4047-949B-279734ACDE76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2DD97A-D6AE-B9A0-63F1-413AC7302B9F}"/>
              </a:ext>
            </a:extLst>
          </p:cNvPr>
          <p:cNvSpPr txBox="1"/>
          <p:nvPr/>
        </p:nvSpPr>
        <p:spPr>
          <a:xfrm>
            <a:off x="3027346" y="369651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この様な事例があります。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C471D3-4E5B-E7A6-45AB-AB77BF100946}"/>
              </a:ext>
            </a:extLst>
          </p:cNvPr>
          <p:cNvSpPr txBox="1"/>
          <p:nvPr/>
        </p:nvSpPr>
        <p:spPr>
          <a:xfrm>
            <a:off x="1337780" y="1191134"/>
            <a:ext cx="646843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◇町内の商店で「配達してくれる店と商品」のリスト作成</a:t>
            </a:r>
            <a:endParaRPr kumimoji="1" lang="en-US" altLang="ja-JP" sz="20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・地域生活をより長くしていけます。　</a:t>
            </a:r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・年金を長く地域で使って頂けるので、お店も助かります。</a:t>
            </a:r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・高齢者の運転免許返納後の生活維持にも役立ちます。</a:t>
            </a:r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◇郵便局・コンビニを対象にした「認知症サポーター養成」</a:t>
            </a:r>
            <a:endParaRPr kumimoji="1" lang="en-US" altLang="ja-JP" sz="20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・何度も通帳の再発行に来る方について包括に相談し、早期対応できた。</a:t>
            </a:r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◇ボランティア登録商店にステッカー「ほっとバンク登録店」</a:t>
            </a:r>
            <a:endParaRPr kumimoji="1" lang="en-US" altLang="ja-JP" sz="20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・職員のボランティア研修⇒優しく接する⇒評判のお店に！</a:t>
            </a:r>
            <a:endParaRPr kumimoji="1" lang="en-US" altLang="ja-JP" sz="16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・高齢者がお買い物をしやすくなる。⇒地域生活の継続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7747439-02A6-DCF8-4781-CD3CFC00DF8D}"/>
              </a:ext>
            </a:extLst>
          </p:cNvPr>
          <p:cNvSpPr/>
          <p:nvPr/>
        </p:nvSpPr>
        <p:spPr>
          <a:xfrm>
            <a:off x="4329682" y="4228289"/>
            <a:ext cx="484632" cy="59014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9FA881-813C-9A0D-AE50-3814B67B687B}"/>
              </a:ext>
            </a:extLst>
          </p:cNvPr>
          <p:cNvSpPr txBox="1"/>
          <p:nvPr/>
        </p:nvSpPr>
        <p:spPr>
          <a:xfrm>
            <a:off x="287812" y="4870156"/>
            <a:ext cx="77845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・「資源」とは、ハード（建物・施設等）だけではありません。</a:t>
            </a:r>
            <a:endParaRPr kumimoji="1" lang="en-US" altLang="ja-JP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・様々な仕組み（ソフト）や人も大切な資源です。</a:t>
            </a:r>
            <a:endParaRPr kumimoji="1" lang="en-US" altLang="ja-JP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・実は、資源はいっぱいあります。</a:t>
            </a:r>
            <a:endParaRPr kumimoji="1" lang="en-US" altLang="ja-JP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・足りないのは資源ではなく、「使い方」「生かす場」</a:t>
            </a:r>
            <a:r>
              <a:rPr kumimoji="1"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です。</a:t>
            </a:r>
            <a:endParaRPr kumimoji="1" lang="en-US" altLang="ja-JP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・私たちは、もっともっと身近なところにある「資源」に目を向ける必要があります。</a:t>
            </a:r>
            <a:endParaRPr kumimoji="1" lang="en-US" altLang="ja-JP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521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32E0F3-D304-7873-DD83-F11CDEB1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71D0B-0DBF-4047-949B-279734ACDE76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DF6D34-71AF-B58C-1387-88C6345D56E1}"/>
              </a:ext>
            </a:extLst>
          </p:cNvPr>
          <p:cNvSpPr txBox="1"/>
          <p:nvPr/>
        </p:nvSpPr>
        <p:spPr>
          <a:xfrm>
            <a:off x="1216485" y="1673157"/>
            <a:ext cx="670888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実は、資源はいっぱいあります。</a:t>
            </a:r>
            <a:endParaRPr kumimoji="1" lang="en-US" altLang="ja-JP" sz="24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足りないのは資源ではなく、「使い方」「生かす場」。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DB1CE7-906A-3695-6A4F-A6C0F2CF205F}"/>
              </a:ext>
            </a:extLst>
          </p:cNvPr>
          <p:cNvSpPr txBox="1"/>
          <p:nvPr/>
        </p:nvSpPr>
        <p:spPr>
          <a:xfrm>
            <a:off x="2286000" y="8659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ここにお集まりのみなさんは、</a:t>
            </a:r>
            <a:endParaRPr kumimoji="1" lang="en-US" altLang="ja-JP" sz="18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5C193E1B-CDBC-4DAA-3CBB-D160AFEBEB47}"/>
              </a:ext>
            </a:extLst>
          </p:cNvPr>
          <p:cNvSpPr/>
          <p:nvPr/>
        </p:nvSpPr>
        <p:spPr>
          <a:xfrm rot="10800000">
            <a:off x="4328808" y="2884251"/>
            <a:ext cx="486383" cy="54474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2C09E5-B31C-ED00-6521-B1E4F92D8BDA}"/>
              </a:ext>
            </a:extLst>
          </p:cNvPr>
          <p:cNvSpPr txBox="1"/>
          <p:nvPr/>
        </p:nvSpPr>
        <p:spPr>
          <a:xfrm>
            <a:off x="2913262" y="3664086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今、ここを学ぼうとしています。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34714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爆発: 8 pt 2">
            <a:extLst>
              <a:ext uri="{FF2B5EF4-FFF2-40B4-BE49-F238E27FC236}">
                <a16:creationId xmlns:a16="http://schemas.microsoft.com/office/drawing/2014/main" id="{9ABE3A97-D4A9-CBB1-8D96-240506D8A071}"/>
              </a:ext>
            </a:extLst>
          </p:cNvPr>
          <p:cNvSpPr/>
          <p:nvPr/>
        </p:nvSpPr>
        <p:spPr>
          <a:xfrm>
            <a:off x="2928558" y="1071302"/>
            <a:ext cx="3181860" cy="1763723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83782" y="1748488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中年クライシス（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50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代）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57872" y="2533883"/>
            <a:ext cx="1909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昨日と違うは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成長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（未来に価値）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71600" y="2497388"/>
            <a:ext cx="192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昨日と同じは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維持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明日は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低下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（過去に価値）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2075222" y="4849458"/>
            <a:ext cx="108147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43207" y="49711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昨日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80257" y="37629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今日（成長）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687405" y="4851798"/>
            <a:ext cx="1181078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76272F5-751A-830F-D76D-B99FC4564AE4}"/>
              </a:ext>
            </a:extLst>
          </p:cNvPr>
          <p:cNvGrpSpPr/>
          <p:nvPr/>
        </p:nvGrpSpPr>
        <p:grpSpPr>
          <a:xfrm>
            <a:off x="1354836" y="2685310"/>
            <a:ext cx="6470556" cy="5656877"/>
            <a:chOff x="1688706" y="1981200"/>
            <a:chExt cx="6470556" cy="5656877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693985" y="1981200"/>
              <a:ext cx="0" cy="28956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1693985" y="4876800"/>
              <a:ext cx="646527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アーチ 8"/>
            <p:cNvSpPr/>
            <p:nvPr/>
          </p:nvSpPr>
          <p:spPr>
            <a:xfrm>
              <a:off x="1688706" y="2731969"/>
              <a:ext cx="6412524" cy="4906108"/>
            </a:xfrm>
            <a:prstGeom prst="blockArc">
              <a:avLst>
                <a:gd name="adj1" fmla="val 11180634"/>
                <a:gd name="adj2" fmla="val 21258110"/>
                <a:gd name="adj3" fmla="val 0"/>
              </a:avLst>
            </a:pr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右矢印 11"/>
            <p:cNvSpPr/>
            <p:nvPr/>
          </p:nvSpPr>
          <p:spPr>
            <a:xfrm rot="19527910">
              <a:off x="2100965" y="2959686"/>
              <a:ext cx="1172307" cy="326146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右矢印 12"/>
            <p:cNvSpPr/>
            <p:nvPr/>
          </p:nvSpPr>
          <p:spPr>
            <a:xfrm rot="2082333">
              <a:off x="6601924" y="3039573"/>
              <a:ext cx="1172307" cy="32639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V="1">
              <a:off x="3490569" y="3423138"/>
              <a:ext cx="0" cy="738554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6021275" y="3423138"/>
              <a:ext cx="1477" cy="7336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5364239" y="37579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昨日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0418" y="49408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今日（低下）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76268" y="5712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時間（年齢）軸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3606" y="3145291"/>
            <a:ext cx="461665" cy="13619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発達・成長軸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75741" y="540255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若者と高齢者の「昨日（過去）」の意味</a:t>
            </a:r>
          </a:p>
        </p:txBody>
      </p:sp>
      <p:sp>
        <p:nvSpPr>
          <p:cNvPr id="38" name="右矢印 37"/>
          <p:cNvSpPr/>
          <p:nvPr/>
        </p:nvSpPr>
        <p:spPr>
          <a:xfrm rot="5400000">
            <a:off x="4350730" y="2841160"/>
            <a:ext cx="451339" cy="43907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06DBD96-EEE9-8710-AA75-A8529F14E768}"/>
              </a:ext>
            </a:extLst>
          </p:cNvPr>
          <p:cNvSpPr txBox="1"/>
          <p:nvPr/>
        </p:nvSpPr>
        <p:spPr>
          <a:xfrm>
            <a:off x="212880" y="6371702"/>
            <a:ext cx="8212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＊何故、お年寄りは、昔の話をしたがるか？過去が今より華やかで充実していたから。</a:t>
            </a:r>
          </a:p>
        </p:txBody>
      </p:sp>
    </p:spTree>
    <p:extLst>
      <p:ext uri="{BB962C8B-B14F-4D97-AF65-F5344CB8AC3E}">
        <p14:creationId xmlns:p14="http://schemas.microsoft.com/office/powerpoint/2010/main" val="108421853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867EC1-BD4C-42A1-A5AD-B0F71D4C29C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74631" y="1043354"/>
            <a:ext cx="477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自治会活動における「合意形成」の留意点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248" y="2215661"/>
            <a:ext cx="859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若者の思考と高齢者の思考には、根本的な違いがある。</a:t>
            </a:r>
          </a:p>
        </p:txBody>
      </p:sp>
      <p:sp>
        <p:nvSpPr>
          <p:cNvPr id="5" name="右矢印 4"/>
          <p:cNvSpPr/>
          <p:nvPr/>
        </p:nvSpPr>
        <p:spPr>
          <a:xfrm rot="5400000">
            <a:off x="4106591" y="3059723"/>
            <a:ext cx="908538" cy="61546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8807" y="4202723"/>
            <a:ext cx="5864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このことに配慮して、自治会活動の企画・運営が必要</a:t>
            </a:r>
          </a:p>
        </p:txBody>
      </p:sp>
    </p:spTree>
    <p:extLst>
      <p:ext uri="{BB962C8B-B14F-4D97-AF65-F5344CB8AC3E}">
        <p14:creationId xmlns:p14="http://schemas.microsoft.com/office/powerpoint/2010/main" val="5315564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3BFB0B-AF4D-DBD4-C410-CA92391B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8229600" cy="1152525"/>
          </a:xfrm>
          <a:prstGeom prst="rect">
            <a:avLst/>
          </a:prstGeom>
          <a:solidFill>
            <a:srgbClr val="BBE0E3">
              <a:lumMod val="50000"/>
            </a:srgbClr>
          </a:solidFill>
          <a:ln w="12700">
            <a:solidFill>
              <a:srgbClr val="FFFF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私たちがやろうとしていること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2E4E8-E874-3BE3-0168-74DFEB5E117C}"/>
              </a:ext>
            </a:extLst>
          </p:cNvPr>
          <p:cNvSpPr txBox="1"/>
          <p:nvPr/>
        </p:nvSpPr>
        <p:spPr>
          <a:xfrm>
            <a:off x="1472392" y="3599721"/>
            <a:ext cx="618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地域福祉の推進＝お互い様が当たり前の社会（地域共生社会）構築</a:t>
            </a:r>
          </a:p>
        </p:txBody>
      </p:sp>
    </p:spTree>
    <p:extLst>
      <p:ext uri="{BB962C8B-B14F-4D97-AF65-F5344CB8AC3E}">
        <p14:creationId xmlns:p14="http://schemas.microsoft.com/office/powerpoint/2010/main" val="1957271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790225-8D17-4ACD-B6FE-A58478CF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40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地域づくり（コミュニティの活性化）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4114663"/>
      </p:ext>
    </p:extLst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テキスト ボックス 1"/>
          <p:cNvSpPr txBox="1">
            <a:spLocks noChangeArrowheads="1"/>
          </p:cNvSpPr>
          <p:nvPr/>
        </p:nvSpPr>
        <p:spPr bwMode="auto">
          <a:xfrm>
            <a:off x="2923952" y="798513"/>
            <a:ext cx="3296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地域（コミュニティ）づくりとは</a:t>
            </a:r>
          </a:p>
        </p:txBody>
      </p:sp>
      <p:sp>
        <p:nvSpPr>
          <p:cNvPr id="71683" name="テキスト ボックス 2"/>
          <p:cNvSpPr txBox="1">
            <a:spLocks noChangeArrowheads="1"/>
          </p:cNvSpPr>
          <p:nvPr/>
        </p:nvSpPr>
        <p:spPr bwMode="auto">
          <a:xfrm>
            <a:off x="173036" y="1930400"/>
            <a:ext cx="87979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◇ほんの少しの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「わずらわしさ」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を共有すること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◇自分の住む地域に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誇りと愛着（価値）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を持つこと</a:t>
            </a:r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A8B0BAA6-CA13-4CE5-95D0-7FCDD586DAC6}"/>
              </a:ext>
            </a:extLst>
          </p:cNvPr>
          <p:cNvSpPr/>
          <p:nvPr/>
        </p:nvSpPr>
        <p:spPr>
          <a:xfrm rot="10800000">
            <a:off x="4274342" y="3922652"/>
            <a:ext cx="595312" cy="6477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685" name="テキスト ボックス 4"/>
          <p:cNvSpPr txBox="1">
            <a:spLocks noChangeArrowheads="1"/>
          </p:cNvSpPr>
          <p:nvPr/>
        </p:nvSpPr>
        <p:spPr bwMode="auto">
          <a:xfrm>
            <a:off x="966788" y="5084763"/>
            <a:ext cx="727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こうした住民一人ひとりの意識や参加が「安心・安全」のまちを創る</a:t>
            </a:r>
          </a:p>
        </p:txBody>
      </p:sp>
    </p:spTree>
    <p:extLst>
      <p:ext uri="{BB962C8B-B14F-4D97-AF65-F5344CB8AC3E}">
        <p14:creationId xmlns:p14="http://schemas.microsoft.com/office/powerpoint/2010/main" val="9138322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FAD247BE-004D-4914-88FC-FB68D6416FEC}"/>
              </a:ext>
            </a:extLst>
          </p:cNvPr>
          <p:cNvGraphicFramePr/>
          <p:nvPr/>
        </p:nvGraphicFramePr>
        <p:xfrm>
          <a:off x="683568" y="188639"/>
          <a:ext cx="7776864" cy="60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スライド番号プレースホルダー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9DD1C-BC2D-4986-B05B-323B78DC2682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483" name="Picture 3" descr="HITO0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19240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テキスト ボックス 5"/>
          <p:cNvSpPr txBox="1">
            <a:spLocks noChangeArrowheads="1"/>
          </p:cNvSpPr>
          <p:nvPr/>
        </p:nvSpPr>
        <p:spPr bwMode="auto">
          <a:xfrm>
            <a:off x="5796136" y="332656"/>
            <a:ext cx="3111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コミュニティ活動の三つの視点</a:t>
            </a:r>
          </a:p>
        </p:txBody>
      </p:sp>
    </p:spTree>
    <p:extLst>
      <p:ext uri="{BB962C8B-B14F-4D97-AF65-F5344CB8AC3E}">
        <p14:creationId xmlns:p14="http://schemas.microsoft.com/office/powerpoint/2010/main" val="170749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54A6588-CE74-4300-BCDA-60AB39CCC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101"/>
            <a:ext cx="9144000" cy="6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4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D:\6イラスト集\イラスト歳時記\SJ01_30\HIKKO0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30" y="1628800"/>
            <a:ext cx="2255540" cy="14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6イラスト集\人物\HITO06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12241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矢印 5"/>
          <p:cNvSpPr/>
          <p:nvPr/>
        </p:nvSpPr>
        <p:spPr bwMode="auto">
          <a:xfrm rot="5400000">
            <a:off x="1937507" y="2706308"/>
            <a:ext cx="400110" cy="360040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3465" y="2143320"/>
            <a:ext cx="223651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社会的孤立の予防</a:t>
            </a: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1691680" y="3212976"/>
            <a:ext cx="56886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グループ化 31"/>
          <p:cNvGrpSpPr/>
          <p:nvPr/>
        </p:nvGrpSpPr>
        <p:grpSpPr>
          <a:xfrm>
            <a:off x="2339752" y="3284984"/>
            <a:ext cx="4464496" cy="2088232"/>
            <a:chOff x="2411760" y="3284984"/>
            <a:chExt cx="4464496" cy="1800200"/>
          </a:xfrm>
        </p:grpSpPr>
        <p:sp>
          <p:nvSpPr>
            <p:cNvPr id="14" name="ホームベース 13"/>
            <p:cNvSpPr/>
            <p:nvPr/>
          </p:nvSpPr>
          <p:spPr bwMode="auto">
            <a:xfrm rot="5400000">
              <a:off x="2231739" y="3969060"/>
              <a:ext cx="1800200" cy="432048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9" name="ホームベース 18"/>
            <p:cNvSpPr/>
            <p:nvPr/>
          </p:nvSpPr>
          <p:spPr bwMode="auto">
            <a:xfrm rot="5400000">
              <a:off x="4752020" y="3969060"/>
              <a:ext cx="1800200" cy="432048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2411760" y="3284984"/>
              <a:ext cx="4464496" cy="1800200"/>
              <a:chOff x="2411760" y="3284984"/>
              <a:chExt cx="4464496" cy="1800200"/>
            </a:xfrm>
          </p:grpSpPr>
          <p:sp>
            <p:nvSpPr>
              <p:cNvPr id="10" name="ホームベース 9"/>
              <p:cNvSpPr/>
              <p:nvPr/>
            </p:nvSpPr>
            <p:spPr bwMode="auto">
              <a:xfrm rot="5400000">
                <a:off x="1727684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411760" y="3409136"/>
                <a:ext cx="400110" cy="100823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日常生活行為</a:t>
                </a:r>
              </a:p>
            </p:txBody>
          </p:sp>
          <p:sp>
            <p:nvSpPr>
              <p:cNvPr id="15" name="ホームベース 14"/>
              <p:cNvSpPr/>
              <p:nvPr/>
            </p:nvSpPr>
            <p:spPr bwMode="auto">
              <a:xfrm rot="5400000">
                <a:off x="2735796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16" name="ホームベース 15"/>
              <p:cNvSpPr/>
              <p:nvPr/>
            </p:nvSpPr>
            <p:spPr bwMode="auto">
              <a:xfrm rot="5400000">
                <a:off x="3239852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17" name="ホームベース 16"/>
              <p:cNvSpPr/>
              <p:nvPr/>
            </p:nvSpPr>
            <p:spPr bwMode="auto">
              <a:xfrm rot="5400000">
                <a:off x="3743908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18" name="ホームベース 17"/>
              <p:cNvSpPr/>
              <p:nvPr/>
            </p:nvSpPr>
            <p:spPr bwMode="auto">
              <a:xfrm rot="5400000">
                <a:off x="4247964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0" name="ホームベース 19"/>
              <p:cNvSpPr/>
              <p:nvPr/>
            </p:nvSpPr>
            <p:spPr bwMode="auto">
              <a:xfrm rot="5400000">
                <a:off x="5256076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1" name="ホームベース 20"/>
              <p:cNvSpPr/>
              <p:nvPr/>
            </p:nvSpPr>
            <p:spPr bwMode="auto">
              <a:xfrm rot="5400000">
                <a:off x="5760132" y="3969060"/>
                <a:ext cx="1800200" cy="432048"/>
              </a:xfrm>
              <a:prstGeom prst="homePlat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eaVert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947754" y="3429000"/>
                <a:ext cx="400110" cy="128185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介護保険サービス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3451810" y="3429000"/>
                <a:ext cx="400110" cy="1008234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地域支援事業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3955866" y="3429000"/>
                <a:ext cx="400110" cy="993033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隣近所の関心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4459922" y="3429000"/>
                <a:ext cx="400110" cy="853461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自治会活動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+mn-cs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4963978" y="3429000"/>
                <a:ext cx="400110" cy="54391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回覧板</a:t>
                </a: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468034" y="3429000"/>
                <a:ext cx="400110" cy="139240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お茶会・井戸端会議</a:t>
                </a: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5972090" y="3429000"/>
                <a:ext cx="400110" cy="69868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趣味活動</a:t>
                </a: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476146" y="3429000"/>
                <a:ext cx="400110" cy="131777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+mn-cs"/>
                  </a:rPr>
                  <a:t>行政行為（手続き）</a:t>
                </a:r>
              </a:p>
            </p:txBody>
          </p:sp>
        </p:grpSp>
      </p:grpSp>
      <p:sp>
        <p:nvSpPr>
          <p:cNvPr id="33" name="テキスト ボックス 32"/>
          <p:cNvSpPr txBox="1"/>
          <p:nvPr/>
        </p:nvSpPr>
        <p:spPr>
          <a:xfrm>
            <a:off x="7584109" y="3789040"/>
            <a:ext cx="1308371" cy="738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協働の場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（コミュニティを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　　　　実感する場）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520" y="3645024"/>
            <a:ext cx="1422184" cy="10156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束ねて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判断・予測</a:t>
            </a:r>
            <a:endParaRPr kumimoji="0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する専門職</a:t>
            </a:r>
          </a:p>
        </p:txBody>
      </p:sp>
      <p:sp>
        <p:nvSpPr>
          <p:cNvPr id="35" name="右矢印 34"/>
          <p:cNvSpPr/>
          <p:nvPr/>
        </p:nvSpPr>
        <p:spPr bwMode="auto">
          <a:xfrm>
            <a:off x="1763688" y="4005064"/>
            <a:ext cx="504056" cy="36004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" name="右矢印 35"/>
          <p:cNvSpPr/>
          <p:nvPr/>
        </p:nvSpPr>
        <p:spPr bwMode="auto">
          <a:xfrm rot="10800000">
            <a:off x="6948264" y="4005064"/>
            <a:ext cx="504056" cy="36004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42" name="フリーフォーム 41"/>
          <p:cNvSpPr/>
          <p:nvPr/>
        </p:nvSpPr>
        <p:spPr bwMode="auto">
          <a:xfrm>
            <a:off x="1331640" y="4869160"/>
            <a:ext cx="6934200" cy="419100"/>
          </a:xfrm>
          <a:custGeom>
            <a:avLst/>
            <a:gdLst>
              <a:gd name="connsiteX0" fmla="*/ 0 w 6934200"/>
              <a:gd name="connsiteY0" fmla="*/ 152400 h 419100"/>
              <a:gd name="connsiteX1" fmla="*/ 25400 w 6934200"/>
              <a:gd name="connsiteY1" fmla="*/ 88900 h 419100"/>
              <a:gd name="connsiteX2" fmla="*/ 38100 w 6934200"/>
              <a:gd name="connsiteY2" fmla="*/ 50800 h 419100"/>
              <a:gd name="connsiteX3" fmla="*/ 114300 w 6934200"/>
              <a:gd name="connsiteY3" fmla="*/ 0 h 419100"/>
              <a:gd name="connsiteX4" fmla="*/ 241300 w 6934200"/>
              <a:gd name="connsiteY4" fmla="*/ 12700 h 419100"/>
              <a:gd name="connsiteX5" fmla="*/ 279400 w 6934200"/>
              <a:gd name="connsiteY5" fmla="*/ 38100 h 419100"/>
              <a:gd name="connsiteX6" fmla="*/ 330200 w 6934200"/>
              <a:gd name="connsiteY6" fmla="*/ 76200 h 419100"/>
              <a:gd name="connsiteX7" fmla="*/ 419100 w 6934200"/>
              <a:gd name="connsiteY7" fmla="*/ 114300 h 419100"/>
              <a:gd name="connsiteX8" fmla="*/ 482600 w 6934200"/>
              <a:gd name="connsiteY8" fmla="*/ 190500 h 419100"/>
              <a:gd name="connsiteX9" fmla="*/ 533400 w 6934200"/>
              <a:gd name="connsiteY9" fmla="*/ 266700 h 419100"/>
              <a:gd name="connsiteX10" fmla="*/ 635000 w 6934200"/>
              <a:gd name="connsiteY10" fmla="*/ 317500 h 419100"/>
              <a:gd name="connsiteX11" fmla="*/ 723900 w 6934200"/>
              <a:gd name="connsiteY11" fmla="*/ 355600 h 419100"/>
              <a:gd name="connsiteX12" fmla="*/ 850900 w 6934200"/>
              <a:gd name="connsiteY12" fmla="*/ 342900 h 419100"/>
              <a:gd name="connsiteX13" fmla="*/ 927100 w 6934200"/>
              <a:gd name="connsiteY13" fmla="*/ 317500 h 419100"/>
              <a:gd name="connsiteX14" fmla="*/ 990600 w 6934200"/>
              <a:gd name="connsiteY14" fmla="*/ 304800 h 419100"/>
              <a:gd name="connsiteX15" fmla="*/ 1028700 w 6934200"/>
              <a:gd name="connsiteY15" fmla="*/ 292100 h 419100"/>
              <a:gd name="connsiteX16" fmla="*/ 1168400 w 6934200"/>
              <a:gd name="connsiteY16" fmla="*/ 279400 h 419100"/>
              <a:gd name="connsiteX17" fmla="*/ 1409700 w 6934200"/>
              <a:gd name="connsiteY17" fmla="*/ 254000 h 419100"/>
              <a:gd name="connsiteX18" fmla="*/ 1460500 w 6934200"/>
              <a:gd name="connsiteY18" fmla="*/ 215900 h 419100"/>
              <a:gd name="connsiteX19" fmla="*/ 1511300 w 6934200"/>
              <a:gd name="connsiteY19" fmla="*/ 139700 h 419100"/>
              <a:gd name="connsiteX20" fmla="*/ 1549400 w 6934200"/>
              <a:gd name="connsiteY20" fmla="*/ 101600 h 419100"/>
              <a:gd name="connsiteX21" fmla="*/ 1600200 w 6934200"/>
              <a:gd name="connsiteY21" fmla="*/ 114300 h 419100"/>
              <a:gd name="connsiteX22" fmla="*/ 1676400 w 6934200"/>
              <a:gd name="connsiteY22" fmla="*/ 152400 h 419100"/>
              <a:gd name="connsiteX23" fmla="*/ 1714500 w 6934200"/>
              <a:gd name="connsiteY23" fmla="*/ 203200 h 419100"/>
              <a:gd name="connsiteX24" fmla="*/ 1739900 w 6934200"/>
              <a:gd name="connsiteY24" fmla="*/ 241300 h 419100"/>
              <a:gd name="connsiteX25" fmla="*/ 1778000 w 6934200"/>
              <a:gd name="connsiteY25" fmla="*/ 266700 h 419100"/>
              <a:gd name="connsiteX26" fmla="*/ 1816100 w 6934200"/>
              <a:gd name="connsiteY26" fmla="*/ 304800 h 419100"/>
              <a:gd name="connsiteX27" fmla="*/ 1866900 w 6934200"/>
              <a:gd name="connsiteY27" fmla="*/ 330200 h 419100"/>
              <a:gd name="connsiteX28" fmla="*/ 1943100 w 6934200"/>
              <a:gd name="connsiteY28" fmla="*/ 381000 h 419100"/>
              <a:gd name="connsiteX29" fmla="*/ 2019300 w 6934200"/>
              <a:gd name="connsiteY29" fmla="*/ 368300 h 419100"/>
              <a:gd name="connsiteX30" fmla="*/ 2095500 w 6934200"/>
              <a:gd name="connsiteY30" fmla="*/ 317500 h 419100"/>
              <a:gd name="connsiteX31" fmla="*/ 2133600 w 6934200"/>
              <a:gd name="connsiteY31" fmla="*/ 292100 h 419100"/>
              <a:gd name="connsiteX32" fmla="*/ 2171700 w 6934200"/>
              <a:gd name="connsiteY32" fmla="*/ 266700 h 419100"/>
              <a:gd name="connsiteX33" fmla="*/ 2222500 w 6934200"/>
              <a:gd name="connsiteY33" fmla="*/ 241300 h 419100"/>
              <a:gd name="connsiteX34" fmla="*/ 2260600 w 6934200"/>
              <a:gd name="connsiteY34" fmla="*/ 228600 h 419100"/>
              <a:gd name="connsiteX35" fmla="*/ 2374900 w 6934200"/>
              <a:gd name="connsiteY35" fmla="*/ 241300 h 419100"/>
              <a:gd name="connsiteX36" fmla="*/ 2463800 w 6934200"/>
              <a:gd name="connsiteY36" fmla="*/ 292100 h 419100"/>
              <a:gd name="connsiteX37" fmla="*/ 2552700 w 6934200"/>
              <a:gd name="connsiteY37" fmla="*/ 330200 h 419100"/>
              <a:gd name="connsiteX38" fmla="*/ 2590800 w 6934200"/>
              <a:gd name="connsiteY38" fmla="*/ 368300 h 419100"/>
              <a:gd name="connsiteX39" fmla="*/ 2641600 w 6934200"/>
              <a:gd name="connsiteY39" fmla="*/ 381000 h 419100"/>
              <a:gd name="connsiteX40" fmla="*/ 2679700 w 6934200"/>
              <a:gd name="connsiteY40" fmla="*/ 393700 h 419100"/>
              <a:gd name="connsiteX41" fmla="*/ 2730500 w 6934200"/>
              <a:gd name="connsiteY41" fmla="*/ 368300 h 419100"/>
              <a:gd name="connsiteX42" fmla="*/ 2768600 w 6934200"/>
              <a:gd name="connsiteY42" fmla="*/ 355600 h 419100"/>
              <a:gd name="connsiteX43" fmla="*/ 2794000 w 6934200"/>
              <a:gd name="connsiteY43" fmla="*/ 317500 h 419100"/>
              <a:gd name="connsiteX44" fmla="*/ 2870200 w 6934200"/>
              <a:gd name="connsiteY44" fmla="*/ 254000 h 419100"/>
              <a:gd name="connsiteX45" fmla="*/ 2984500 w 6934200"/>
              <a:gd name="connsiteY45" fmla="*/ 241300 h 419100"/>
              <a:gd name="connsiteX46" fmla="*/ 3022600 w 6934200"/>
              <a:gd name="connsiteY46" fmla="*/ 228600 h 419100"/>
              <a:gd name="connsiteX47" fmla="*/ 3111500 w 6934200"/>
              <a:gd name="connsiteY47" fmla="*/ 266700 h 419100"/>
              <a:gd name="connsiteX48" fmla="*/ 3175000 w 6934200"/>
              <a:gd name="connsiteY48" fmla="*/ 292100 h 419100"/>
              <a:gd name="connsiteX49" fmla="*/ 3213100 w 6934200"/>
              <a:gd name="connsiteY49" fmla="*/ 304800 h 419100"/>
              <a:gd name="connsiteX50" fmla="*/ 3276600 w 6934200"/>
              <a:gd name="connsiteY50" fmla="*/ 342900 h 419100"/>
              <a:gd name="connsiteX51" fmla="*/ 3314700 w 6934200"/>
              <a:gd name="connsiteY51" fmla="*/ 381000 h 419100"/>
              <a:gd name="connsiteX52" fmla="*/ 3390900 w 6934200"/>
              <a:gd name="connsiteY52" fmla="*/ 406400 h 419100"/>
              <a:gd name="connsiteX53" fmla="*/ 3429000 w 6934200"/>
              <a:gd name="connsiteY53" fmla="*/ 419100 h 419100"/>
              <a:gd name="connsiteX54" fmla="*/ 3517900 w 6934200"/>
              <a:gd name="connsiteY54" fmla="*/ 406400 h 419100"/>
              <a:gd name="connsiteX55" fmla="*/ 3619500 w 6934200"/>
              <a:gd name="connsiteY55" fmla="*/ 292100 h 419100"/>
              <a:gd name="connsiteX56" fmla="*/ 3657600 w 6934200"/>
              <a:gd name="connsiteY56" fmla="*/ 266700 h 419100"/>
              <a:gd name="connsiteX57" fmla="*/ 3695700 w 6934200"/>
              <a:gd name="connsiteY57" fmla="*/ 228600 h 419100"/>
              <a:gd name="connsiteX58" fmla="*/ 3771900 w 6934200"/>
              <a:gd name="connsiteY58" fmla="*/ 203200 h 419100"/>
              <a:gd name="connsiteX59" fmla="*/ 3848100 w 6934200"/>
              <a:gd name="connsiteY59" fmla="*/ 241300 h 419100"/>
              <a:gd name="connsiteX60" fmla="*/ 3873500 w 6934200"/>
              <a:gd name="connsiteY60" fmla="*/ 279400 h 419100"/>
              <a:gd name="connsiteX61" fmla="*/ 3911600 w 6934200"/>
              <a:gd name="connsiteY61" fmla="*/ 292100 h 419100"/>
              <a:gd name="connsiteX62" fmla="*/ 3987800 w 6934200"/>
              <a:gd name="connsiteY62" fmla="*/ 368300 h 419100"/>
              <a:gd name="connsiteX63" fmla="*/ 4216400 w 6934200"/>
              <a:gd name="connsiteY63" fmla="*/ 355600 h 419100"/>
              <a:gd name="connsiteX64" fmla="*/ 4254500 w 6934200"/>
              <a:gd name="connsiteY64" fmla="*/ 330200 h 419100"/>
              <a:gd name="connsiteX65" fmla="*/ 4330700 w 6934200"/>
              <a:gd name="connsiteY65" fmla="*/ 304800 h 419100"/>
              <a:gd name="connsiteX66" fmla="*/ 4406900 w 6934200"/>
              <a:gd name="connsiteY66" fmla="*/ 266700 h 419100"/>
              <a:gd name="connsiteX67" fmla="*/ 4521200 w 6934200"/>
              <a:gd name="connsiteY67" fmla="*/ 317500 h 419100"/>
              <a:gd name="connsiteX68" fmla="*/ 4597400 w 6934200"/>
              <a:gd name="connsiteY68" fmla="*/ 368300 h 419100"/>
              <a:gd name="connsiteX69" fmla="*/ 4648200 w 6934200"/>
              <a:gd name="connsiteY69" fmla="*/ 393700 h 419100"/>
              <a:gd name="connsiteX70" fmla="*/ 4699000 w 6934200"/>
              <a:gd name="connsiteY70" fmla="*/ 406400 h 419100"/>
              <a:gd name="connsiteX71" fmla="*/ 4737100 w 6934200"/>
              <a:gd name="connsiteY71" fmla="*/ 419100 h 419100"/>
              <a:gd name="connsiteX72" fmla="*/ 4851400 w 6934200"/>
              <a:gd name="connsiteY72" fmla="*/ 406400 h 419100"/>
              <a:gd name="connsiteX73" fmla="*/ 4927600 w 6934200"/>
              <a:gd name="connsiteY73" fmla="*/ 381000 h 419100"/>
              <a:gd name="connsiteX74" fmla="*/ 4978400 w 6934200"/>
              <a:gd name="connsiteY74" fmla="*/ 368300 h 419100"/>
              <a:gd name="connsiteX75" fmla="*/ 5067300 w 6934200"/>
              <a:gd name="connsiteY75" fmla="*/ 304800 h 419100"/>
              <a:gd name="connsiteX76" fmla="*/ 5105400 w 6934200"/>
              <a:gd name="connsiteY76" fmla="*/ 292100 h 419100"/>
              <a:gd name="connsiteX77" fmla="*/ 5168900 w 6934200"/>
              <a:gd name="connsiteY77" fmla="*/ 304800 h 419100"/>
              <a:gd name="connsiteX78" fmla="*/ 5207000 w 6934200"/>
              <a:gd name="connsiteY78" fmla="*/ 330200 h 419100"/>
              <a:gd name="connsiteX79" fmla="*/ 5283200 w 6934200"/>
              <a:gd name="connsiteY79" fmla="*/ 317500 h 419100"/>
              <a:gd name="connsiteX80" fmla="*/ 5676900 w 6934200"/>
              <a:gd name="connsiteY80" fmla="*/ 317500 h 419100"/>
              <a:gd name="connsiteX81" fmla="*/ 5715000 w 6934200"/>
              <a:gd name="connsiteY81" fmla="*/ 292100 h 419100"/>
              <a:gd name="connsiteX82" fmla="*/ 5778500 w 6934200"/>
              <a:gd name="connsiteY82" fmla="*/ 317500 h 419100"/>
              <a:gd name="connsiteX83" fmla="*/ 5829300 w 6934200"/>
              <a:gd name="connsiteY83" fmla="*/ 355600 h 419100"/>
              <a:gd name="connsiteX84" fmla="*/ 5905500 w 6934200"/>
              <a:gd name="connsiteY84" fmla="*/ 419100 h 419100"/>
              <a:gd name="connsiteX85" fmla="*/ 5981700 w 6934200"/>
              <a:gd name="connsiteY85" fmla="*/ 406400 h 419100"/>
              <a:gd name="connsiteX86" fmla="*/ 6057900 w 6934200"/>
              <a:gd name="connsiteY86" fmla="*/ 342900 h 419100"/>
              <a:gd name="connsiteX87" fmla="*/ 6096000 w 6934200"/>
              <a:gd name="connsiteY87" fmla="*/ 317500 h 419100"/>
              <a:gd name="connsiteX88" fmla="*/ 6223000 w 6934200"/>
              <a:gd name="connsiteY88" fmla="*/ 279400 h 419100"/>
              <a:gd name="connsiteX89" fmla="*/ 6273800 w 6934200"/>
              <a:gd name="connsiteY89" fmla="*/ 254000 h 419100"/>
              <a:gd name="connsiteX90" fmla="*/ 6311900 w 6934200"/>
              <a:gd name="connsiteY90" fmla="*/ 228600 h 419100"/>
              <a:gd name="connsiteX91" fmla="*/ 6362700 w 6934200"/>
              <a:gd name="connsiteY91" fmla="*/ 241300 h 419100"/>
              <a:gd name="connsiteX92" fmla="*/ 6400800 w 6934200"/>
              <a:gd name="connsiteY92" fmla="*/ 266700 h 419100"/>
              <a:gd name="connsiteX93" fmla="*/ 6426200 w 6934200"/>
              <a:gd name="connsiteY93" fmla="*/ 304800 h 419100"/>
              <a:gd name="connsiteX94" fmla="*/ 6502400 w 6934200"/>
              <a:gd name="connsiteY94" fmla="*/ 292100 h 419100"/>
              <a:gd name="connsiteX95" fmla="*/ 6578600 w 6934200"/>
              <a:gd name="connsiteY95" fmla="*/ 304800 h 419100"/>
              <a:gd name="connsiteX96" fmla="*/ 6616700 w 6934200"/>
              <a:gd name="connsiteY96" fmla="*/ 317500 h 419100"/>
              <a:gd name="connsiteX97" fmla="*/ 6692900 w 6934200"/>
              <a:gd name="connsiteY97" fmla="*/ 292100 h 419100"/>
              <a:gd name="connsiteX98" fmla="*/ 6794500 w 6934200"/>
              <a:gd name="connsiteY98" fmla="*/ 304800 h 419100"/>
              <a:gd name="connsiteX99" fmla="*/ 6832600 w 6934200"/>
              <a:gd name="connsiteY99" fmla="*/ 330200 h 419100"/>
              <a:gd name="connsiteX100" fmla="*/ 6883400 w 6934200"/>
              <a:gd name="connsiteY100" fmla="*/ 368300 h 419100"/>
              <a:gd name="connsiteX101" fmla="*/ 6934200 w 6934200"/>
              <a:gd name="connsiteY101" fmla="*/ 3937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934200" h="419100">
                <a:moveTo>
                  <a:pt x="0" y="152400"/>
                </a:moveTo>
                <a:cubicBezTo>
                  <a:pt x="8467" y="131233"/>
                  <a:pt x="17395" y="110246"/>
                  <a:pt x="25400" y="88900"/>
                </a:cubicBezTo>
                <a:cubicBezTo>
                  <a:pt x="30100" y="76365"/>
                  <a:pt x="28634" y="60266"/>
                  <a:pt x="38100" y="50800"/>
                </a:cubicBezTo>
                <a:cubicBezTo>
                  <a:pt x="59686" y="29214"/>
                  <a:pt x="114300" y="0"/>
                  <a:pt x="114300" y="0"/>
                </a:cubicBezTo>
                <a:cubicBezTo>
                  <a:pt x="156633" y="4233"/>
                  <a:pt x="199845" y="3133"/>
                  <a:pt x="241300" y="12700"/>
                </a:cubicBezTo>
                <a:cubicBezTo>
                  <a:pt x="256173" y="16132"/>
                  <a:pt x="266980" y="29228"/>
                  <a:pt x="279400" y="38100"/>
                </a:cubicBezTo>
                <a:cubicBezTo>
                  <a:pt x="296624" y="50403"/>
                  <a:pt x="312251" y="64982"/>
                  <a:pt x="330200" y="76200"/>
                </a:cubicBezTo>
                <a:cubicBezTo>
                  <a:pt x="366071" y="98619"/>
                  <a:pt x="382063" y="101954"/>
                  <a:pt x="419100" y="114300"/>
                </a:cubicBezTo>
                <a:cubicBezTo>
                  <a:pt x="509864" y="250446"/>
                  <a:pt x="368517" y="43821"/>
                  <a:pt x="482600" y="190500"/>
                </a:cubicBezTo>
                <a:cubicBezTo>
                  <a:pt x="501342" y="214597"/>
                  <a:pt x="508000" y="249767"/>
                  <a:pt x="533400" y="266700"/>
                </a:cubicBezTo>
                <a:cubicBezTo>
                  <a:pt x="621671" y="325547"/>
                  <a:pt x="510725" y="255363"/>
                  <a:pt x="635000" y="317500"/>
                </a:cubicBezTo>
                <a:cubicBezTo>
                  <a:pt x="722705" y="361353"/>
                  <a:pt x="618174" y="329169"/>
                  <a:pt x="723900" y="355600"/>
                </a:cubicBezTo>
                <a:cubicBezTo>
                  <a:pt x="766233" y="351367"/>
                  <a:pt x="809084" y="350740"/>
                  <a:pt x="850900" y="342900"/>
                </a:cubicBezTo>
                <a:cubicBezTo>
                  <a:pt x="877215" y="337966"/>
                  <a:pt x="900846" y="322751"/>
                  <a:pt x="927100" y="317500"/>
                </a:cubicBezTo>
                <a:cubicBezTo>
                  <a:pt x="948267" y="313267"/>
                  <a:pt x="969659" y="310035"/>
                  <a:pt x="990600" y="304800"/>
                </a:cubicBezTo>
                <a:cubicBezTo>
                  <a:pt x="1003587" y="301553"/>
                  <a:pt x="1015448" y="293993"/>
                  <a:pt x="1028700" y="292100"/>
                </a:cubicBezTo>
                <a:cubicBezTo>
                  <a:pt x="1074989" y="285487"/>
                  <a:pt x="1121852" y="283833"/>
                  <a:pt x="1168400" y="279400"/>
                </a:cubicBezTo>
                <a:cubicBezTo>
                  <a:pt x="1284001" y="268390"/>
                  <a:pt x="1297756" y="266438"/>
                  <a:pt x="1409700" y="254000"/>
                </a:cubicBezTo>
                <a:cubicBezTo>
                  <a:pt x="1426633" y="241300"/>
                  <a:pt x="1446438" y="231720"/>
                  <a:pt x="1460500" y="215900"/>
                </a:cubicBezTo>
                <a:cubicBezTo>
                  <a:pt x="1480781" y="193084"/>
                  <a:pt x="1489714" y="161286"/>
                  <a:pt x="1511300" y="139700"/>
                </a:cubicBezTo>
                <a:lnTo>
                  <a:pt x="1549400" y="101600"/>
                </a:lnTo>
                <a:cubicBezTo>
                  <a:pt x="1566333" y="105833"/>
                  <a:pt x="1583417" y="109505"/>
                  <a:pt x="1600200" y="114300"/>
                </a:cubicBezTo>
                <a:cubicBezTo>
                  <a:pt x="1629122" y="122563"/>
                  <a:pt x="1654136" y="130136"/>
                  <a:pt x="1676400" y="152400"/>
                </a:cubicBezTo>
                <a:cubicBezTo>
                  <a:pt x="1691367" y="167367"/>
                  <a:pt x="1702197" y="185976"/>
                  <a:pt x="1714500" y="203200"/>
                </a:cubicBezTo>
                <a:cubicBezTo>
                  <a:pt x="1723372" y="215620"/>
                  <a:pt x="1729107" y="230507"/>
                  <a:pt x="1739900" y="241300"/>
                </a:cubicBezTo>
                <a:cubicBezTo>
                  <a:pt x="1750693" y="252093"/>
                  <a:pt x="1766274" y="256929"/>
                  <a:pt x="1778000" y="266700"/>
                </a:cubicBezTo>
                <a:cubicBezTo>
                  <a:pt x="1791798" y="278198"/>
                  <a:pt x="1801485" y="294361"/>
                  <a:pt x="1816100" y="304800"/>
                </a:cubicBezTo>
                <a:cubicBezTo>
                  <a:pt x="1831506" y="315804"/>
                  <a:pt x="1851494" y="319196"/>
                  <a:pt x="1866900" y="330200"/>
                </a:cubicBezTo>
                <a:cubicBezTo>
                  <a:pt x="1950141" y="389658"/>
                  <a:pt x="1861371" y="353757"/>
                  <a:pt x="1943100" y="381000"/>
                </a:cubicBezTo>
                <a:cubicBezTo>
                  <a:pt x="1968500" y="376767"/>
                  <a:pt x="1995530" y="378204"/>
                  <a:pt x="2019300" y="368300"/>
                </a:cubicBezTo>
                <a:cubicBezTo>
                  <a:pt x="2047479" y="356559"/>
                  <a:pt x="2070100" y="334433"/>
                  <a:pt x="2095500" y="317500"/>
                </a:cubicBezTo>
                <a:lnTo>
                  <a:pt x="2133600" y="292100"/>
                </a:lnTo>
                <a:cubicBezTo>
                  <a:pt x="2146300" y="283633"/>
                  <a:pt x="2158048" y="273526"/>
                  <a:pt x="2171700" y="266700"/>
                </a:cubicBezTo>
                <a:cubicBezTo>
                  <a:pt x="2188633" y="258233"/>
                  <a:pt x="2205099" y="248758"/>
                  <a:pt x="2222500" y="241300"/>
                </a:cubicBezTo>
                <a:cubicBezTo>
                  <a:pt x="2234805" y="236027"/>
                  <a:pt x="2247900" y="232833"/>
                  <a:pt x="2260600" y="228600"/>
                </a:cubicBezTo>
                <a:cubicBezTo>
                  <a:pt x="2298700" y="232833"/>
                  <a:pt x="2337547" y="232680"/>
                  <a:pt x="2374900" y="241300"/>
                </a:cubicBezTo>
                <a:cubicBezTo>
                  <a:pt x="2407088" y="248728"/>
                  <a:pt x="2435960" y="276191"/>
                  <a:pt x="2463800" y="292100"/>
                </a:cubicBezTo>
                <a:cubicBezTo>
                  <a:pt x="2507742" y="317209"/>
                  <a:pt x="2509956" y="315952"/>
                  <a:pt x="2552700" y="330200"/>
                </a:cubicBezTo>
                <a:cubicBezTo>
                  <a:pt x="2565400" y="342900"/>
                  <a:pt x="2575206" y="359389"/>
                  <a:pt x="2590800" y="368300"/>
                </a:cubicBezTo>
                <a:cubicBezTo>
                  <a:pt x="2605955" y="376960"/>
                  <a:pt x="2624817" y="376205"/>
                  <a:pt x="2641600" y="381000"/>
                </a:cubicBezTo>
                <a:cubicBezTo>
                  <a:pt x="2654472" y="384678"/>
                  <a:pt x="2667000" y="389467"/>
                  <a:pt x="2679700" y="393700"/>
                </a:cubicBezTo>
                <a:cubicBezTo>
                  <a:pt x="2696633" y="385233"/>
                  <a:pt x="2713099" y="375758"/>
                  <a:pt x="2730500" y="368300"/>
                </a:cubicBezTo>
                <a:cubicBezTo>
                  <a:pt x="2742805" y="363027"/>
                  <a:pt x="2758147" y="363963"/>
                  <a:pt x="2768600" y="355600"/>
                </a:cubicBezTo>
                <a:cubicBezTo>
                  <a:pt x="2780519" y="346065"/>
                  <a:pt x="2784229" y="329226"/>
                  <a:pt x="2794000" y="317500"/>
                </a:cubicBezTo>
                <a:cubicBezTo>
                  <a:pt x="2805224" y="304031"/>
                  <a:pt x="2849168" y="259258"/>
                  <a:pt x="2870200" y="254000"/>
                </a:cubicBezTo>
                <a:cubicBezTo>
                  <a:pt x="2907390" y="244703"/>
                  <a:pt x="2946400" y="245533"/>
                  <a:pt x="2984500" y="241300"/>
                </a:cubicBezTo>
                <a:cubicBezTo>
                  <a:pt x="2997200" y="237067"/>
                  <a:pt x="3009213" y="228600"/>
                  <a:pt x="3022600" y="228600"/>
                </a:cubicBezTo>
                <a:cubicBezTo>
                  <a:pt x="3075463" y="228600"/>
                  <a:pt x="3070022" y="245961"/>
                  <a:pt x="3111500" y="266700"/>
                </a:cubicBezTo>
                <a:cubicBezTo>
                  <a:pt x="3131890" y="276895"/>
                  <a:pt x="3153654" y="284095"/>
                  <a:pt x="3175000" y="292100"/>
                </a:cubicBezTo>
                <a:cubicBezTo>
                  <a:pt x="3187535" y="296800"/>
                  <a:pt x="3201126" y="298813"/>
                  <a:pt x="3213100" y="304800"/>
                </a:cubicBezTo>
                <a:cubicBezTo>
                  <a:pt x="3235178" y="315839"/>
                  <a:pt x="3256853" y="328089"/>
                  <a:pt x="3276600" y="342900"/>
                </a:cubicBezTo>
                <a:cubicBezTo>
                  <a:pt x="3290968" y="353676"/>
                  <a:pt x="3299000" y="372278"/>
                  <a:pt x="3314700" y="381000"/>
                </a:cubicBezTo>
                <a:cubicBezTo>
                  <a:pt x="3338105" y="394003"/>
                  <a:pt x="3365500" y="397933"/>
                  <a:pt x="3390900" y="406400"/>
                </a:cubicBezTo>
                <a:lnTo>
                  <a:pt x="3429000" y="419100"/>
                </a:lnTo>
                <a:cubicBezTo>
                  <a:pt x="3458633" y="414867"/>
                  <a:pt x="3491544" y="420592"/>
                  <a:pt x="3517900" y="406400"/>
                </a:cubicBezTo>
                <a:cubicBezTo>
                  <a:pt x="3633458" y="344177"/>
                  <a:pt x="3562037" y="349563"/>
                  <a:pt x="3619500" y="292100"/>
                </a:cubicBezTo>
                <a:cubicBezTo>
                  <a:pt x="3630293" y="281307"/>
                  <a:pt x="3645874" y="276471"/>
                  <a:pt x="3657600" y="266700"/>
                </a:cubicBezTo>
                <a:cubicBezTo>
                  <a:pt x="3671398" y="255202"/>
                  <a:pt x="3680000" y="237322"/>
                  <a:pt x="3695700" y="228600"/>
                </a:cubicBezTo>
                <a:cubicBezTo>
                  <a:pt x="3719105" y="215597"/>
                  <a:pt x="3771900" y="203200"/>
                  <a:pt x="3771900" y="203200"/>
                </a:cubicBezTo>
                <a:cubicBezTo>
                  <a:pt x="3802888" y="213529"/>
                  <a:pt x="3823481" y="216681"/>
                  <a:pt x="3848100" y="241300"/>
                </a:cubicBezTo>
                <a:cubicBezTo>
                  <a:pt x="3858893" y="252093"/>
                  <a:pt x="3861581" y="269865"/>
                  <a:pt x="3873500" y="279400"/>
                </a:cubicBezTo>
                <a:cubicBezTo>
                  <a:pt x="3883953" y="287763"/>
                  <a:pt x="3899626" y="286113"/>
                  <a:pt x="3911600" y="292100"/>
                </a:cubicBezTo>
                <a:cubicBezTo>
                  <a:pt x="3956169" y="314385"/>
                  <a:pt x="3955994" y="325891"/>
                  <a:pt x="3987800" y="368300"/>
                </a:cubicBezTo>
                <a:cubicBezTo>
                  <a:pt x="4064000" y="364067"/>
                  <a:pt x="4140850" y="366393"/>
                  <a:pt x="4216400" y="355600"/>
                </a:cubicBezTo>
                <a:cubicBezTo>
                  <a:pt x="4231510" y="353441"/>
                  <a:pt x="4240552" y="336399"/>
                  <a:pt x="4254500" y="330200"/>
                </a:cubicBezTo>
                <a:cubicBezTo>
                  <a:pt x="4278966" y="319326"/>
                  <a:pt x="4308423" y="319652"/>
                  <a:pt x="4330700" y="304800"/>
                </a:cubicBezTo>
                <a:cubicBezTo>
                  <a:pt x="4379939" y="271974"/>
                  <a:pt x="4354320" y="284227"/>
                  <a:pt x="4406900" y="266700"/>
                </a:cubicBezTo>
                <a:cubicBezTo>
                  <a:pt x="4458086" y="283762"/>
                  <a:pt x="4462418" y="283210"/>
                  <a:pt x="4521200" y="317500"/>
                </a:cubicBezTo>
                <a:cubicBezTo>
                  <a:pt x="4547569" y="332882"/>
                  <a:pt x="4570096" y="354648"/>
                  <a:pt x="4597400" y="368300"/>
                </a:cubicBezTo>
                <a:cubicBezTo>
                  <a:pt x="4614333" y="376767"/>
                  <a:pt x="4630473" y="387053"/>
                  <a:pt x="4648200" y="393700"/>
                </a:cubicBezTo>
                <a:cubicBezTo>
                  <a:pt x="4664543" y="399829"/>
                  <a:pt x="4682217" y="401605"/>
                  <a:pt x="4699000" y="406400"/>
                </a:cubicBezTo>
                <a:cubicBezTo>
                  <a:pt x="4711872" y="410078"/>
                  <a:pt x="4724400" y="414867"/>
                  <a:pt x="4737100" y="419100"/>
                </a:cubicBezTo>
                <a:cubicBezTo>
                  <a:pt x="4775200" y="414867"/>
                  <a:pt x="4813810" y="413918"/>
                  <a:pt x="4851400" y="406400"/>
                </a:cubicBezTo>
                <a:cubicBezTo>
                  <a:pt x="4877654" y="401149"/>
                  <a:pt x="4901625" y="387494"/>
                  <a:pt x="4927600" y="381000"/>
                </a:cubicBezTo>
                <a:lnTo>
                  <a:pt x="4978400" y="368300"/>
                </a:lnTo>
                <a:cubicBezTo>
                  <a:pt x="4989905" y="359671"/>
                  <a:pt x="5048729" y="314085"/>
                  <a:pt x="5067300" y="304800"/>
                </a:cubicBezTo>
                <a:cubicBezTo>
                  <a:pt x="5079274" y="298813"/>
                  <a:pt x="5092700" y="296333"/>
                  <a:pt x="5105400" y="292100"/>
                </a:cubicBezTo>
                <a:cubicBezTo>
                  <a:pt x="5126567" y="296333"/>
                  <a:pt x="5148689" y="297221"/>
                  <a:pt x="5168900" y="304800"/>
                </a:cubicBezTo>
                <a:cubicBezTo>
                  <a:pt x="5183192" y="310159"/>
                  <a:pt x="5191830" y="328514"/>
                  <a:pt x="5207000" y="330200"/>
                </a:cubicBezTo>
                <a:cubicBezTo>
                  <a:pt x="5232593" y="333044"/>
                  <a:pt x="5257800" y="321733"/>
                  <a:pt x="5283200" y="317500"/>
                </a:cubicBezTo>
                <a:cubicBezTo>
                  <a:pt x="5394212" y="323051"/>
                  <a:pt x="5557404" y="343106"/>
                  <a:pt x="5676900" y="317500"/>
                </a:cubicBezTo>
                <a:cubicBezTo>
                  <a:pt x="5691825" y="314302"/>
                  <a:pt x="5702300" y="300567"/>
                  <a:pt x="5715000" y="292100"/>
                </a:cubicBezTo>
                <a:cubicBezTo>
                  <a:pt x="5736167" y="300567"/>
                  <a:pt x="5758572" y="306429"/>
                  <a:pt x="5778500" y="317500"/>
                </a:cubicBezTo>
                <a:cubicBezTo>
                  <a:pt x="5797003" y="327779"/>
                  <a:pt x="5812076" y="343297"/>
                  <a:pt x="5829300" y="355600"/>
                </a:cubicBezTo>
                <a:cubicBezTo>
                  <a:pt x="5891185" y="399803"/>
                  <a:pt x="5846204" y="359804"/>
                  <a:pt x="5905500" y="419100"/>
                </a:cubicBezTo>
                <a:cubicBezTo>
                  <a:pt x="5930900" y="414867"/>
                  <a:pt x="5957271" y="414543"/>
                  <a:pt x="5981700" y="406400"/>
                </a:cubicBezTo>
                <a:cubicBezTo>
                  <a:pt x="6013232" y="395889"/>
                  <a:pt x="6034321" y="362549"/>
                  <a:pt x="6057900" y="342900"/>
                </a:cubicBezTo>
                <a:cubicBezTo>
                  <a:pt x="6069626" y="333129"/>
                  <a:pt x="6082748" y="325073"/>
                  <a:pt x="6096000" y="317500"/>
                </a:cubicBezTo>
                <a:cubicBezTo>
                  <a:pt x="6156803" y="282756"/>
                  <a:pt x="6145847" y="292259"/>
                  <a:pt x="6223000" y="279400"/>
                </a:cubicBezTo>
                <a:cubicBezTo>
                  <a:pt x="6239933" y="270933"/>
                  <a:pt x="6257362" y="263393"/>
                  <a:pt x="6273800" y="254000"/>
                </a:cubicBezTo>
                <a:cubicBezTo>
                  <a:pt x="6287052" y="246427"/>
                  <a:pt x="6296790" y="230759"/>
                  <a:pt x="6311900" y="228600"/>
                </a:cubicBezTo>
                <a:cubicBezTo>
                  <a:pt x="6329179" y="226132"/>
                  <a:pt x="6345767" y="237067"/>
                  <a:pt x="6362700" y="241300"/>
                </a:cubicBezTo>
                <a:cubicBezTo>
                  <a:pt x="6375400" y="249767"/>
                  <a:pt x="6390007" y="255907"/>
                  <a:pt x="6400800" y="266700"/>
                </a:cubicBezTo>
                <a:cubicBezTo>
                  <a:pt x="6411593" y="277493"/>
                  <a:pt x="6411392" y="301098"/>
                  <a:pt x="6426200" y="304800"/>
                </a:cubicBezTo>
                <a:cubicBezTo>
                  <a:pt x="6451182" y="311045"/>
                  <a:pt x="6477000" y="296333"/>
                  <a:pt x="6502400" y="292100"/>
                </a:cubicBezTo>
                <a:cubicBezTo>
                  <a:pt x="6527800" y="296333"/>
                  <a:pt x="6553463" y="299214"/>
                  <a:pt x="6578600" y="304800"/>
                </a:cubicBezTo>
                <a:cubicBezTo>
                  <a:pt x="6591668" y="307704"/>
                  <a:pt x="6603395" y="318978"/>
                  <a:pt x="6616700" y="317500"/>
                </a:cubicBezTo>
                <a:cubicBezTo>
                  <a:pt x="6643310" y="314543"/>
                  <a:pt x="6692900" y="292100"/>
                  <a:pt x="6692900" y="292100"/>
                </a:cubicBezTo>
                <a:cubicBezTo>
                  <a:pt x="6726767" y="296333"/>
                  <a:pt x="6761572" y="295820"/>
                  <a:pt x="6794500" y="304800"/>
                </a:cubicBezTo>
                <a:cubicBezTo>
                  <a:pt x="6809226" y="308816"/>
                  <a:pt x="6820180" y="321328"/>
                  <a:pt x="6832600" y="330200"/>
                </a:cubicBezTo>
                <a:cubicBezTo>
                  <a:pt x="6849824" y="342503"/>
                  <a:pt x="6866176" y="355997"/>
                  <a:pt x="6883400" y="368300"/>
                </a:cubicBezTo>
                <a:cubicBezTo>
                  <a:pt x="6922248" y="396048"/>
                  <a:pt x="6907006" y="393700"/>
                  <a:pt x="6934200" y="39370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45" name="直線コネクタ 44"/>
          <p:cNvCxnSpPr/>
          <p:nvPr/>
        </p:nvCxnSpPr>
        <p:spPr bwMode="auto">
          <a:xfrm flipH="1">
            <a:off x="6732240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グループ化 70"/>
          <p:cNvGrpSpPr/>
          <p:nvPr/>
        </p:nvGrpSpPr>
        <p:grpSpPr>
          <a:xfrm>
            <a:off x="4139952" y="5373216"/>
            <a:ext cx="3456384" cy="216024"/>
            <a:chOff x="4139952" y="5373216"/>
            <a:chExt cx="3456384" cy="216024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5868144" y="5373216"/>
              <a:ext cx="1728192" cy="216024"/>
              <a:chOff x="5868144" y="5373216"/>
              <a:chExt cx="1728192" cy="216024"/>
            </a:xfrm>
          </p:grpSpPr>
          <p:cxnSp>
            <p:nvCxnSpPr>
              <p:cNvPr id="44" name="直線コネクタ 43"/>
              <p:cNvCxnSpPr/>
              <p:nvPr/>
            </p:nvCxnSpPr>
            <p:spPr bwMode="auto">
              <a:xfrm flipH="1">
                <a:off x="7452320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コネクタ 45"/>
              <p:cNvCxnSpPr/>
              <p:nvPr/>
            </p:nvCxnSpPr>
            <p:spPr bwMode="auto">
              <a:xfrm flipH="1">
                <a:off x="6876256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コネクタ 46"/>
              <p:cNvCxnSpPr/>
              <p:nvPr/>
            </p:nvCxnSpPr>
            <p:spPr bwMode="auto">
              <a:xfrm flipH="1">
                <a:off x="7020272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直線コネクタ 47"/>
              <p:cNvCxnSpPr/>
              <p:nvPr/>
            </p:nvCxnSpPr>
            <p:spPr bwMode="auto">
              <a:xfrm flipH="1">
                <a:off x="7164288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コネクタ 48"/>
              <p:cNvCxnSpPr/>
              <p:nvPr/>
            </p:nvCxnSpPr>
            <p:spPr bwMode="auto">
              <a:xfrm flipH="1">
                <a:off x="7308304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6" name="グループ化 55"/>
              <p:cNvGrpSpPr/>
              <p:nvPr/>
            </p:nvGrpSpPr>
            <p:grpSpPr>
              <a:xfrm>
                <a:off x="5868144" y="5373216"/>
                <a:ext cx="864096" cy="216024"/>
                <a:chOff x="6884640" y="5525616"/>
                <a:chExt cx="864096" cy="216024"/>
              </a:xfrm>
            </p:grpSpPr>
            <p:cxnSp>
              <p:nvCxnSpPr>
                <p:cNvPr id="50" name="直線コネクタ 49"/>
                <p:cNvCxnSpPr/>
                <p:nvPr/>
              </p:nvCxnSpPr>
              <p:spPr bwMode="auto">
                <a:xfrm flipH="1">
                  <a:off x="7604720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直線コネクタ 50"/>
                <p:cNvCxnSpPr/>
                <p:nvPr/>
              </p:nvCxnSpPr>
              <p:spPr bwMode="auto">
                <a:xfrm flipH="1">
                  <a:off x="6884640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直線コネクタ 51"/>
                <p:cNvCxnSpPr/>
                <p:nvPr/>
              </p:nvCxnSpPr>
              <p:spPr bwMode="auto">
                <a:xfrm flipH="1">
                  <a:off x="7028656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 flipH="1">
                  <a:off x="7172672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直線コネクタ 53"/>
                <p:cNvCxnSpPr/>
                <p:nvPr/>
              </p:nvCxnSpPr>
              <p:spPr bwMode="auto">
                <a:xfrm flipH="1">
                  <a:off x="7316688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直線コネクタ 54"/>
                <p:cNvCxnSpPr/>
                <p:nvPr/>
              </p:nvCxnSpPr>
              <p:spPr bwMode="auto">
                <a:xfrm flipH="1">
                  <a:off x="7460704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58" name="グループ化 57"/>
            <p:cNvGrpSpPr/>
            <p:nvPr/>
          </p:nvGrpSpPr>
          <p:grpSpPr>
            <a:xfrm>
              <a:off x="4139952" y="5373216"/>
              <a:ext cx="1728192" cy="216024"/>
              <a:chOff x="5868144" y="5373216"/>
              <a:chExt cx="1728192" cy="216024"/>
            </a:xfrm>
          </p:grpSpPr>
          <p:cxnSp>
            <p:nvCxnSpPr>
              <p:cNvPr id="59" name="直線コネクタ 58"/>
              <p:cNvCxnSpPr/>
              <p:nvPr/>
            </p:nvCxnSpPr>
            <p:spPr bwMode="auto">
              <a:xfrm flipH="1">
                <a:off x="7452320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直線コネクタ 59"/>
              <p:cNvCxnSpPr/>
              <p:nvPr/>
            </p:nvCxnSpPr>
            <p:spPr bwMode="auto">
              <a:xfrm flipH="1">
                <a:off x="6876256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直線コネクタ 60"/>
              <p:cNvCxnSpPr/>
              <p:nvPr/>
            </p:nvCxnSpPr>
            <p:spPr bwMode="auto">
              <a:xfrm flipH="1">
                <a:off x="7020272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直線コネクタ 61"/>
              <p:cNvCxnSpPr/>
              <p:nvPr/>
            </p:nvCxnSpPr>
            <p:spPr bwMode="auto">
              <a:xfrm flipH="1">
                <a:off x="7164288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直線コネクタ 62"/>
              <p:cNvCxnSpPr/>
              <p:nvPr/>
            </p:nvCxnSpPr>
            <p:spPr bwMode="auto">
              <a:xfrm flipH="1">
                <a:off x="7308304" y="5373216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4" name="グループ化 63"/>
              <p:cNvGrpSpPr/>
              <p:nvPr/>
            </p:nvGrpSpPr>
            <p:grpSpPr>
              <a:xfrm>
                <a:off x="5868144" y="5373216"/>
                <a:ext cx="864096" cy="216024"/>
                <a:chOff x="6884640" y="5525616"/>
                <a:chExt cx="864096" cy="216024"/>
              </a:xfrm>
            </p:grpSpPr>
            <p:cxnSp>
              <p:nvCxnSpPr>
                <p:cNvPr id="65" name="直線コネクタ 64"/>
                <p:cNvCxnSpPr/>
                <p:nvPr/>
              </p:nvCxnSpPr>
              <p:spPr bwMode="auto">
                <a:xfrm flipH="1">
                  <a:off x="7604720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6" name="直線コネクタ 65"/>
                <p:cNvCxnSpPr/>
                <p:nvPr/>
              </p:nvCxnSpPr>
              <p:spPr bwMode="auto">
                <a:xfrm flipH="1">
                  <a:off x="6884640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7" name="直線コネクタ 66"/>
                <p:cNvCxnSpPr/>
                <p:nvPr/>
              </p:nvCxnSpPr>
              <p:spPr bwMode="auto">
                <a:xfrm flipH="1">
                  <a:off x="7028656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直線コネクタ 67"/>
                <p:cNvCxnSpPr/>
                <p:nvPr/>
              </p:nvCxnSpPr>
              <p:spPr bwMode="auto">
                <a:xfrm flipH="1">
                  <a:off x="7172672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直線コネクタ 68"/>
                <p:cNvCxnSpPr/>
                <p:nvPr/>
              </p:nvCxnSpPr>
              <p:spPr bwMode="auto">
                <a:xfrm flipH="1">
                  <a:off x="7316688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直線コネクタ 69"/>
                <p:cNvCxnSpPr/>
                <p:nvPr/>
              </p:nvCxnSpPr>
              <p:spPr bwMode="auto">
                <a:xfrm flipH="1">
                  <a:off x="7460704" y="5525616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cxnSp>
        <p:nvCxnSpPr>
          <p:cNvPr id="99" name="直線コネクタ 98"/>
          <p:cNvCxnSpPr/>
          <p:nvPr/>
        </p:nvCxnSpPr>
        <p:spPr bwMode="auto">
          <a:xfrm flipH="1">
            <a:off x="3995936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直線コネクタ 99"/>
          <p:cNvCxnSpPr/>
          <p:nvPr/>
        </p:nvCxnSpPr>
        <p:spPr bwMode="auto">
          <a:xfrm flipH="1">
            <a:off x="3851920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直線コネクタ 100"/>
          <p:cNvCxnSpPr/>
          <p:nvPr/>
        </p:nvCxnSpPr>
        <p:spPr bwMode="auto">
          <a:xfrm flipH="1">
            <a:off x="3707904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直線コネクタ 101"/>
          <p:cNvCxnSpPr/>
          <p:nvPr/>
        </p:nvCxnSpPr>
        <p:spPr bwMode="auto">
          <a:xfrm flipH="1">
            <a:off x="3563888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直線コネクタ 102"/>
          <p:cNvCxnSpPr/>
          <p:nvPr/>
        </p:nvCxnSpPr>
        <p:spPr bwMode="auto">
          <a:xfrm flipH="1">
            <a:off x="3419872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直線コネクタ 103"/>
          <p:cNvCxnSpPr/>
          <p:nvPr/>
        </p:nvCxnSpPr>
        <p:spPr bwMode="auto">
          <a:xfrm flipH="1">
            <a:off x="3275856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直線コネクタ 104"/>
          <p:cNvCxnSpPr/>
          <p:nvPr/>
        </p:nvCxnSpPr>
        <p:spPr bwMode="auto">
          <a:xfrm flipH="1">
            <a:off x="3131840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直線コネクタ 105"/>
          <p:cNvCxnSpPr/>
          <p:nvPr/>
        </p:nvCxnSpPr>
        <p:spPr bwMode="auto">
          <a:xfrm flipH="1">
            <a:off x="2987824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直線コネクタ 106"/>
          <p:cNvCxnSpPr/>
          <p:nvPr/>
        </p:nvCxnSpPr>
        <p:spPr bwMode="auto">
          <a:xfrm flipH="1">
            <a:off x="2843808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直線コネクタ 107"/>
          <p:cNvCxnSpPr/>
          <p:nvPr/>
        </p:nvCxnSpPr>
        <p:spPr bwMode="auto">
          <a:xfrm flipH="1">
            <a:off x="2699792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直線コネクタ 108"/>
          <p:cNvCxnSpPr/>
          <p:nvPr/>
        </p:nvCxnSpPr>
        <p:spPr bwMode="auto">
          <a:xfrm flipH="1">
            <a:off x="2555776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直線コネクタ 109"/>
          <p:cNvCxnSpPr/>
          <p:nvPr/>
        </p:nvCxnSpPr>
        <p:spPr bwMode="auto">
          <a:xfrm flipH="1">
            <a:off x="2411760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直線コネクタ 110"/>
          <p:cNvCxnSpPr/>
          <p:nvPr/>
        </p:nvCxnSpPr>
        <p:spPr bwMode="auto">
          <a:xfrm flipH="1">
            <a:off x="2267744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線コネクタ 111"/>
          <p:cNvCxnSpPr/>
          <p:nvPr/>
        </p:nvCxnSpPr>
        <p:spPr bwMode="auto">
          <a:xfrm flipH="1">
            <a:off x="2123728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直線コネクタ 112"/>
          <p:cNvCxnSpPr/>
          <p:nvPr/>
        </p:nvCxnSpPr>
        <p:spPr bwMode="auto">
          <a:xfrm flipH="1">
            <a:off x="1979712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直線コネクタ 113"/>
          <p:cNvCxnSpPr/>
          <p:nvPr/>
        </p:nvCxnSpPr>
        <p:spPr bwMode="auto">
          <a:xfrm flipH="1">
            <a:off x="1835696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直線コネクタ 114"/>
          <p:cNvCxnSpPr/>
          <p:nvPr/>
        </p:nvCxnSpPr>
        <p:spPr bwMode="auto">
          <a:xfrm flipH="1">
            <a:off x="1691680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コネクタ 115"/>
          <p:cNvCxnSpPr/>
          <p:nvPr/>
        </p:nvCxnSpPr>
        <p:spPr bwMode="auto">
          <a:xfrm flipH="1">
            <a:off x="1547664" y="5301208"/>
            <a:ext cx="216024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直線コネクタ 116"/>
          <p:cNvCxnSpPr/>
          <p:nvPr/>
        </p:nvCxnSpPr>
        <p:spPr bwMode="auto">
          <a:xfrm flipH="1">
            <a:off x="7884368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直線コネクタ 117"/>
          <p:cNvCxnSpPr/>
          <p:nvPr/>
        </p:nvCxnSpPr>
        <p:spPr bwMode="auto">
          <a:xfrm flipH="1">
            <a:off x="1403648" y="5157192"/>
            <a:ext cx="288032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直線コネクタ 118"/>
          <p:cNvCxnSpPr/>
          <p:nvPr/>
        </p:nvCxnSpPr>
        <p:spPr bwMode="auto">
          <a:xfrm flipH="1">
            <a:off x="1259632" y="5085184"/>
            <a:ext cx="360040" cy="504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直線コネクタ 119"/>
          <p:cNvCxnSpPr/>
          <p:nvPr/>
        </p:nvCxnSpPr>
        <p:spPr bwMode="auto">
          <a:xfrm flipH="1">
            <a:off x="7596336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直線コネクタ 120"/>
          <p:cNvCxnSpPr/>
          <p:nvPr/>
        </p:nvCxnSpPr>
        <p:spPr bwMode="auto">
          <a:xfrm flipH="1">
            <a:off x="7740352" y="5373216"/>
            <a:ext cx="144016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テキスト ボックス 130"/>
          <p:cNvSpPr txBox="1"/>
          <p:nvPr/>
        </p:nvSpPr>
        <p:spPr>
          <a:xfrm>
            <a:off x="3131840" y="5661248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地域文化・生活習慣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（</a:t>
            </a: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Social capital</a:t>
            </a: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）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132" name="直線コネクタ 131"/>
          <p:cNvCxnSpPr/>
          <p:nvPr/>
        </p:nvCxnSpPr>
        <p:spPr bwMode="auto">
          <a:xfrm flipH="1">
            <a:off x="1115616" y="5013176"/>
            <a:ext cx="360040" cy="504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テキスト ボックス 1"/>
          <p:cNvSpPr txBox="1"/>
          <p:nvPr/>
        </p:nvSpPr>
        <p:spPr>
          <a:xfrm>
            <a:off x="2915816" y="620688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地域で暮らし続けることを支える</a:t>
            </a:r>
          </a:p>
        </p:txBody>
      </p:sp>
    </p:spTree>
    <p:extLst>
      <p:ext uri="{BB962C8B-B14F-4D97-AF65-F5344CB8AC3E}">
        <p14:creationId xmlns:p14="http://schemas.microsoft.com/office/powerpoint/2010/main" val="112832289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番号プレースホルダー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B67FE-B7B5-47FD-845B-5EA0296DCA08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E413D5-F495-4BC2-B355-262341CF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817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社会的「居間」「縁」づくり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7237" y="3651739"/>
            <a:ext cx="6245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私たちの活動は、もしかしたら、とてもシンプルなことなのかも知れません</a:t>
            </a:r>
          </a:p>
        </p:txBody>
      </p:sp>
    </p:spTree>
    <p:extLst>
      <p:ext uri="{BB962C8B-B14F-4D97-AF65-F5344CB8AC3E}">
        <p14:creationId xmlns:p14="http://schemas.microsoft.com/office/powerpoint/2010/main" val="3029255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57817" y="700525"/>
            <a:ext cx="64283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百歳体操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(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介護予防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)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もいいが、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必要なのは、社会的役割づくり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（手段ではなく目的を意識した事業展開が必要）</a:t>
            </a:r>
          </a:p>
        </p:txBody>
      </p:sp>
      <p:sp>
        <p:nvSpPr>
          <p:cNvPr id="5" name="下矢印 4"/>
          <p:cNvSpPr/>
          <p:nvPr/>
        </p:nvSpPr>
        <p:spPr>
          <a:xfrm>
            <a:off x="4281262" y="3096684"/>
            <a:ext cx="504056" cy="57606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3798" y="4300821"/>
            <a:ext cx="559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地域力の醸成につながる</a:t>
            </a:r>
          </a:p>
        </p:txBody>
      </p:sp>
    </p:spTree>
    <p:extLst>
      <p:ext uri="{BB962C8B-B14F-4D97-AF65-F5344CB8AC3E}">
        <p14:creationId xmlns:p14="http://schemas.microsoft.com/office/powerpoint/2010/main" val="516579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番号プレースホルダー 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72890-0E37-4785-99BC-39CABA414BCA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579" name="テキスト ボックス 2"/>
          <p:cNvSpPr txBox="1">
            <a:spLocks noChangeArrowheads="1"/>
          </p:cNvSpPr>
          <p:nvPr/>
        </p:nvSpPr>
        <p:spPr bwMode="auto">
          <a:xfrm>
            <a:off x="1830766" y="573088"/>
            <a:ext cx="5453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元気で長生きする人に共通する生活習慣</a:t>
            </a:r>
          </a:p>
        </p:txBody>
      </p:sp>
      <p:sp>
        <p:nvSpPr>
          <p:cNvPr id="152580" name="テキスト ボックス 3"/>
          <p:cNvSpPr txBox="1">
            <a:spLocks noChangeArrowheads="1"/>
          </p:cNvSpPr>
          <p:nvPr/>
        </p:nvSpPr>
        <p:spPr bwMode="auto">
          <a:xfrm>
            <a:off x="971550" y="1725613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　「きょういく」が、ある。</a:t>
            </a:r>
          </a:p>
        </p:txBody>
      </p:sp>
      <p:sp>
        <p:nvSpPr>
          <p:cNvPr id="152581" name="テキスト ボックス 4"/>
          <p:cNvSpPr txBox="1">
            <a:spLocks noChangeArrowheads="1"/>
          </p:cNvSpPr>
          <p:nvPr/>
        </p:nvSpPr>
        <p:spPr bwMode="auto">
          <a:xfrm>
            <a:off x="990600" y="3498850"/>
            <a:ext cx="455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　「きょうよう」が、ある。</a:t>
            </a:r>
          </a:p>
        </p:txBody>
      </p:sp>
      <p:sp>
        <p:nvSpPr>
          <p:cNvPr id="152582" name="テキスト ボックス 5"/>
          <p:cNvSpPr txBox="1">
            <a:spLocks noChangeArrowheads="1"/>
          </p:cNvSpPr>
          <p:nvPr/>
        </p:nvSpPr>
        <p:spPr bwMode="auto">
          <a:xfrm>
            <a:off x="565150" y="2443163"/>
            <a:ext cx="836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⇒「今日、行く」ところがある。（仲間：社会的相互作用）</a:t>
            </a:r>
          </a:p>
        </p:txBody>
      </p:sp>
      <p:sp>
        <p:nvSpPr>
          <p:cNvPr id="152583" name="テキスト ボックス 6"/>
          <p:cNvSpPr txBox="1">
            <a:spLocks noChangeArrowheads="1"/>
          </p:cNvSpPr>
          <p:nvPr/>
        </p:nvSpPr>
        <p:spPr bwMode="auto">
          <a:xfrm>
            <a:off x="614363" y="4283075"/>
            <a:ext cx="6551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⇒「今日、用」がある。（目的：社会的役割）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F16A3581-0C55-494E-99FE-B85DBD9C71FB}"/>
              </a:ext>
            </a:extLst>
          </p:cNvPr>
          <p:cNvSpPr/>
          <p:nvPr/>
        </p:nvSpPr>
        <p:spPr>
          <a:xfrm rot="10800000">
            <a:off x="4354513" y="4921250"/>
            <a:ext cx="434975" cy="52228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585" name="テキスト ボックス 9"/>
          <p:cNvSpPr txBox="1">
            <a:spLocks noChangeArrowheads="1"/>
          </p:cNvSpPr>
          <p:nvPr/>
        </p:nvSpPr>
        <p:spPr bwMode="auto">
          <a:xfrm>
            <a:off x="820072" y="5558494"/>
            <a:ext cx="7475123" cy="89255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「元気で長生き」は、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他者との関わりの中（地域共生社会）で成立する</a:t>
            </a:r>
          </a:p>
        </p:txBody>
      </p:sp>
    </p:spTree>
    <p:extLst>
      <p:ext uri="{BB962C8B-B14F-4D97-AF65-F5344CB8AC3E}">
        <p14:creationId xmlns:p14="http://schemas.microsoft.com/office/powerpoint/2010/main" val="341848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0B1BAC-9766-4F05-8E54-1DCEFFA0711D}"/>
              </a:ext>
            </a:extLst>
          </p:cNvPr>
          <p:cNvSpPr txBox="1"/>
          <p:nvPr/>
        </p:nvSpPr>
        <p:spPr>
          <a:xfrm>
            <a:off x="1804255" y="2499282"/>
            <a:ext cx="5535490" cy="461665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コミュニティ（近隣関係）のケア（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Care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B16BAC-7BA7-4C76-BDE6-41BFAA5E70FA}"/>
              </a:ext>
            </a:extLst>
          </p:cNvPr>
          <p:cNvSpPr txBox="1"/>
          <p:nvPr/>
        </p:nvSpPr>
        <p:spPr>
          <a:xfrm>
            <a:off x="1331640" y="908720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「きょういく」と「きょうよう」によって醸成されるのは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E326AAA0-47CF-4CEE-9A87-FEB36AEB3850}"/>
              </a:ext>
            </a:extLst>
          </p:cNvPr>
          <p:cNvSpPr/>
          <p:nvPr/>
        </p:nvSpPr>
        <p:spPr>
          <a:xfrm>
            <a:off x="4283968" y="1484784"/>
            <a:ext cx="576064" cy="64807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6817F2-4D03-421F-AA9A-ADD9C2264FB0}"/>
              </a:ext>
            </a:extLst>
          </p:cNvPr>
          <p:cNvSpPr txBox="1"/>
          <p:nvPr/>
        </p:nvSpPr>
        <p:spPr>
          <a:xfrm>
            <a:off x="1319070" y="3789040"/>
            <a:ext cx="647484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地域共生社会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机の上や通知文の中に有るのでは無く、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人々の暮らしの中、身近な日常の足下にあります。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64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2276475"/>
            <a:ext cx="8229600" cy="11525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まとめにかえて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61623" y="3759130"/>
            <a:ext cx="401584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視点を変えてみると、意外な気づきがあります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B2E05-DB4B-4C62-8708-5AC967ED83B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790225-8D17-4ACD-B6FE-A58478CF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40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私たちの活動は、自己実現への始めの一歩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E8A40-1DEF-64A2-4B8B-B4FDAA3FCC68}"/>
              </a:ext>
            </a:extLst>
          </p:cNvPr>
          <p:cNvSpPr txBox="1"/>
          <p:nvPr/>
        </p:nvSpPr>
        <p:spPr>
          <a:xfrm>
            <a:off x="3617250" y="3650876"/>
            <a:ext cx="190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情けは人の為ならず</a:t>
            </a:r>
          </a:p>
        </p:txBody>
      </p:sp>
    </p:spTree>
    <p:extLst>
      <p:ext uri="{BB962C8B-B14F-4D97-AF65-F5344CB8AC3E}">
        <p14:creationId xmlns:p14="http://schemas.microsoft.com/office/powerpoint/2010/main" val="673085629"/>
      </p:ext>
    </p:extLst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flipH="1">
            <a:off x="1828800" y="2133600"/>
            <a:ext cx="25146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4343400" y="2133600"/>
            <a:ext cx="23622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828800" y="6248400"/>
            <a:ext cx="4876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715225" y="5691850"/>
            <a:ext cx="3300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59"/>
                </a:solidFill>
                <a:effectLst/>
                <a:uLnTx/>
                <a:uFillTx/>
                <a:latin typeface="+mn-ea"/>
                <a:cs typeface="+mn-cs"/>
              </a:rPr>
              <a:t>生　  理　  的　  欲　  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286000" y="5562600"/>
            <a:ext cx="403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048000" y="50292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59"/>
                </a:solidFill>
                <a:effectLst/>
                <a:uLnTx/>
                <a:uFillTx/>
                <a:latin typeface="+mn-ea"/>
                <a:cs typeface="+mn-cs"/>
              </a:rPr>
              <a:t>安　全　の　欲　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667000" y="4876800"/>
            <a:ext cx="3276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124200" y="4343400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所属と愛の欲求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124200" y="4191000"/>
            <a:ext cx="2438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429000" y="3657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承認の欲求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505200" y="3505200"/>
            <a:ext cx="1600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563938" y="2636838"/>
            <a:ext cx="1415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83B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自己実現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83B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の欲求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3024" name="Oval 17"/>
          <p:cNvSpPr>
            <a:spLocks noChangeArrowheads="1"/>
          </p:cNvSpPr>
          <p:nvPr/>
        </p:nvSpPr>
        <p:spPr bwMode="auto">
          <a:xfrm>
            <a:off x="6735545" y="5246363"/>
            <a:ext cx="1371600" cy="1066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232E"/>
                </a:solidFill>
                <a:effectLst/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身体的欲求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FF232E"/>
              </a:solidFill>
              <a:effectLst/>
              <a:uLnTx/>
              <a:uFillTx/>
              <a:latin typeface="Times New Roman" pitchFamily="18" charset="0"/>
              <a:ea typeface="HG創英角ﾎﾟｯﾌﾟ体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HG創英角ﾎﾟｯﾌﾟ体" pitchFamily="49" charset="-128"/>
                <a:cs typeface="+mn-cs"/>
              </a:rPr>
              <a:t>Physical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HG創英角ﾎﾟｯﾌﾟ体" pitchFamily="49" charset="-128"/>
                <a:cs typeface="+mn-cs"/>
              </a:rPr>
              <a:t>・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HG創英角ﾎﾟｯﾌﾟ体" pitchFamily="49" charset="-128"/>
                <a:cs typeface="+mn-cs"/>
              </a:rPr>
              <a:t>Mental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HG創英角ﾎﾟｯﾌﾟ体" pitchFamily="49" charset="-128"/>
              <a:cs typeface="+mn-cs"/>
            </a:endParaRPr>
          </a:p>
        </p:txBody>
      </p:sp>
      <p:sp>
        <p:nvSpPr>
          <p:cNvPr id="43025" name="Oval 18"/>
          <p:cNvSpPr>
            <a:spLocks noChangeArrowheads="1"/>
          </p:cNvSpPr>
          <p:nvPr/>
        </p:nvSpPr>
        <p:spPr bwMode="auto">
          <a:xfrm>
            <a:off x="1200150" y="3576638"/>
            <a:ext cx="1371600" cy="1066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232E"/>
                </a:solidFill>
                <a:effectLst/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社会的欲求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FF232E"/>
              </a:solidFill>
              <a:effectLst/>
              <a:uLnTx/>
              <a:uFillTx/>
              <a:latin typeface="Times New Roman" pitchFamily="18" charset="0"/>
              <a:ea typeface="HG創英角ﾎﾟｯﾌﾟ体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HG創英角ﾎﾟｯﾌﾟ体" pitchFamily="49" charset="-128"/>
                <a:cs typeface="+mn-cs"/>
              </a:rPr>
              <a:t>Social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itchFamily="18" charset="0"/>
              <a:ea typeface="HG創英角ﾎﾟｯﾌﾟ体" pitchFamily="49" charset="-128"/>
              <a:cs typeface="+mn-cs"/>
            </a:endParaRPr>
          </a:p>
        </p:txBody>
      </p:sp>
      <p:sp>
        <p:nvSpPr>
          <p:cNvPr id="43026" name="Oval 19"/>
          <p:cNvSpPr>
            <a:spLocks noChangeArrowheads="1"/>
          </p:cNvSpPr>
          <p:nvPr/>
        </p:nvSpPr>
        <p:spPr bwMode="auto">
          <a:xfrm>
            <a:off x="1200150" y="1857375"/>
            <a:ext cx="1371600" cy="1066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FF232E"/>
              </a:solidFill>
              <a:effectLst/>
              <a:uLnTx/>
              <a:uFillTx/>
              <a:latin typeface="Times New Roman" pitchFamily="18" charset="0"/>
              <a:ea typeface="HG創英角ﾎﾟｯﾌﾟ体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232E"/>
                </a:solidFill>
                <a:effectLst/>
                <a:uLnTx/>
                <a:uFillTx/>
                <a:latin typeface="Times New Roman" pitchFamily="18" charset="0"/>
                <a:ea typeface="HG創英角ﾎﾟｯﾌﾟ体" pitchFamily="49" charset="-128"/>
                <a:cs typeface="+mn-cs"/>
              </a:rPr>
              <a:t>精神的欲求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srgbClr val="FF232E"/>
              </a:solidFill>
              <a:effectLst/>
              <a:uLnTx/>
              <a:uFillTx/>
              <a:latin typeface="Times New Roman" pitchFamily="18" charset="0"/>
              <a:ea typeface="HG創英角ﾎﾟｯﾌﾟ体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HG創英角ﾎﾟｯﾌﾟ体" pitchFamily="49" charset="-128"/>
                <a:cs typeface="+mn-cs"/>
              </a:rPr>
              <a:t>Spiritual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232E"/>
              </a:solidFill>
              <a:effectLst/>
              <a:uLnTx/>
              <a:uFillTx/>
              <a:latin typeface="Times New Roman" pitchFamily="18" charset="0"/>
              <a:ea typeface="HG創英角ﾎﾟｯﾌﾟ体" pitchFamily="49" charset="-128"/>
              <a:cs typeface="+mn-cs"/>
            </a:endParaRPr>
          </a:p>
        </p:txBody>
      </p:sp>
      <p:sp>
        <p:nvSpPr>
          <p:cNvPr id="43027" name="AutoShape 20"/>
          <p:cNvSpPr>
            <a:spLocks/>
          </p:cNvSpPr>
          <p:nvPr/>
        </p:nvSpPr>
        <p:spPr bwMode="auto">
          <a:xfrm>
            <a:off x="6732588" y="2205038"/>
            <a:ext cx="215900" cy="2376487"/>
          </a:xfrm>
          <a:prstGeom prst="rightBrace">
            <a:avLst>
              <a:gd name="adj1" fmla="val 91728"/>
              <a:gd name="adj2" fmla="val 44421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28" name="AutoShape 21"/>
          <p:cNvSpPr>
            <a:spLocks noChangeArrowheads="1"/>
          </p:cNvSpPr>
          <p:nvPr/>
        </p:nvSpPr>
        <p:spPr bwMode="auto">
          <a:xfrm>
            <a:off x="1187450" y="5214938"/>
            <a:ext cx="719138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29" name="AutoShape 22"/>
          <p:cNvSpPr>
            <a:spLocks noChangeArrowheads="1"/>
          </p:cNvSpPr>
          <p:nvPr/>
        </p:nvSpPr>
        <p:spPr bwMode="auto">
          <a:xfrm>
            <a:off x="6929438" y="3494088"/>
            <a:ext cx="574675" cy="720725"/>
          </a:xfrm>
          <a:prstGeom prst="upArrow">
            <a:avLst>
              <a:gd name="adj1" fmla="val 50000"/>
              <a:gd name="adj2" fmla="val 31354"/>
            </a:avLst>
          </a:prstGeom>
          <a:solidFill>
            <a:schemeClr val="bg1"/>
          </a:solidFill>
          <a:ln w="15875">
            <a:solidFill>
              <a:srgbClr val="FFFF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32" name="AutoShape 25"/>
          <p:cNvSpPr>
            <a:spLocks noChangeArrowheads="1"/>
          </p:cNvSpPr>
          <p:nvPr/>
        </p:nvSpPr>
        <p:spPr bwMode="auto">
          <a:xfrm rot="10800000">
            <a:off x="8208963" y="3500438"/>
            <a:ext cx="720725" cy="865187"/>
          </a:xfrm>
          <a:prstGeom prst="upArrow">
            <a:avLst>
              <a:gd name="adj1" fmla="val 50000"/>
              <a:gd name="adj2" fmla="val 30011"/>
            </a:avLst>
          </a:prstGeom>
          <a:solidFill>
            <a:srgbClr val="FFC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290" name="AutoShape 26"/>
          <p:cNvSpPr>
            <a:spLocks noChangeArrowheads="1"/>
          </p:cNvSpPr>
          <p:nvPr/>
        </p:nvSpPr>
        <p:spPr bwMode="auto">
          <a:xfrm>
            <a:off x="7143750" y="2566988"/>
            <a:ext cx="1643063" cy="504825"/>
          </a:xfrm>
          <a:prstGeom prst="curvedDownArrow">
            <a:avLst>
              <a:gd name="adj1" fmla="val 45660"/>
              <a:gd name="adj2" fmla="val 91321"/>
              <a:gd name="adj3" fmla="val 33333"/>
            </a:avLst>
          </a:prstGeom>
          <a:solidFill>
            <a:schemeClr val="accent5"/>
          </a:solidFill>
          <a:ln w="127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5292725" y="3000375"/>
            <a:ext cx="1377950" cy="6461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社会的存在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（意識・場）</a:t>
            </a:r>
          </a:p>
        </p:txBody>
      </p:sp>
      <p:sp>
        <p:nvSpPr>
          <p:cNvPr id="139293" name="AutoShape 29"/>
          <p:cNvSpPr>
            <a:spLocks noChangeArrowheads="1"/>
          </p:cNvSpPr>
          <p:nvPr/>
        </p:nvSpPr>
        <p:spPr bwMode="auto">
          <a:xfrm flipH="1" flipV="1">
            <a:off x="7072313" y="4572000"/>
            <a:ext cx="1571625" cy="504825"/>
          </a:xfrm>
          <a:prstGeom prst="curvedDownArrow">
            <a:avLst>
              <a:gd name="adj1" fmla="val 45660"/>
              <a:gd name="adj2" fmla="val 91321"/>
              <a:gd name="adj3" fmla="val 33333"/>
            </a:avLst>
          </a:prstGeom>
          <a:solidFill>
            <a:schemeClr val="accent5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雲形吹き出し 27"/>
          <p:cNvSpPr/>
          <p:nvPr/>
        </p:nvSpPr>
        <p:spPr>
          <a:xfrm>
            <a:off x="6286500" y="214313"/>
            <a:ext cx="2643188" cy="1500187"/>
          </a:xfrm>
          <a:prstGeom prst="cloudCallout">
            <a:avLst>
              <a:gd name="adj1" fmla="val -31998"/>
              <a:gd name="adj2" fmla="val 73302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想像力・創造力</a:t>
            </a:r>
          </a:p>
        </p:txBody>
      </p:sp>
      <p:sp>
        <p:nvSpPr>
          <p:cNvPr id="43037" name="テキスト ボックス 28"/>
          <p:cNvSpPr txBox="1">
            <a:spLocks noChangeArrowheads="1"/>
          </p:cNvSpPr>
          <p:nvPr/>
        </p:nvSpPr>
        <p:spPr bwMode="auto">
          <a:xfrm>
            <a:off x="7204075" y="1928813"/>
            <a:ext cx="1368425" cy="584200"/>
          </a:xfrm>
          <a:prstGeom prst="rect">
            <a:avLst/>
          </a:prstGeom>
          <a:noFill/>
          <a:ln w="15875">
            <a:solidFill>
              <a:schemeClr val="bg1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自立と自律の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 相互作用</a:t>
            </a:r>
          </a:p>
        </p:txBody>
      </p:sp>
      <p:sp>
        <p:nvSpPr>
          <p:cNvPr id="30" name="星 12 29"/>
          <p:cNvSpPr/>
          <p:nvPr/>
        </p:nvSpPr>
        <p:spPr>
          <a:xfrm>
            <a:off x="7358063" y="3429000"/>
            <a:ext cx="1000125" cy="928688"/>
          </a:xfrm>
          <a:prstGeom prst="star12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役割</a:t>
            </a:r>
          </a:p>
        </p:txBody>
      </p:sp>
      <p:sp>
        <p:nvSpPr>
          <p:cNvPr id="43039" name="Text Box 15"/>
          <p:cNvSpPr txBox="1">
            <a:spLocks noChangeArrowheads="1"/>
          </p:cNvSpPr>
          <p:nvPr/>
        </p:nvSpPr>
        <p:spPr bwMode="auto">
          <a:xfrm>
            <a:off x="442952" y="2676525"/>
            <a:ext cx="553998" cy="1323439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ＭＳ Ｐゴシック" panose="020B0600070205080204" pitchFamily="50" charset="-128"/>
                <a:cs typeface="+mn-cs"/>
              </a:rPr>
              <a:t>地域福祉</a:t>
            </a:r>
          </a:p>
        </p:txBody>
      </p:sp>
      <p:sp>
        <p:nvSpPr>
          <p:cNvPr id="43040" name="AutoShape 21"/>
          <p:cNvSpPr>
            <a:spLocks noChangeArrowheads="1"/>
          </p:cNvSpPr>
          <p:nvPr/>
        </p:nvSpPr>
        <p:spPr bwMode="auto">
          <a:xfrm>
            <a:off x="1214438" y="2995613"/>
            <a:ext cx="719137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5979C-991A-4439-BC28-51A2772F2D7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36C11CCF-D937-96B3-5E06-E4DC6058F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70" y="4330900"/>
            <a:ext cx="554037" cy="23082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8FF2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食・住まいの確保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546F5979-E72A-1AD7-049C-D724226E8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56" y="386189"/>
            <a:ext cx="5168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HG創英角ﾎﾟｯﾌﾟ体" panose="040B0A09000000000000" pitchFamily="49" charset="-128"/>
                <a:cs typeface="+mn-cs"/>
              </a:rPr>
              <a:t>個々人と地域社会の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HG創英角ﾎﾟｯﾌﾟ体" panose="040B0A09000000000000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HG創英角ﾎﾟｯﾌﾟ体" panose="040B0A09000000000000" pitchFamily="49" charset="-128"/>
                <a:cs typeface="+mn-cs"/>
              </a:rPr>
              <a:t>自己実現を目指す地域づくり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ea typeface="HG創英角ﾎﾟｯﾌﾟ体" panose="040B0A09000000000000" pitchFamily="49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33C7C69-5C7C-800C-7955-3D9FF6DE8655}"/>
              </a:ext>
            </a:extLst>
          </p:cNvPr>
          <p:cNvSpPr txBox="1"/>
          <p:nvPr/>
        </p:nvSpPr>
        <p:spPr>
          <a:xfrm>
            <a:off x="1214438" y="6381328"/>
            <a:ext cx="422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参考：欲求の五階層理論　（Ａ．Ｈマズロー）</a:t>
            </a:r>
          </a:p>
        </p:txBody>
      </p:sp>
    </p:spTree>
    <p:extLst>
      <p:ext uri="{BB962C8B-B14F-4D97-AF65-F5344CB8AC3E}">
        <p14:creationId xmlns:p14="http://schemas.microsoft.com/office/powerpoint/2010/main" val="1176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F8D23-78E5-4A48-A89D-0D54088C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67EC1-BD4C-42A1-A5AD-B0F71D4C29C1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D8B624-DA99-4170-8971-65F2991AF704}"/>
              </a:ext>
            </a:extLst>
          </p:cNvPr>
          <p:cNvSpPr txBox="1"/>
          <p:nvPr/>
        </p:nvSpPr>
        <p:spPr>
          <a:xfrm>
            <a:off x="702192" y="837839"/>
            <a:ext cx="773961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「知識」より「意識」が大切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知識は、意識に必然的に付いて来ます。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日々のあらゆることに興味・関心を持つ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そこに、未来を希望に満ちた社会に導く、ヒントがあります。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皆さんは、掛け替えのない大きな存在。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目の前の今を、社会的想像力を携えてしっかり歩みましょう！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3492197233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スライド番号プレースホルダー 1">
            <a:extLst>
              <a:ext uri="{FF2B5EF4-FFF2-40B4-BE49-F238E27FC236}">
                <a16:creationId xmlns:a16="http://schemas.microsoft.com/office/drawing/2014/main" id="{BC20A888-2E49-46F7-B33F-9A58DA96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E9317-F46F-4B93-89FD-818ECA0B4E2D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739" name="テキスト ボックス 2">
            <a:extLst>
              <a:ext uri="{FF2B5EF4-FFF2-40B4-BE49-F238E27FC236}">
                <a16:creationId xmlns:a16="http://schemas.microsoft.com/office/drawing/2014/main" id="{3FA0B8D7-8B2F-4B3A-B079-2F6E613C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777875"/>
            <a:ext cx="4956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“見立て”という考え方</a:t>
            </a:r>
          </a:p>
        </p:txBody>
      </p:sp>
      <p:sp>
        <p:nvSpPr>
          <p:cNvPr id="244740" name="テキスト ボックス 3">
            <a:extLst>
              <a:ext uri="{FF2B5EF4-FFF2-40B4-BE49-F238E27FC236}">
                <a16:creationId xmlns:a16="http://schemas.microsoft.com/office/drawing/2014/main" id="{FBE056B7-D023-4D1C-9F2F-F609A681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08" y="1989138"/>
            <a:ext cx="76145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従来の使われ方や姿ではなく、別のものとしてみる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（茶の湯の精神から来ている言葉）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CDDC197D-2A54-42C8-9E20-92A152DE6FF3}"/>
              </a:ext>
            </a:extLst>
          </p:cNvPr>
          <p:cNvSpPr/>
          <p:nvPr/>
        </p:nvSpPr>
        <p:spPr>
          <a:xfrm>
            <a:off x="4248026" y="3012200"/>
            <a:ext cx="647948" cy="65264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742" name="テキスト ボックス 5">
            <a:extLst>
              <a:ext uri="{FF2B5EF4-FFF2-40B4-BE49-F238E27FC236}">
                <a16:creationId xmlns:a16="http://schemas.microsoft.com/office/drawing/2014/main" id="{A8D019C2-CEAA-44EB-9111-AAAF6B1E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44" y="3897492"/>
            <a:ext cx="7061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ひとつの見方にとらわれないこと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（見方を変えることで、障がいが資源にもなる可能性等々）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D18786-DF35-46B4-B0C0-22EBD0D5006F}"/>
              </a:ext>
            </a:extLst>
          </p:cNvPr>
          <p:cNvSpPr txBox="1"/>
          <p:nvPr/>
        </p:nvSpPr>
        <p:spPr>
          <a:xfrm>
            <a:off x="2296852" y="4854676"/>
            <a:ext cx="4455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今あるものを生かす力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37669A-D030-47E8-89BD-B75B27A2D8F2}"/>
              </a:ext>
            </a:extLst>
          </p:cNvPr>
          <p:cNvSpPr txBox="1"/>
          <p:nvPr/>
        </p:nvSpPr>
        <p:spPr>
          <a:xfrm>
            <a:off x="3233332" y="246708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これから必要となる力は、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28650"/>
            <a:ext cx="6238875" cy="4943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032000" y="142875"/>
            <a:ext cx="4841875" cy="3619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宮城県の人口ピラミッドの推移（昭和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25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年～平成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17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年）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17588" y="6511925"/>
            <a:ext cx="4983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出典　平成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17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年国勢調査に基づく宮城県の人口概要　宮城県統計課　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2007</a:t>
            </a:r>
          </a:p>
        </p:txBody>
      </p:sp>
      <p:sp>
        <p:nvSpPr>
          <p:cNvPr id="2560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D32DB-0181-417F-9649-1761A818B08A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322388" y="5516563"/>
            <a:ext cx="7107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○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日　 本総人口のピークは２００４（平成１６）年　１億２７００万人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○宮城県総人口のピークは２００４（平成１６年１月１日現在　２３７万２６７５人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Ｈ１８．１０．１　→　Ｈ１９．１０．１　の１年間で５，９９３人減少（大衡村５，６０７人相当分）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１０年後は，１年間で約１万人の人口が減少し，年々その数は増えていく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1AD507-0C1C-5038-0FB4-20A6B6847BFE}"/>
              </a:ext>
            </a:extLst>
          </p:cNvPr>
          <p:cNvSpPr txBox="1"/>
          <p:nvPr/>
        </p:nvSpPr>
        <p:spPr>
          <a:xfrm>
            <a:off x="2645828" y="622888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できない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と、ひとまとめに括るな！</a:t>
            </a:r>
          </a:p>
        </p:txBody>
      </p:sp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9BBCE513-C527-86CE-6BC6-7163D486A248}"/>
              </a:ext>
            </a:extLst>
          </p:cNvPr>
          <p:cNvSpPr/>
          <p:nvPr/>
        </p:nvSpPr>
        <p:spPr>
          <a:xfrm>
            <a:off x="2370306" y="1433924"/>
            <a:ext cx="4403387" cy="966281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できない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0F895AD2-29C8-F533-926C-5E4662517513}"/>
              </a:ext>
            </a:extLst>
          </p:cNvPr>
          <p:cNvSpPr/>
          <p:nvPr/>
        </p:nvSpPr>
        <p:spPr>
          <a:xfrm>
            <a:off x="4276925" y="2505109"/>
            <a:ext cx="590145" cy="66148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43D1CFD-A812-A12B-BD2D-96A4DE71B954}"/>
              </a:ext>
            </a:extLst>
          </p:cNvPr>
          <p:cNvSpPr/>
          <p:nvPr/>
        </p:nvSpPr>
        <p:spPr>
          <a:xfrm>
            <a:off x="2370307" y="3514928"/>
            <a:ext cx="664724" cy="577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603F98F-200A-12C1-C6B6-1B1A77933281}"/>
              </a:ext>
            </a:extLst>
          </p:cNvPr>
          <p:cNvSpPr/>
          <p:nvPr/>
        </p:nvSpPr>
        <p:spPr>
          <a:xfrm>
            <a:off x="5314538" y="3514928"/>
            <a:ext cx="664727" cy="5771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1E96C77-9F97-B01D-BB46-34FFDEEE2C62}"/>
              </a:ext>
            </a:extLst>
          </p:cNvPr>
          <p:cNvSpPr/>
          <p:nvPr/>
        </p:nvSpPr>
        <p:spPr>
          <a:xfrm>
            <a:off x="4581734" y="3514928"/>
            <a:ext cx="664727" cy="57717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C91FA02-F118-782E-73B3-73BBE5AB1D91}"/>
              </a:ext>
            </a:extLst>
          </p:cNvPr>
          <p:cNvSpPr/>
          <p:nvPr/>
        </p:nvSpPr>
        <p:spPr>
          <a:xfrm>
            <a:off x="3129063" y="3514928"/>
            <a:ext cx="664725" cy="577174"/>
          </a:xfrm>
          <a:prstGeom prst="roundRect">
            <a:avLst/>
          </a:prstGeom>
          <a:gradFill flip="none" rotWithShape="1">
            <a:gsLst>
              <a:gs pos="100000">
                <a:schemeClr val="accent4">
                  <a:lumMod val="60000"/>
                  <a:lumOff val="40000"/>
                </a:schemeClr>
              </a:gs>
              <a:gs pos="6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FC1ECF8-BE62-D266-E0D5-EFC4E1D508FF}"/>
              </a:ext>
            </a:extLst>
          </p:cNvPr>
          <p:cNvSpPr/>
          <p:nvPr/>
        </p:nvSpPr>
        <p:spPr>
          <a:xfrm>
            <a:off x="3855398" y="3514928"/>
            <a:ext cx="664726" cy="57717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136E939-E173-536F-1C26-7CE2D4678974}"/>
              </a:ext>
            </a:extLst>
          </p:cNvPr>
          <p:cNvSpPr/>
          <p:nvPr/>
        </p:nvSpPr>
        <p:spPr>
          <a:xfrm>
            <a:off x="6047342" y="3514928"/>
            <a:ext cx="664727" cy="5771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866AFD-05BD-FE2F-713A-8C2658BB4512}"/>
              </a:ext>
            </a:extLst>
          </p:cNvPr>
          <p:cNvSpPr txBox="1"/>
          <p:nvPr/>
        </p:nvSpPr>
        <p:spPr>
          <a:xfrm>
            <a:off x="2835903" y="4389938"/>
            <a:ext cx="349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よく見ると、わずかだけど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できる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こともある。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2BF241-F578-7415-4776-DC5335BF6883}"/>
              </a:ext>
            </a:extLst>
          </p:cNvPr>
          <p:cNvSpPr txBox="1"/>
          <p:nvPr/>
        </p:nvSpPr>
        <p:spPr>
          <a:xfrm>
            <a:off x="862988" y="4882063"/>
            <a:ext cx="74270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・ここを励まし、できることを増やしてあげる。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・できるようになる喜びが、前を向く次を目指す、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意欲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になる。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・補うこと（取って代わること）が支援ではない。ここを間違えてはいけない。</a:t>
            </a:r>
          </a:p>
        </p:txBody>
      </p:sp>
      <p:sp>
        <p:nvSpPr>
          <p:cNvPr id="13" name="フローチャート: 端子 12">
            <a:extLst>
              <a:ext uri="{FF2B5EF4-FFF2-40B4-BE49-F238E27FC236}">
                <a16:creationId xmlns:a16="http://schemas.microsoft.com/office/drawing/2014/main" id="{E7CA7149-6197-89F8-387C-CE98F541617E}"/>
              </a:ext>
            </a:extLst>
          </p:cNvPr>
          <p:cNvSpPr/>
          <p:nvPr/>
        </p:nvSpPr>
        <p:spPr>
          <a:xfrm>
            <a:off x="2191964" y="3333344"/>
            <a:ext cx="4760068" cy="966281"/>
          </a:xfrm>
          <a:prstGeom prst="flowChartTerminator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701F0C-63E0-9598-1D05-6A8F51CAED91}"/>
              </a:ext>
            </a:extLst>
          </p:cNvPr>
          <p:cNvSpPr txBox="1"/>
          <p:nvPr/>
        </p:nvSpPr>
        <p:spPr>
          <a:xfrm>
            <a:off x="7130375" y="3631818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捌く（分ける）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790225-8D17-4ACD-B6FE-A58478CF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40" y="2500883"/>
            <a:ext cx="6039519" cy="92811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もっとも大切なものはみなただ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D1AA22-64CE-7812-025D-0F540154B26C}"/>
              </a:ext>
            </a:extLst>
          </p:cNvPr>
          <p:cNvSpPr txBox="1"/>
          <p:nvPr/>
        </p:nvSpPr>
        <p:spPr>
          <a:xfrm>
            <a:off x="3591676" y="3657600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お金では買えない！</a:t>
            </a:r>
          </a:p>
        </p:txBody>
      </p:sp>
    </p:spTree>
    <p:extLst>
      <p:ext uri="{BB962C8B-B14F-4D97-AF65-F5344CB8AC3E}">
        <p14:creationId xmlns:p14="http://schemas.microsoft.com/office/powerpoint/2010/main" val="416313266"/>
      </p:ext>
    </p:extLst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86000" y="322975"/>
            <a:ext cx="4572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た　　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河　野　　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もっとも大切なものは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みな　ただ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太陽の光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野や山の緑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雨や川の水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朝夕のあいさつ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神への祈り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そして　母の愛</a:t>
            </a:r>
          </a:p>
        </p:txBody>
      </p:sp>
    </p:spTree>
    <p:extLst>
      <p:ext uri="{BB962C8B-B14F-4D97-AF65-F5344CB8AC3E}">
        <p14:creationId xmlns:p14="http://schemas.microsoft.com/office/powerpoint/2010/main" val="4112407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32504" y="1081549"/>
            <a:ext cx="46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お互いさまの社会（地域共生社会）</a:t>
            </a:r>
          </a:p>
        </p:txBody>
      </p:sp>
      <p:sp>
        <p:nvSpPr>
          <p:cNvPr id="3" name="下矢印 2"/>
          <p:cNvSpPr/>
          <p:nvPr/>
        </p:nvSpPr>
        <p:spPr>
          <a:xfrm>
            <a:off x="4316361" y="2064778"/>
            <a:ext cx="511277" cy="54077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5787" y="2854196"/>
            <a:ext cx="61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もっとも大切なものにあふれている社会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9256" y="4177895"/>
            <a:ext cx="684995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お金で買うことができない・お金で担保できない社会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（かけがえのない社会）</a:t>
            </a:r>
          </a:p>
        </p:txBody>
      </p:sp>
    </p:spTree>
    <p:extLst>
      <p:ext uri="{BB962C8B-B14F-4D97-AF65-F5344CB8AC3E}">
        <p14:creationId xmlns:p14="http://schemas.microsoft.com/office/powerpoint/2010/main" val="40912543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92FF4-9B5D-492D-9EDE-20E9123DFB2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491" name="テキスト ボックス 2"/>
          <p:cNvSpPr txBox="1">
            <a:spLocks noChangeArrowheads="1"/>
          </p:cNvSpPr>
          <p:nvPr/>
        </p:nvSpPr>
        <p:spPr bwMode="auto">
          <a:xfrm>
            <a:off x="406452" y="549275"/>
            <a:ext cx="8327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福祉は困っている方だけの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救済システム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ではなく、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全ての方々に共通する安全・安心を築く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活性化システム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です。</a:t>
            </a:r>
          </a:p>
        </p:txBody>
      </p:sp>
      <p:sp>
        <p:nvSpPr>
          <p:cNvPr id="4" name="下矢印 3"/>
          <p:cNvSpPr/>
          <p:nvPr/>
        </p:nvSpPr>
        <p:spPr>
          <a:xfrm>
            <a:off x="4284663" y="1700213"/>
            <a:ext cx="574675" cy="6477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493" name="テキスト ボックス 4"/>
          <p:cNvSpPr txBox="1">
            <a:spLocks noChangeArrowheads="1"/>
          </p:cNvSpPr>
          <p:nvPr/>
        </p:nvSpPr>
        <p:spPr bwMode="auto">
          <a:xfrm>
            <a:off x="335587" y="2708275"/>
            <a:ext cx="853791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地域にある豊富な資源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Intangibles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Social Capital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を基にして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地域社会の活性化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を図っていく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これが今日の福祉活動のあるべき姿です</a:t>
            </a:r>
          </a:p>
        </p:txBody>
      </p:sp>
      <p:sp>
        <p:nvSpPr>
          <p:cNvPr id="63494" name="テキスト ボックス 1"/>
          <p:cNvSpPr txBox="1">
            <a:spLocks noChangeArrowheads="1"/>
          </p:cNvSpPr>
          <p:nvPr/>
        </p:nvSpPr>
        <p:spPr bwMode="auto">
          <a:xfrm>
            <a:off x="323850" y="4508500"/>
            <a:ext cx="8437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ボランティア活動は、同様の機能を持ちます。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４原則（自主性・社会性・無償制・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先駆性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）を使って、より豊かな社会を創るべく市民の手で牽引していく実践活動です。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3495" name="テキスト ボックス 2"/>
          <p:cNvSpPr txBox="1">
            <a:spLocks noChangeArrowheads="1"/>
          </p:cNvSpPr>
          <p:nvPr/>
        </p:nvSpPr>
        <p:spPr bwMode="auto">
          <a:xfrm>
            <a:off x="250825" y="5805488"/>
            <a:ext cx="8767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ソーシャルワーク（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social work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ソーシャルワークとは，人権を擁護し社会正義の実現を図るところに価値を置いた実践。</a:t>
            </a:r>
          </a:p>
        </p:txBody>
      </p:sp>
    </p:spTree>
    <p:extLst>
      <p:ext uri="{BB962C8B-B14F-4D97-AF65-F5344CB8AC3E}">
        <p14:creationId xmlns:p14="http://schemas.microsoft.com/office/powerpoint/2010/main" val="5936199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69A5FA-D325-43EE-855B-EA23B50D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8AA83-5F77-4A29-8629-AEC6BB55E8C3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8BE3DA-2DFD-4171-A628-105323E38518}"/>
              </a:ext>
            </a:extLst>
          </p:cNvPr>
          <p:cNvSpPr txBox="1"/>
          <p:nvPr/>
        </p:nvSpPr>
        <p:spPr>
          <a:xfrm>
            <a:off x="979714" y="597158"/>
            <a:ext cx="7184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私は、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「お互い様」の意識や「結い」の習慣等は、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貴重な東北の生活文化であると共に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我々社会の「強み」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なのではないかと思っています。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F5DD24B6-43FD-4B32-B1B6-97185DBA632E}"/>
              </a:ext>
            </a:extLst>
          </p:cNvPr>
          <p:cNvSpPr/>
          <p:nvPr/>
        </p:nvSpPr>
        <p:spPr>
          <a:xfrm>
            <a:off x="4296747" y="4646645"/>
            <a:ext cx="550506" cy="64381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4056D2-28E3-40A2-9E9E-0A6405B6B7CB}"/>
              </a:ext>
            </a:extLst>
          </p:cNvPr>
          <p:cNvSpPr txBox="1"/>
          <p:nvPr/>
        </p:nvSpPr>
        <p:spPr>
          <a:xfrm>
            <a:off x="750280" y="5555084"/>
            <a:ext cx="76434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これを生かした地域づくりをしたいと考えています。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999286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スライド番号プレースホルダ 1">
            <a:extLst>
              <a:ext uri="{FF2B5EF4-FFF2-40B4-BE49-F238E27FC236}">
                <a16:creationId xmlns:a16="http://schemas.microsoft.com/office/drawing/2014/main" id="{2FF82ABD-E0BE-4E81-B708-E5406DE9216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F7354-005D-49AC-A687-AD303C85E03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979" name="テキスト ボックス 2">
            <a:extLst>
              <a:ext uri="{FF2B5EF4-FFF2-40B4-BE49-F238E27FC236}">
                <a16:creationId xmlns:a16="http://schemas.microsoft.com/office/drawing/2014/main" id="{F8691CBC-8371-4C4F-BED3-F93E148DC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714375"/>
            <a:ext cx="899477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　　　　　　　　　　　　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活動を支える三つのシステム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◆ハード・ウエア（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Hard ware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道具（建物・施設設備）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◆ソフト・ウエア（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Soft ware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　 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道具を動かす仕組みや仕掛け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◆ハート・ウエア（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Heart ware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どのような姿勢で関わるのか＝想い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CA1213B5-300B-4E52-BFDF-956113D92AE4}"/>
              </a:ext>
            </a:extLst>
          </p:cNvPr>
          <p:cNvSpPr/>
          <p:nvPr/>
        </p:nvSpPr>
        <p:spPr>
          <a:xfrm>
            <a:off x="4157663" y="4071938"/>
            <a:ext cx="830262" cy="85725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981" name="テキスト ボックス 4">
            <a:extLst>
              <a:ext uri="{FF2B5EF4-FFF2-40B4-BE49-F238E27FC236}">
                <a16:creationId xmlns:a16="http://schemas.microsoft.com/office/drawing/2014/main" id="{E01C8403-D1E5-40A5-AB41-2095B104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5251450"/>
            <a:ext cx="3262432" cy="70788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社会的想像力</a:t>
            </a:r>
          </a:p>
        </p:txBody>
      </p:sp>
      <p:sp>
        <p:nvSpPr>
          <p:cNvPr id="126982" name="テキスト ボックス 6">
            <a:extLst>
              <a:ext uri="{FF2B5EF4-FFF2-40B4-BE49-F238E27FC236}">
                <a16:creationId xmlns:a16="http://schemas.microsoft.com/office/drawing/2014/main" id="{62D95FFC-6185-4375-8039-A7FA2471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4238953"/>
            <a:ext cx="6785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システムを動かす　　　　　　能力（エンジン）は！</a:t>
            </a:r>
          </a:p>
        </p:txBody>
      </p:sp>
    </p:spTree>
    <p:extLst>
      <p:ext uri="{BB962C8B-B14F-4D97-AF65-F5344CB8AC3E}">
        <p14:creationId xmlns:p14="http://schemas.microsoft.com/office/powerpoint/2010/main" val="964202683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42875" y="348138"/>
            <a:ext cx="891381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　　　　　　　　　　　　　　　　　　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　「ハチドリのひとしずく」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The forest was on fire.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森が燃えていました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All of the animals, insects and birds in the forest rushed to escape.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森の生き物たちは　われ先にと　にげていきました。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But there was one little hummingbird named Kurikindi,or Golden Bird, who stayed behind.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This little bird went back and forth between water on fire,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dropping a single drop of water from its beak onto the fire below.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でもクリキンディという名のハチドリだけは、いったりきたり。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　くちばしで水のしずくを　一滴ずつ運んでは　火の上に落としていきます。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When the animals saw this, they began to laugh at Kurikindi.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"Why are you doing that?" they asked.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動物たちがそれを見て、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　「そんなことしていったい何になるんだ」　といって笑います。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And Kurikindi replied, "I am only doing what I can do"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itchFamily="18" charset="0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クリキンディはこう答えました。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「私は、私にできることをしているだけ」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と。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6561" name="Picture 1" descr="ハチドリのひとしずく(光文社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73177" y="3782110"/>
            <a:ext cx="1393452" cy="206894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572000" y="6249573"/>
            <a:ext cx="4051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出典　辻　信一監修</a:t>
            </a: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｢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ハチドリのひとしずく</a:t>
            </a:r>
            <a:r>
              <a:rPr kumimoji="1" lang="ja-JP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｣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光文社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itchFamily="18" charset="0"/>
              </a:rPr>
              <a:t>2005.11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charset="0"/>
              </a:rPr>
              <a:t>・南アメリカ（エクアドル）の先住民に伝わるハチドリの物語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792912" y="6346113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7F811-38A1-4450-A523-CE8533CC3D9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0" y="7937"/>
            <a:ext cx="9144000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8"/>
          <p:cNvSpPr txBox="1">
            <a:spLocks noChangeArrowheads="1"/>
          </p:cNvSpPr>
          <p:nvPr/>
        </p:nvSpPr>
        <p:spPr bwMode="auto">
          <a:xfrm>
            <a:off x="5114925" y="54927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98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中央ルート中腹からの栗駒山です_栗駒山（宮城県栗原市）">
            <a:extLst>
              <a:ext uri="{FF2B5EF4-FFF2-40B4-BE49-F238E27FC236}">
                <a16:creationId xmlns:a16="http://schemas.microsoft.com/office/drawing/2014/main" id="{D56F720E-6332-B447-2714-BEF9B985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スライド番号プレースホルダー 1">
            <a:extLst>
              <a:ext uri="{FF2B5EF4-FFF2-40B4-BE49-F238E27FC236}">
                <a16:creationId xmlns:a16="http://schemas.microsoft.com/office/drawing/2014/main" id="{3D580375-DC77-917A-002A-68FA3E9D0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50" y="624467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22D7C-0815-4C73-9A27-AB1B4D9437FF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048ECD0E-8B6C-0ECF-1238-125DCEE5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067" y="5806081"/>
            <a:ext cx="2980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ご静聴有り難うございました。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50C735-5289-900B-E70A-D873DB9C2D2C}"/>
              </a:ext>
            </a:extLst>
          </p:cNvPr>
          <p:cNvSpPr txBox="1"/>
          <p:nvPr/>
        </p:nvSpPr>
        <p:spPr>
          <a:xfrm>
            <a:off x="1762577" y="4130916"/>
            <a:ext cx="5618846" cy="13619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質問・お叱りは以下にお寄せ下さい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E-mail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welfare0622@yahoo.co.jp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HP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･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Blog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：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https://welfare0622.org/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98E1CB-20F8-8257-4E21-4139A82B4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241" y="1323654"/>
            <a:ext cx="1800225" cy="1371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EB287F-36A4-C4E6-C59E-93A69CBE2E2E}"/>
              </a:ext>
            </a:extLst>
          </p:cNvPr>
          <p:cNvSpPr txBox="1"/>
          <p:nvPr/>
        </p:nvSpPr>
        <p:spPr>
          <a:xfrm>
            <a:off x="1777305" y="1809399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国際信号旗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K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170006-23E1-1BD1-68D7-FAD61A35C1FD}"/>
              </a:ext>
            </a:extLst>
          </p:cNvPr>
          <p:cNvSpPr txBox="1"/>
          <p:nvPr/>
        </p:nvSpPr>
        <p:spPr>
          <a:xfrm>
            <a:off x="5602141" y="1812684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本船は貴船との交信を求める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86BA4D-F77F-6CC8-B0BF-9AAB8723519A}"/>
              </a:ext>
            </a:extLst>
          </p:cNvPr>
          <p:cNvSpPr txBox="1"/>
          <p:nvPr/>
        </p:nvSpPr>
        <p:spPr>
          <a:xfrm>
            <a:off x="3693973" y="2971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地域福祉研究所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37A3A5-621E-3542-4608-799B40543519}"/>
              </a:ext>
            </a:extLst>
          </p:cNvPr>
          <p:cNvSpPr txBox="1"/>
          <p:nvPr/>
        </p:nvSpPr>
        <p:spPr>
          <a:xfrm>
            <a:off x="291253" y="6319520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紅葉の栗駒山（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標高 １６２７．４ｍ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45E218-FBA4-6028-DEAA-DBA15973F5ED}"/>
              </a:ext>
            </a:extLst>
          </p:cNvPr>
          <p:cNvSpPr txBox="1"/>
          <p:nvPr/>
        </p:nvSpPr>
        <p:spPr>
          <a:xfrm>
            <a:off x="2289619" y="806147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ＭＳ Ｐゴシック" panose="020B0600070205080204" pitchFamily="50" charset="-128"/>
                <a:cs typeface="+mn-cs"/>
              </a:rPr>
              <a:t>Ｋ：Ｉ　ｗｉｓｈ　ｔｏ　ｃｏｍｍｕｎｉｃａｔｅ　ｗｉｔｈ　ｙｏｕ．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E15D1BC-1455-D1F8-1ABF-F357C99D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8AA83-5F77-4A29-8629-AEC6BB55E8C3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E6EB9A-5E41-53FC-6A08-D43A210C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742496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AAA6551-ABCC-2927-C838-F4EA56B49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019" y="505406"/>
            <a:ext cx="213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２０２１（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R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単独世帯　２８．８％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夫婦のみ　３２．０％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 計　　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６０．８％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　　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BE31EBF-F3F2-B1A2-DBEF-28509B499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341" y="5890478"/>
            <a:ext cx="1620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出典：内閣府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令和５年度版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｢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高齢社会白書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1DCB440-C51C-2A40-F8BB-827C35C7AF2A}"/>
              </a:ext>
            </a:extLst>
          </p:cNvPr>
          <p:cNvSpPr txBox="1"/>
          <p:nvPr/>
        </p:nvSpPr>
        <p:spPr>
          <a:xfrm>
            <a:off x="7295419" y="2588587"/>
            <a:ext cx="2091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高齢者のいる世帯の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６割以上は、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生活課題への対応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が困難な状況です。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65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歳以上の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一人暮らしが、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増加傾向にあります。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男性１５．０％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女性２２．１％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C7BC36E3-D7E5-6280-4BA0-E6D22D6E258A}"/>
              </a:ext>
            </a:extLst>
          </p:cNvPr>
          <p:cNvSpPr/>
          <p:nvPr/>
        </p:nvSpPr>
        <p:spPr>
          <a:xfrm rot="10800000">
            <a:off x="7924795" y="1956688"/>
            <a:ext cx="432048" cy="5040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2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F9CA6D-CE6D-7D55-CFC7-A1F1FA2B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65"/>
            <a:ext cx="9144000" cy="516317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0CED22-EC3E-B18C-186D-4FBDACB9C988}"/>
              </a:ext>
            </a:extLst>
          </p:cNvPr>
          <p:cNvSpPr txBox="1"/>
          <p:nvPr/>
        </p:nvSpPr>
        <p:spPr>
          <a:xfrm>
            <a:off x="999241" y="5894818"/>
            <a:ext cx="3381054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2001:2019=9.67:8.73(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△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0.94)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約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9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年間は介護を必要とする。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DB5099-A6E6-A692-0174-0668372E4594}"/>
              </a:ext>
            </a:extLst>
          </p:cNvPr>
          <p:cNvSpPr txBox="1"/>
          <p:nvPr/>
        </p:nvSpPr>
        <p:spPr>
          <a:xfrm>
            <a:off x="4952243" y="5894818"/>
            <a:ext cx="3724096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2001:2019=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１２．２８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: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１２．０７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△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0.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２１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約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12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年間は介護を必要とする。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A0B1B3-1460-63FA-BE9B-AFC794647A30}"/>
              </a:ext>
            </a:extLst>
          </p:cNvPr>
          <p:cNvSpPr txBox="1"/>
          <p:nvPr/>
        </p:nvSpPr>
        <p:spPr>
          <a:xfrm>
            <a:off x="2457021" y="140042"/>
            <a:ext cx="423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介護を必要とする期間が約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年あります。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99854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テキスト ボックス 1"/>
          <p:cNvSpPr txBox="1">
            <a:spLocks noChangeArrowheads="1"/>
          </p:cNvSpPr>
          <p:nvPr/>
        </p:nvSpPr>
        <p:spPr bwMode="auto">
          <a:xfrm>
            <a:off x="2638231" y="622300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栗原市将来人口推計</a:t>
            </a:r>
          </a:p>
        </p:txBody>
      </p:sp>
      <p:sp>
        <p:nvSpPr>
          <p:cNvPr id="323587" name="テキスト ボックス 2"/>
          <p:cNvSpPr txBox="1">
            <a:spLocks noChangeArrowheads="1"/>
          </p:cNvSpPr>
          <p:nvPr/>
        </p:nvSpPr>
        <p:spPr bwMode="auto">
          <a:xfrm>
            <a:off x="2278522" y="1517969"/>
            <a:ext cx="4301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２０００（平成１２）年　８４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９４７人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２０２０（令和０２）年　６４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２７０人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C78D2A2-11D4-458B-9810-85CF323B06F4}"/>
              </a:ext>
            </a:extLst>
          </p:cNvPr>
          <p:cNvSpPr/>
          <p:nvPr/>
        </p:nvSpPr>
        <p:spPr>
          <a:xfrm>
            <a:off x="4318000" y="2544763"/>
            <a:ext cx="488950" cy="52863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3589" name="テキスト ボックス 4"/>
          <p:cNvSpPr txBox="1">
            <a:spLocks noChangeArrowheads="1"/>
          </p:cNvSpPr>
          <p:nvPr/>
        </p:nvSpPr>
        <p:spPr bwMode="auto">
          <a:xfrm>
            <a:off x="2911475" y="3232150"/>
            <a:ext cx="3291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游ゴシック" panose="020B0400000000000000" pitchFamily="50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２５年後　２０４５（令和２７）年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66146" y="3647324"/>
            <a:ext cx="4822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３７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４９６人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（現在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（令和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02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）年の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58.3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％）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（介護保険開始時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年の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44.1%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5877272"/>
            <a:ext cx="597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出典：「日本の地域別将来推計人口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2018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（平成３０）年推計」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　　　国立社会保障・人口問題研究所</a:t>
            </a:r>
          </a:p>
        </p:txBody>
      </p:sp>
    </p:spTree>
    <p:extLst>
      <p:ext uri="{BB962C8B-B14F-4D97-AF65-F5344CB8AC3E}">
        <p14:creationId xmlns:p14="http://schemas.microsoft.com/office/powerpoint/2010/main" val="261786695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2014-08-03関東学院大学講義ver.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6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2014-08-03関東学院大学講義ver.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2014-08-03関東学院大学講義ver.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4022</Words>
  <Application>Microsoft Office PowerPoint</Application>
  <PresentationFormat>画面に合わせる (4:3)</PresentationFormat>
  <Paragraphs>588</Paragraphs>
  <Slides>69</Slides>
  <Notes>23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26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69</vt:i4>
      </vt:variant>
    </vt:vector>
  </HeadingPairs>
  <TitlesOfParts>
    <vt:vector size="112" baseType="lpstr">
      <vt:lpstr>ＤＦＧ平成ゴシック体W9</vt:lpstr>
      <vt:lpstr>HGP創英角ﾎﾟｯﾌﾟ体</vt:lpstr>
      <vt:lpstr>ＭＳ Ｐゴシック</vt:lpstr>
      <vt:lpstr>UD デジタル 教科書体 NK-R</vt:lpstr>
      <vt:lpstr>UD デジタル 教科書体 NP-B</vt:lpstr>
      <vt:lpstr>游ゴシック</vt:lpstr>
      <vt:lpstr>Abadi</vt:lpstr>
      <vt:lpstr>Aptos</vt:lpstr>
      <vt:lpstr>Aptos Display</vt:lpstr>
      <vt:lpstr>Arial</vt:lpstr>
      <vt:lpstr>Bookman Old Style</vt:lpstr>
      <vt:lpstr>Calibri</vt:lpstr>
      <vt:lpstr>Calibri Light</vt:lpstr>
      <vt:lpstr>Times</vt:lpstr>
      <vt:lpstr>Times New Roman</vt:lpstr>
      <vt:lpstr>Wingdings</vt:lpstr>
      <vt:lpstr>標準デザイン</vt:lpstr>
      <vt:lpstr>1_標準デザイン</vt:lpstr>
      <vt:lpstr>7_Office テーマ</vt:lpstr>
      <vt:lpstr>10_Office ​​テーマ</vt:lpstr>
      <vt:lpstr>4_Office ​​テーマ</vt:lpstr>
      <vt:lpstr>2_Office ​​テーマ</vt:lpstr>
      <vt:lpstr>Office ​​テーマ</vt:lpstr>
      <vt:lpstr>3_Office ​​テーマ</vt:lpstr>
      <vt:lpstr>9_Office テーマ</vt:lpstr>
      <vt:lpstr>6_Office テーマ</vt:lpstr>
      <vt:lpstr>2_Office テーマ</vt:lpstr>
      <vt:lpstr>4_Office テーマ</vt:lpstr>
      <vt:lpstr>2_2014-08-03関東学院大学講義ver.43</vt:lpstr>
      <vt:lpstr>2_標準デザイン</vt:lpstr>
      <vt:lpstr>Office テーマ</vt:lpstr>
      <vt:lpstr>1_Office テーマ</vt:lpstr>
      <vt:lpstr>15_Office ​​テーマ</vt:lpstr>
      <vt:lpstr>3_標準デザイン</vt:lpstr>
      <vt:lpstr>1_Soaring</vt:lpstr>
      <vt:lpstr>10_Office テーマ</vt:lpstr>
      <vt:lpstr>1_2014-08-03関東学院大学講義ver.43</vt:lpstr>
      <vt:lpstr>13_Office ​​テーマ</vt:lpstr>
      <vt:lpstr>3_2014-08-03関東学院大学講義ver.43</vt:lpstr>
      <vt:lpstr>3_Office テーマ</vt:lpstr>
      <vt:lpstr>6_Office ​​テーマ</vt:lpstr>
      <vt:lpstr>Soaring</vt:lpstr>
      <vt:lpstr>Microsoft Excel Chart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山河 自然</dc:creator>
  <cp:lastModifiedBy>自然 山河</cp:lastModifiedBy>
  <cp:revision>87</cp:revision>
  <cp:lastPrinted>2020-09-04T04:33:03Z</cp:lastPrinted>
  <dcterms:created xsi:type="dcterms:W3CDTF">2020-08-28T23:35:50Z</dcterms:created>
  <dcterms:modified xsi:type="dcterms:W3CDTF">2024-07-16T11:42:03Z</dcterms:modified>
</cp:coreProperties>
</file>