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5.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9" r:id="rId4"/>
    <p:sldMasterId id="2147483737" r:id="rId5"/>
    <p:sldMasterId id="2147483762" r:id="rId6"/>
    <p:sldMasterId id="2147483800" r:id="rId7"/>
    <p:sldMasterId id="2147483863" r:id="rId8"/>
    <p:sldMasterId id="2147483875" r:id="rId9"/>
    <p:sldMasterId id="2147483887" r:id="rId10"/>
    <p:sldMasterId id="2147483899" r:id="rId11"/>
    <p:sldMasterId id="2147483911" r:id="rId12"/>
    <p:sldMasterId id="2147483923" r:id="rId13"/>
    <p:sldMasterId id="2147483935" r:id="rId14"/>
    <p:sldMasterId id="2147483971" r:id="rId15"/>
    <p:sldMasterId id="2147483995" r:id="rId16"/>
  </p:sldMasterIdLst>
  <p:notesMasterIdLst>
    <p:notesMasterId r:id="rId129"/>
  </p:notesMasterIdLst>
  <p:handoutMasterIdLst>
    <p:handoutMasterId r:id="rId130"/>
  </p:handoutMasterIdLst>
  <p:sldIdLst>
    <p:sldId id="282" r:id="rId17"/>
    <p:sldId id="522" r:id="rId18"/>
    <p:sldId id="1878" r:id="rId19"/>
    <p:sldId id="1954" r:id="rId20"/>
    <p:sldId id="1939" r:id="rId21"/>
    <p:sldId id="1940" r:id="rId22"/>
    <p:sldId id="559" r:id="rId23"/>
    <p:sldId id="560" r:id="rId24"/>
    <p:sldId id="1941" r:id="rId25"/>
    <p:sldId id="607" r:id="rId26"/>
    <p:sldId id="1897" r:id="rId27"/>
    <p:sldId id="1898" r:id="rId28"/>
    <p:sldId id="1947" r:id="rId29"/>
    <p:sldId id="1946" r:id="rId30"/>
    <p:sldId id="1971" r:id="rId31"/>
    <p:sldId id="1901" r:id="rId32"/>
    <p:sldId id="1975" r:id="rId33"/>
    <p:sldId id="1943" r:id="rId34"/>
    <p:sldId id="1972" r:id="rId35"/>
    <p:sldId id="1953" r:id="rId36"/>
    <p:sldId id="1952" r:id="rId37"/>
    <p:sldId id="1951" r:id="rId38"/>
    <p:sldId id="1976" r:id="rId39"/>
    <p:sldId id="524" r:id="rId40"/>
    <p:sldId id="526" r:id="rId41"/>
    <p:sldId id="529" r:id="rId42"/>
    <p:sldId id="325" r:id="rId43"/>
    <p:sldId id="1877" r:id="rId44"/>
    <p:sldId id="1982" r:id="rId45"/>
    <p:sldId id="1983" r:id="rId46"/>
    <p:sldId id="1984" r:id="rId47"/>
    <p:sldId id="1985" r:id="rId48"/>
    <p:sldId id="1866" r:id="rId49"/>
    <p:sldId id="1832" r:id="rId50"/>
    <p:sldId id="1937" r:id="rId51"/>
    <p:sldId id="1938" r:id="rId52"/>
    <p:sldId id="1973" r:id="rId53"/>
    <p:sldId id="519" r:id="rId54"/>
    <p:sldId id="1988" r:id="rId55"/>
    <p:sldId id="1986" r:id="rId56"/>
    <p:sldId id="1987" r:id="rId57"/>
    <p:sldId id="257" r:id="rId58"/>
    <p:sldId id="258" r:id="rId59"/>
    <p:sldId id="259" r:id="rId60"/>
    <p:sldId id="260" r:id="rId61"/>
    <p:sldId id="261" r:id="rId62"/>
    <p:sldId id="262" r:id="rId63"/>
    <p:sldId id="1602" r:id="rId64"/>
    <p:sldId id="263" r:id="rId65"/>
    <p:sldId id="1881" r:id="rId66"/>
    <p:sldId id="264" r:id="rId67"/>
    <p:sldId id="265" r:id="rId68"/>
    <p:sldId id="266" r:id="rId69"/>
    <p:sldId id="267" r:id="rId70"/>
    <p:sldId id="268" r:id="rId71"/>
    <p:sldId id="269" r:id="rId72"/>
    <p:sldId id="270" r:id="rId73"/>
    <p:sldId id="271" r:id="rId74"/>
    <p:sldId id="272" r:id="rId75"/>
    <p:sldId id="275" r:id="rId76"/>
    <p:sldId id="276" r:id="rId77"/>
    <p:sldId id="277" r:id="rId78"/>
    <p:sldId id="278" r:id="rId79"/>
    <p:sldId id="279" r:id="rId80"/>
    <p:sldId id="280" r:id="rId81"/>
    <p:sldId id="281" r:id="rId82"/>
    <p:sldId id="505" r:id="rId83"/>
    <p:sldId id="554" r:id="rId84"/>
    <p:sldId id="555" r:id="rId85"/>
    <p:sldId id="556" r:id="rId86"/>
    <p:sldId id="557" r:id="rId87"/>
    <p:sldId id="547" r:id="rId88"/>
    <p:sldId id="1955" r:id="rId89"/>
    <p:sldId id="1956" r:id="rId90"/>
    <p:sldId id="1957" r:id="rId91"/>
    <p:sldId id="1958" r:id="rId92"/>
    <p:sldId id="1959" r:id="rId93"/>
    <p:sldId id="1960" r:id="rId94"/>
    <p:sldId id="1961" r:id="rId95"/>
    <p:sldId id="1962" r:id="rId96"/>
    <p:sldId id="1809" r:id="rId97"/>
    <p:sldId id="1808" r:id="rId98"/>
    <p:sldId id="1963" r:id="rId99"/>
    <p:sldId id="1964" r:id="rId100"/>
    <p:sldId id="1935" r:id="rId101"/>
    <p:sldId id="1965" r:id="rId102"/>
    <p:sldId id="1966" r:id="rId103"/>
    <p:sldId id="408" r:id="rId104"/>
    <p:sldId id="1934" r:id="rId105"/>
    <p:sldId id="1929" r:id="rId106"/>
    <p:sldId id="1967" r:id="rId107"/>
    <p:sldId id="1807" r:id="rId108"/>
    <p:sldId id="1810" r:id="rId109"/>
    <p:sldId id="1968" r:id="rId110"/>
    <p:sldId id="1969" r:id="rId111"/>
    <p:sldId id="1980" r:id="rId112"/>
    <p:sldId id="1927" r:id="rId113"/>
    <p:sldId id="1928" r:id="rId114"/>
    <p:sldId id="1948" r:id="rId115"/>
    <p:sldId id="1981" r:id="rId116"/>
    <p:sldId id="1793" r:id="rId117"/>
    <p:sldId id="857" r:id="rId118"/>
    <p:sldId id="1603" r:id="rId119"/>
    <p:sldId id="1974" r:id="rId120"/>
    <p:sldId id="518" r:id="rId121"/>
    <p:sldId id="506" r:id="rId122"/>
    <p:sldId id="507" r:id="rId123"/>
    <p:sldId id="520" r:id="rId124"/>
    <p:sldId id="508" r:id="rId125"/>
    <p:sldId id="517" r:id="rId126"/>
    <p:sldId id="509" r:id="rId127"/>
    <p:sldId id="510" r:id="rId128"/>
  </p:sldIdLst>
  <p:sldSz cx="9144000" cy="6858000" type="screen4x3"/>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092" autoAdjust="0"/>
    <p:restoredTop sz="94660"/>
  </p:normalViewPr>
  <p:slideViewPr>
    <p:cSldViewPr snapToGrid="0">
      <p:cViewPr varScale="1">
        <p:scale>
          <a:sx n="66" d="100"/>
          <a:sy n="66" d="100"/>
        </p:scale>
        <p:origin x="1526" y="48"/>
      </p:cViewPr>
      <p:guideLst/>
    </p:cSldViewPr>
  </p:slideViewPr>
  <p:notesTextViewPr>
    <p:cViewPr>
      <p:scale>
        <a:sx n="1" d="1"/>
        <a:sy n="1" d="1"/>
      </p:scale>
      <p:origin x="0" y="0"/>
    </p:cViewPr>
  </p:notesTextViewPr>
  <p:sorterViewPr>
    <p:cViewPr varScale="1">
      <p:scale>
        <a:sx n="1" d="1"/>
        <a:sy n="1" d="1"/>
      </p:scale>
      <p:origin x="0" y="-2339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117" Type="http://schemas.openxmlformats.org/officeDocument/2006/relationships/slide" Target="slides/slide101.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12" Type="http://schemas.openxmlformats.org/officeDocument/2006/relationships/slide" Target="slides/slide96.xml"/><Relationship Id="rId133"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 Target="slides/slide91.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123" Type="http://schemas.openxmlformats.org/officeDocument/2006/relationships/slide" Target="slides/slide107.xml"/><Relationship Id="rId128" Type="http://schemas.openxmlformats.org/officeDocument/2006/relationships/slide" Target="slides/slide112.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113" Type="http://schemas.openxmlformats.org/officeDocument/2006/relationships/slide" Target="slides/slide97.xml"/><Relationship Id="rId118" Type="http://schemas.openxmlformats.org/officeDocument/2006/relationships/slide" Target="slides/slide102.xml"/><Relationship Id="rId126" Type="http://schemas.openxmlformats.org/officeDocument/2006/relationships/slide" Target="slides/slide110.xml"/><Relationship Id="rId13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80" Type="http://schemas.openxmlformats.org/officeDocument/2006/relationships/slide" Target="slides/slide64.xml"/><Relationship Id="rId85" Type="http://schemas.openxmlformats.org/officeDocument/2006/relationships/slide" Target="slides/slide69.xml"/><Relationship Id="rId93" Type="http://schemas.openxmlformats.org/officeDocument/2006/relationships/slide" Target="slides/slide77.xml"/><Relationship Id="rId98" Type="http://schemas.openxmlformats.org/officeDocument/2006/relationships/slide" Target="slides/slide82.xml"/><Relationship Id="rId121" Type="http://schemas.openxmlformats.org/officeDocument/2006/relationships/slide" Target="slides/slide10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103" Type="http://schemas.openxmlformats.org/officeDocument/2006/relationships/slide" Target="slides/slide87.xml"/><Relationship Id="rId108" Type="http://schemas.openxmlformats.org/officeDocument/2006/relationships/slide" Target="slides/slide92.xml"/><Relationship Id="rId116" Type="http://schemas.openxmlformats.org/officeDocument/2006/relationships/slide" Target="slides/slide100.xml"/><Relationship Id="rId124" Type="http://schemas.openxmlformats.org/officeDocument/2006/relationships/slide" Target="slides/slide108.xml"/><Relationship Id="rId129" Type="http://schemas.openxmlformats.org/officeDocument/2006/relationships/notesMaster" Target="notesMasters/notesMaster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slide" Target="slides/slide59.xml"/><Relationship Id="rId83" Type="http://schemas.openxmlformats.org/officeDocument/2006/relationships/slide" Target="slides/slide67.xml"/><Relationship Id="rId88" Type="http://schemas.openxmlformats.org/officeDocument/2006/relationships/slide" Target="slides/slide72.xml"/><Relationship Id="rId91" Type="http://schemas.openxmlformats.org/officeDocument/2006/relationships/slide" Target="slides/slide75.xml"/><Relationship Id="rId96" Type="http://schemas.openxmlformats.org/officeDocument/2006/relationships/slide" Target="slides/slide80.xml"/><Relationship Id="rId111" Type="http://schemas.openxmlformats.org/officeDocument/2006/relationships/slide" Target="slides/slide95.xml"/><Relationship Id="rId13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slide" Target="slides/slide90.xml"/><Relationship Id="rId114" Type="http://schemas.openxmlformats.org/officeDocument/2006/relationships/slide" Target="slides/slide98.xml"/><Relationship Id="rId119" Type="http://schemas.openxmlformats.org/officeDocument/2006/relationships/slide" Target="slides/slide103.xml"/><Relationship Id="rId127" Type="http://schemas.openxmlformats.org/officeDocument/2006/relationships/slide" Target="slides/slide11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122" Type="http://schemas.openxmlformats.org/officeDocument/2006/relationships/slide" Target="slides/slide106.xml"/><Relationship Id="rId13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slide" Target="slides/slide9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120" Type="http://schemas.openxmlformats.org/officeDocument/2006/relationships/slide" Target="slides/slide104.xml"/><Relationship Id="rId125" Type="http://schemas.openxmlformats.org/officeDocument/2006/relationships/slide" Target="slides/slide109.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110" Type="http://schemas.openxmlformats.org/officeDocument/2006/relationships/slide" Target="slides/slide94.xml"/><Relationship Id="rId115" Type="http://schemas.openxmlformats.org/officeDocument/2006/relationships/slide" Target="slides/slide99.xml"/><Relationship Id="rId131" Type="http://schemas.openxmlformats.org/officeDocument/2006/relationships/presProps" Target="presProps.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08A90C-AE39-4ADD-B476-DB5472268D4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kumimoji="1" lang="ja-JP" altLang="en-US"/>
        </a:p>
      </dgm:t>
    </dgm:pt>
    <dgm:pt modelId="{0BFAFCDA-8669-41FA-A59C-24E501ED9588}">
      <dgm:prSet phldrT="[テキスト]"/>
      <dgm:spPr/>
      <dgm:t>
        <a:bodyPr/>
        <a:lstStyle/>
        <a:p>
          <a:r>
            <a:rPr kumimoji="1" lang="ja-JP" altLang="en-US" dirty="0"/>
            <a:t>共助</a:t>
          </a:r>
        </a:p>
      </dgm:t>
    </dgm:pt>
    <dgm:pt modelId="{96C8FEB6-22CC-44E2-86C1-0474480F55A1}" type="parTrans" cxnId="{FE2F4BFD-229A-4F5E-97C1-D373E67F4200}">
      <dgm:prSet/>
      <dgm:spPr/>
      <dgm:t>
        <a:bodyPr/>
        <a:lstStyle/>
        <a:p>
          <a:endParaRPr kumimoji="1" lang="ja-JP" altLang="en-US"/>
        </a:p>
      </dgm:t>
    </dgm:pt>
    <dgm:pt modelId="{1452F558-EBDD-41DB-A758-A475F4CFDCEE}" type="sibTrans" cxnId="{FE2F4BFD-229A-4F5E-97C1-D373E67F4200}">
      <dgm:prSet/>
      <dgm:spPr>
        <a:solidFill>
          <a:schemeClr val="accent5">
            <a:lumMod val="75000"/>
          </a:schemeClr>
        </a:solidFill>
        <a:ln>
          <a:solidFill>
            <a:srgbClr val="FFFF00"/>
          </a:solidFill>
        </a:ln>
      </dgm:spPr>
      <dgm:t>
        <a:bodyPr/>
        <a:lstStyle/>
        <a:p>
          <a:endParaRPr kumimoji="1" lang="ja-JP" altLang="en-US"/>
        </a:p>
      </dgm:t>
    </dgm:pt>
    <dgm:pt modelId="{8B929302-D2D2-4A15-A421-6164FB6C1112}">
      <dgm:prSet phldrT="[テキスト]"/>
      <dgm:spPr/>
      <dgm:t>
        <a:bodyPr/>
        <a:lstStyle/>
        <a:p>
          <a:r>
            <a:rPr kumimoji="1" lang="ja-JP" altLang="en-US" dirty="0"/>
            <a:t>互助</a:t>
          </a:r>
        </a:p>
      </dgm:t>
    </dgm:pt>
    <dgm:pt modelId="{2A9C7EAD-165E-4CFE-A014-83927B2F9B6F}" type="parTrans" cxnId="{1AF1AB47-A175-482E-8D4E-048F50D6FF24}">
      <dgm:prSet/>
      <dgm:spPr/>
      <dgm:t>
        <a:bodyPr/>
        <a:lstStyle/>
        <a:p>
          <a:endParaRPr kumimoji="1" lang="ja-JP" altLang="en-US"/>
        </a:p>
      </dgm:t>
    </dgm:pt>
    <dgm:pt modelId="{7AF1D4A0-233B-42F3-B979-913AAC35AC33}" type="sibTrans" cxnId="{1AF1AB47-A175-482E-8D4E-048F50D6FF24}">
      <dgm:prSet/>
      <dgm:spPr>
        <a:solidFill>
          <a:schemeClr val="accent5">
            <a:lumMod val="75000"/>
          </a:schemeClr>
        </a:solidFill>
        <a:ln>
          <a:solidFill>
            <a:srgbClr val="FFFF00"/>
          </a:solidFill>
        </a:ln>
      </dgm:spPr>
      <dgm:t>
        <a:bodyPr/>
        <a:lstStyle/>
        <a:p>
          <a:endParaRPr kumimoji="1" lang="ja-JP" altLang="en-US"/>
        </a:p>
      </dgm:t>
    </dgm:pt>
    <dgm:pt modelId="{C0544474-2B78-4D09-A287-74D4D7F5846E}">
      <dgm:prSet phldrT="[テキスト]"/>
      <dgm:spPr/>
      <dgm:t>
        <a:bodyPr/>
        <a:lstStyle/>
        <a:p>
          <a:r>
            <a:rPr kumimoji="1" lang="ja-JP" altLang="en-US" dirty="0"/>
            <a:t>公助</a:t>
          </a:r>
        </a:p>
      </dgm:t>
    </dgm:pt>
    <dgm:pt modelId="{8C5152B9-BDB1-4193-AE65-B9E721631092}" type="parTrans" cxnId="{30CEDCA5-F219-4956-8519-B61BBE61415E}">
      <dgm:prSet/>
      <dgm:spPr/>
      <dgm:t>
        <a:bodyPr/>
        <a:lstStyle/>
        <a:p>
          <a:endParaRPr kumimoji="1" lang="ja-JP" altLang="en-US"/>
        </a:p>
      </dgm:t>
    </dgm:pt>
    <dgm:pt modelId="{B9372929-A3D4-4A22-B764-220EF3096832}" type="sibTrans" cxnId="{30CEDCA5-F219-4956-8519-B61BBE61415E}">
      <dgm:prSet/>
      <dgm:spPr>
        <a:solidFill>
          <a:schemeClr val="accent5">
            <a:lumMod val="75000"/>
          </a:schemeClr>
        </a:solidFill>
        <a:ln>
          <a:solidFill>
            <a:srgbClr val="FFFF00"/>
          </a:solidFill>
        </a:ln>
      </dgm:spPr>
      <dgm:t>
        <a:bodyPr/>
        <a:lstStyle/>
        <a:p>
          <a:endParaRPr kumimoji="1" lang="ja-JP" altLang="en-US"/>
        </a:p>
      </dgm:t>
    </dgm:pt>
    <dgm:pt modelId="{EB7C39B7-96FE-42F6-ACA6-B77C5B8F3A5E}" type="pres">
      <dgm:prSet presAssocID="{0508A90C-AE39-4ADD-B476-DB5472268D46}" presName="cycle" presStyleCnt="0">
        <dgm:presLayoutVars>
          <dgm:dir/>
          <dgm:resizeHandles val="exact"/>
        </dgm:presLayoutVars>
      </dgm:prSet>
      <dgm:spPr/>
    </dgm:pt>
    <dgm:pt modelId="{C35B9FFA-1B99-46CE-ABEA-456D947ED3E1}" type="pres">
      <dgm:prSet presAssocID="{0BFAFCDA-8669-41FA-A59C-24E501ED9588}" presName="node" presStyleLbl="node1" presStyleIdx="0" presStyleCnt="3">
        <dgm:presLayoutVars>
          <dgm:bulletEnabled val="1"/>
        </dgm:presLayoutVars>
      </dgm:prSet>
      <dgm:spPr/>
    </dgm:pt>
    <dgm:pt modelId="{C0D7E432-4491-4381-AB83-F3CF2E83B448}" type="pres">
      <dgm:prSet presAssocID="{1452F558-EBDD-41DB-A758-A475F4CFDCEE}" presName="sibTrans" presStyleLbl="sibTrans2D1" presStyleIdx="0" presStyleCnt="3" custLinFactNeighborX="78151" custLinFactNeighborY="-17788"/>
      <dgm:spPr/>
    </dgm:pt>
    <dgm:pt modelId="{C630A355-4877-4078-B671-323A614F90BA}" type="pres">
      <dgm:prSet presAssocID="{1452F558-EBDD-41DB-A758-A475F4CFDCEE}" presName="connectorText" presStyleLbl="sibTrans2D1" presStyleIdx="0" presStyleCnt="3"/>
      <dgm:spPr/>
    </dgm:pt>
    <dgm:pt modelId="{63A69BD0-1288-4EB9-AAD6-63141FBA00F2}" type="pres">
      <dgm:prSet presAssocID="{8B929302-D2D2-4A15-A421-6164FB6C1112}" presName="node" presStyleLbl="node1" presStyleIdx="1" presStyleCnt="3">
        <dgm:presLayoutVars>
          <dgm:bulletEnabled val="1"/>
        </dgm:presLayoutVars>
      </dgm:prSet>
      <dgm:spPr/>
    </dgm:pt>
    <dgm:pt modelId="{4187ABE1-C483-4ADF-83C3-973B3E416717}" type="pres">
      <dgm:prSet presAssocID="{7AF1D4A0-233B-42F3-B979-913AAC35AC33}" presName="sibTrans" presStyleLbl="sibTrans2D1" presStyleIdx="1" presStyleCnt="3" custLinFactNeighborX="-131" custLinFactNeighborY="47683"/>
      <dgm:spPr/>
    </dgm:pt>
    <dgm:pt modelId="{A81B462C-471E-4C7B-8520-22E2C6ABF4B7}" type="pres">
      <dgm:prSet presAssocID="{7AF1D4A0-233B-42F3-B979-913AAC35AC33}" presName="connectorText" presStyleLbl="sibTrans2D1" presStyleIdx="1" presStyleCnt="3"/>
      <dgm:spPr/>
    </dgm:pt>
    <dgm:pt modelId="{D98B5D43-5880-417E-989F-8333CADB3862}" type="pres">
      <dgm:prSet presAssocID="{C0544474-2B78-4D09-A287-74D4D7F5846E}" presName="node" presStyleLbl="node1" presStyleIdx="2" presStyleCnt="3" custRadScaleRad="100212" custRadScaleInc="-1376">
        <dgm:presLayoutVars>
          <dgm:bulletEnabled val="1"/>
        </dgm:presLayoutVars>
      </dgm:prSet>
      <dgm:spPr/>
    </dgm:pt>
    <dgm:pt modelId="{DA26ED0A-9ADC-4D3F-94D5-D3D8CAECA58D}" type="pres">
      <dgm:prSet presAssocID="{B9372929-A3D4-4A22-B764-220EF3096832}" presName="sibTrans" presStyleLbl="sibTrans2D1" presStyleIdx="2" presStyleCnt="3" custLinFactNeighborX="-63616" custLinFactNeighborY="-17895"/>
      <dgm:spPr/>
    </dgm:pt>
    <dgm:pt modelId="{5ED3C3A3-0A8F-4106-A8B3-1AB136BE2196}" type="pres">
      <dgm:prSet presAssocID="{B9372929-A3D4-4A22-B764-220EF3096832}" presName="connectorText" presStyleLbl="sibTrans2D1" presStyleIdx="2" presStyleCnt="3"/>
      <dgm:spPr/>
    </dgm:pt>
  </dgm:ptLst>
  <dgm:cxnLst>
    <dgm:cxn modelId="{FA89A33E-84AE-47BE-B448-CA680C11EC1D}" type="presOf" srcId="{1452F558-EBDD-41DB-A758-A475F4CFDCEE}" destId="{C630A355-4877-4078-B671-323A614F90BA}" srcOrd="1" destOrd="0" presId="urn:microsoft.com/office/officeart/2005/8/layout/cycle2"/>
    <dgm:cxn modelId="{72ED6061-9CB4-4F30-BFC1-572AC4ADAB7E}" type="presOf" srcId="{7AF1D4A0-233B-42F3-B979-913AAC35AC33}" destId="{4187ABE1-C483-4ADF-83C3-973B3E416717}" srcOrd="0" destOrd="0" presId="urn:microsoft.com/office/officeart/2005/8/layout/cycle2"/>
    <dgm:cxn modelId="{1AF1AB47-A175-482E-8D4E-048F50D6FF24}" srcId="{0508A90C-AE39-4ADD-B476-DB5472268D46}" destId="{8B929302-D2D2-4A15-A421-6164FB6C1112}" srcOrd="1" destOrd="0" parTransId="{2A9C7EAD-165E-4CFE-A014-83927B2F9B6F}" sibTransId="{7AF1D4A0-233B-42F3-B979-913AAC35AC33}"/>
    <dgm:cxn modelId="{21310374-9F11-40F2-A81C-8FDE87349D30}" type="presOf" srcId="{B9372929-A3D4-4A22-B764-220EF3096832}" destId="{5ED3C3A3-0A8F-4106-A8B3-1AB136BE2196}" srcOrd="1" destOrd="0" presId="urn:microsoft.com/office/officeart/2005/8/layout/cycle2"/>
    <dgm:cxn modelId="{2CCA6256-84A5-4270-B1C0-937264DED624}" type="presOf" srcId="{7AF1D4A0-233B-42F3-B979-913AAC35AC33}" destId="{A81B462C-471E-4C7B-8520-22E2C6ABF4B7}" srcOrd="1" destOrd="0" presId="urn:microsoft.com/office/officeart/2005/8/layout/cycle2"/>
    <dgm:cxn modelId="{AA6BA957-9043-449C-B5EE-19DE15A2153C}" type="presOf" srcId="{C0544474-2B78-4D09-A287-74D4D7F5846E}" destId="{D98B5D43-5880-417E-989F-8333CADB3862}" srcOrd="0" destOrd="0" presId="urn:microsoft.com/office/officeart/2005/8/layout/cycle2"/>
    <dgm:cxn modelId="{E3216686-15A9-4BBB-86BA-2DB18662F64F}" type="presOf" srcId="{0508A90C-AE39-4ADD-B476-DB5472268D46}" destId="{EB7C39B7-96FE-42F6-ACA6-B77C5B8F3A5E}" srcOrd="0" destOrd="0" presId="urn:microsoft.com/office/officeart/2005/8/layout/cycle2"/>
    <dgm:cxn modelId="{115AC68C-0120-4D7A-A5F5-4051434B0A4E}" type="presOf" srcId="{0BFAFCDA-8669-41FA-A59C-24E501ED9588}" destId="{C35B9FFA-1B99-46CE-ABEA-456D947ED3E1}" srcOrd="0" destOrd="0" presId="urn:microsoft.com/office/officeart/2005/8/layout/cycle2"/>
    <dgm:cxn modelId="{30CEDCA5-F219-4956-8519-B61BBE61415E}" srcId="{0508A90C-AE39-4ADD-B476-DB5472268D46}" destId="{C0544474-2B78-4D09-A287-74D4D7F5846E}" srcOrd="2" destOrd="0" parTransId="{8C5152B9-BDB1-4193-AE65-B9E721631092}" sibTransId="{B9372929-A3D4-4A22-B764-220EF3096832}"/>
    <dgm:cxn modelId="{59D966C4-CC82-4867-AC6B-9A0627246CC1}" type="presOf" srcId="{8B929302-D2D2-4A15-A421-6164FB6C1112}" destId="{63A69BD0-1288-4EB9-AAD6-63141FBA00F2}" srcOrd="0" destOrd="0" presId="urn:microsoft.com/office/officeart/2005/8/layout/cycle2"/>
    <dgm:cxn modelId="{6901C5DE-8092-4F1D-AA22-946A0953F428}" type="presOf" srcId="{B9372929-A3D4-4A22-B764-220EF3096832}" destId="{DA26ED0A-9ADC-4D3F-94D5-D3D8CAECA58D}" srcOrd="0" destOrd="0" presId="urn:microsoft.com/office/officeart/2005/8/layout/cycle2"/>
    <dgm:cxn modelId="{04A5E1FB-2D9E-424B-B52F-10597ACB440D}" type="presOf" srcId="{1452F558-EBDD-41DB-A758-A475F4CFDCEE}" destId="{C0D7E432-4491-4381-AB83-F3CF2E83B448}" srcOrd="0" destOrd="0" presId="urn:microsoft.com/office/officeart/2005/8/layout/cycle2"/>
    <dgm:cxn modelId="{FE2F4BFD-229A-4F5E-97C1-D373E67F4200}" srcId="{0508A90C-AE39-4ADD-B476-DB5472268D46}" destId="{0BFAFCDA-8669-41FA-A59C-24E501ED9588}" srcOrd="0" destOrd="0" parTransId="{96C8FEB6-22CC-44E2-86C1-0474480F55A1}" sibTransId="{1452F558-EBDD-41DB-A758-A475F4CFDCEE}"/>
    <dgm:cxn modelId="{BA5457FD-E13F-480B-9193-68EE09D085F6}" type="presParOf" srcId="{EB7C39B7-96FE-42F6-ACA6-B77C5B8F3A5E}" destId="{C35B9FFA-1B99-46CE-ABEA-456D947ED3E1}" srcOrd="0" destOrd="0" presId="urn:microsoft.com/office/officeart/2005/8/layout/cycle2"/>
    <dgm:cxn modelId="{C3AE67FD-2DF9-454F-9211-9B918DDE528E}" type="presParOf" srcId="{EB7C39B7-96FE-42F6-ACA6-B77C5B8F3A5E}" destId="{C0D7E432-4491-4381-AB83-F3CF2E83B448}" srcOrd="1" destOrd="0" presId="urn:microsoft.com/office/officeart/2005/8/layout/cycle2"/>
    <dgm:cxn modelId="{D39D82B2-CFE4-433E-A1B9-CEDC28855BC4}" type="presParOf" srcId="{C0D7E432-4491-4381-AB83-F3CF2E83B448}" destId="{C630A355-4877-4078-B671-323A614F90BA}" srcOrd="0" destOrd="0" presId="urn:microsoft.com/office/officeart/2005/8/layout/cycle2"/>
    <dgm:cxn modelId="{AD277DA9-A311-4EE6-990B-7A33BFDDC878}" type="presParOf" srcId="{EB7C39B7-96FE-42F6-ACA6-B77C5B8F3A5E}" destId="{63A69BD0-1288-4EB9-AAD6-63141FBA00F2}" srcOrd="2" destOrd="0" presId="urn:microsoft.com/office/officeart/2005/8/layout/cycle2"/>
    <dgm:cxn modelId="{0D0BEE7A-C50A-41DE-8706-BAD9150C12B9}" type="presParOf" srcId="{EB7C39B7-96FE-42F6-ACA6-B77C5B8F3A5E}" destId="{4187ABE1-C483-4ADF-83C3-973B3E416717}" srcOrd="3" destOrd="0" presId="urn:microsoft.com/office/officeart/2005/8/layout/cycle2"/>
    <dgm:cxn modelId="{6D2F22EE-8733-4EA2-B43A-6524D5D21A28}" type="presParOf" srcId="{4187ABE1-C483-4ADF-83C3-973B3E416717}" destId="{A81B462C-471E-4C7B-8520-22E2C6ABF4B7}" srcOrd="0" destOrd="0" presId="urn:microsoft.com/office/officeart/2005/8/layout/cycle2"/>
    <dgm:cxn modelId="{6E0C971F-74C3-4C7B-AB6F-21CF1BF04F4B}" type="presParOf" srcId="{EB7C39B7-96FE-42F6-ACA6-B77C5B8F3A5E}" destId="{D98B5D43-5880-417E-989F-8333CADB3862}" srcOrd="4" destOrd="0" presId="urn:microsoft.com/office/officeart/2005/8/layout/cycle2"/>
    <dgm:cxn modelId="{DDA36538-CB73-4299-AF54-99709577D8C1}" type="presParOf" srcId="{EB7C39B7-96FE-42F6-ACA6-B77C5B8F3A5E}" destId="{DA26ED0A-9ADC-4D3F-94D5-D3D8CAECA58D}" srcOrd="5" destOrd="0" presId="urn:microsoft.com/office/officeart/2005/8/layout/cycle2"/>
    <dgm:cxn modelId="{0498F59A-AA17-425B-83F1-1B65D7962244}" type="presParOf" srcId="{DA26ED0A-9ADC-4D3F-94D5-D3D8CAECA58D}" destId="{5ED3C3A3-0A8F-4106-A8B3-1AB136BE219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78EAC5-EE4D-4B0D-B5A1-8EE8552B1214}" type="doc">
      <dgm:prSet loTypeId="urn:microsoft.com/office/officeart/2005/8/layout/gear1" loCatId="cycle" qsTypeId="urn:microsoft.com/office/officeart/2005/8/quickstyle/simple1" qsCatId="simple" csTypeId="urn:microsoft.com/office/officeart/2005/8/colors/accent1_2" csCatId="accent1" phldr="1"/>
      <dgm:spPr/>
    </dgm:pt>
    <dgm:pt modelId="{C0D84E7A-A04D-4355-ABB6-49669CD5F17E}">
      <dgm:prSet phldrT="[テキスト]"/>
      <dgm:spPr/>
      <dgm:t>
        <a:bodyPr/>
        <a:lstStyle/>
        <a:p>
          <a:r>
            <a:rPr kumimoji="1" lang="ja-JP" altLang="en-US" dirty="0"/>
            <a:t>中間支援機関</a:t>
          </a:r>
        </a:p>
      </dgm:t>
    </dgm:pt>
    <dgm:pt modelId="{D8B6C3AE-8886-42E6-9FC5-87721A7BCE79}" type="parTrans" cxnId="{4FDB0335-B6F0-4EDB-8E0A-0C000D99CE87}">
      <dgm:prSet/>
      <dgm:spPr/>
      <dgm:t>
        <a:bodyPr/>
        <a:lstStyle/>
        <a:p>
          <a:endParaRPr kumimoji="1" lang="ja-JP" altLang="en-US"/>
        </a:p>
      </dgm:t>
    </dgm:pt>
    <dgm:pt modelId="{384413F4-B685-487A-9F83-8D2FA7935B8B}" type="sibTrans" cxnId="{4FDB0335-B6F0-4EDB-8E0A-0C000D99CE87}">
      <dgm:prSet/>
      <dgm:spPr/>
      <dgm:t>
        <a:bodyPr/>
        <a:lstStyle/>
        <a:p>
          <a:endParaRPr kumimoji="1" lang="ja-JP" altLang="en-US"/>
        </a:p>
      </dgm:t>
    </dgm:pt>
    <dgm:pt modelId="{5E88F35D-6EBF-4B76-BE19-534A393BE98F}">
      <dgm:prSet phldrT="[テキスト]"/>
      <dgm:spPr>
        <a:solidFill>
          <a:schemeClr val="accent6">
            <a:lumMod val="75000"/>
          </a:schemeClr>
        </a:solidFill>
      </dgm:spPr>
      <dgm:t>
        <a:bodyPr/>
        <a:lstStyle/>
        <a:p>
          <a:r>
            <a:rPr kumimoji="1" lang="ja-JP" altLang="en-US" dirty="0"/>
            <a:t>行政</a:t>
          </a:r>
        </a:p>
      </dgm:t>
    </dgm:pt>
    <dgm:pt modelId="{C1C6CBFF-45B1-48EF-B72D-54E14E5F7D3E}" type="parTrans" cxnId="{F3B94229-10CA-4349-A647-FCC62057AF36}">
      <dgm:prSet/>
      <dgm:spPr/>
      <dgm:t>
        <a:bodyPr/>
        <a:lstStyle/>
        <a:p>
          <a:endParaRPr kumimoji="1" lang="ja-JP" altLang="en-US"/>
        </a:p>
      </dgm:t>
    </dgm:pt>
    <dgm:pt modelId="{20E9E366-C537-425B-A4D6-BB88B344A2D2}" type="sibTrans" cxnId="{F3B94229-10CA-4349-A647-FCC62057AF36}">
      <dgm:prSet/>
      <dgm:spPr/>
      <dgm:t>
        <a:bodyPr/>
        <a:lstStyle/>
        <a:p>
          <a:endParaRPr kumimoji="1" lang="ja-JP" altLang="en-US"/>
        </a:p>
      </dgm:t>
    </dgm:pt>
    <dgm:pt modelId="{AF4E8516-159A-4893-980A-F422C52746BC}">
      <dgm:prSet phldrT="[テキスト]"/>
      <dgm:spPr>
        <a:solidFill>
          <a:schemeClr val="accent3">
            <a:lumMod val="75000"/>
          </a:schemeClr>
        </a:solidFill>
      </dgm:spPr>
      <dgm:t>
        <a:bodyPr/>
        <a:lstStyle/>
        <a:p>
          <a:r>
            <a:rPr kumimoji="1" lang="ja-JP" altLang="en-US" dirty="0"/>
            <a:t>地域住民</a:t>
          </a:r>
        </a:p>
      </dgm:t>
    </dgm:pt>
    <dgm:pt modelId="{74F6A156-EDD6-4ED4-AC52-89DFA47C3365}" type="parTrans" cxnId="{7C26DB6D-A5A7-47BF-B462-B25D77653649}">
      <dgm:prSet/>
      <dgm:spPr/>
      <dgm:t>
        <a:bodyPr/>
        <a:lstStyle/>
        <a:p>
          <a:endParaRPr kumimoji="1" lang="ja-JP" altLang="en-US"/>
        </a:p>
      </dgm:t>
    </dgm:pt>
    <dgm:pt modelId="{D3494B15-4223-4B0A-8588-4354D1E9B73C}" type="sibTrans" cxnId="{7C26DB6D-A5A7-47BF-B462-B25D77653649}">
      <dgm:prSet/>
      <dgm:spPr/>
      <dgm:t>
        <a:bodyPr/>
        <a:lstStyle/>
        <a:p>
          <a:endParaRPr kumimoji="1" lang="ja-JP" altLang="en-US"/>
        </a:p>
      </dgm:t>
    </dgm:pt>
    <dgm:pt modelId="{5CA8E5D0-9388-4D48-B616-AA8DB3426AFC}" type="pres">
      <dgm:prSet presAssocID="{3578EAC5-EE4D-4B0D-B5A1-8EE8552B1214}" presName="composite" presStyleCnt="0">
        <dgm:presLayoutVars>
          <dgm:chMax val="3"/>
          <dgm:animLvl val="lvl"/>
          <dgm:resizeHandles val="exact"/>
        </dgm:presLayoutVars>
      </dgm:prSet>
      <dgm:spPr/>
    </dgm:pt>
    <dgm:pt modelId="{D4EAE283-08A5-48DE-ACD8-FDFCAE7FA5F1}" type="pres">
      <dgm:prSet presAssocID="{C0D84E7A-A04D-4355-ABB6-49669CD5F17E}" presName="gear1" presStyleLbl="node1" presStyleIdx="0" presStyleCnt="3">
        <dgm:presLayoutVars>
          <dgm:chMax val="1"/>
          <dgm:bulletEnabled val="1"/>
        </dgm:presLayoutVars>
      </dgm:prSet>
      <dgm:spPr/>
    </dgm:pt>
    <dgm:pt modelId="{76F56A18-1602-454F-BAEB-45AF2494C414}" type="pres">
      <dgm:prSet presAssocID="{C0D84E7A-A04D-4355-ABB6-49669CD5F17E}" presName="gear1srcNode" presStyleLbl="node1" presStyleIdx="0" presStyleCnt="3"/>
      <dgm:spPr/>
    </dgm:pt>
    <dgm:pt modelId="{FD014DF2-0095-49EF-88CC-23185263D6D6}" type="pres">
      <dgm:prSet presAssocID="{C0D84E7A-A04D-4355-ABB6-49669CD5F17E}" presName="gear1dstNode" presStyleLbl="node1" presStyleIdx="0" presStyleCnt="3"/>
      <dgm:spPr/>
    </dgm:pt>
    <dgm:pt modelId="{159A7B43-4E06-4C7E-A158-E9370AE49B75}" type="pres">
      <dgm:prSet presAssocID="{5E88F35D-6EBF-4B76-BE19-534A393BE98F}" presName="gear2" presStyleLbl="node1" presStyleIdx="1" presStyleCnt="3">
        <dgm:presLayoutVars>
          <dgm:chMax val="1"/>
          <dgm:bulletEnabled val="1"/>
        </dgm:presLayoutVars>
      </dgm:prSet>
      <dgm:spPr/>
    </dgm:pt>
    <dgm:pt modelId="{6ED77ED3-488A-4FF4-B641-35D0CEACA0E8}" type="pres">
      <dgm:prSet presAssocID="{5E88F35D-6EBF-4B76-BE19-534A393BE98F}" presName="gear2srcNode" presStyleLbl="node1" presStyleIdx="1" presStyleCnt="3"/>
      <dgm:spPr/>
    </dgm:pt>
    <dgm:pt modelId="{875FEFA0-6C4B-4893-B965-F92C5ECE1AF1}" type="pres">
      <dgm:prSet presAssocID="{5E88F35D-6EBF-4B76-BE19-534A393BE98F}" presName="gear2dstNode" presStyleLbl="node1" presStyleIdx="1" presStyleCnt="3"/>
      <dgm:spPr/>
    </dgm:pt>
    <dgm:pt modelId="{3A4E70C2-A592-4C61-BF13-1E91121A09DB}" type="pres">
      <dgm:prSet presAssocID="{AF4E8516-159A-4893-980A-F422C52746BC}" presName="gear3" presStyleLbl="node1" presStyleIdx="2" presStyleCnt="3"/>
      <dgm:spPr/>
    </dgm:pt>
    <dgm:pt modelId="{9D8F6C42-04CA-4C00-ABF6-8D22BDF6CCCF}" type="pres">
      <dgm:prSet presAssocID="{AF4E8516-159A-4893-980A-F422C52746BC}" presName="gear3tx" presStyleLbl="node1" presStyleIdx="2" presStyleCnt="3">
        <dgm:presLayoutVars>
          <dgm:chMax val="1"/>
          <dgm:bulletEnabled val="1"/>
        </dgm:presLayoutVars>
      </dgm:prSet>
      <dgm:spPr/>
    </dgm:pt>
    <dgm:pt modelId="{ADFA55A4-D5EB-4A7C-A034-425A8107AA9B}" type="pres">
      <dgm:prSet presAssocID="{AF4E8516-159A-4893-980A-F422C52746BC}" presName="gear3srcNode" presStyleLbl="node1" presStyleIdx="2" presStyleCnt="3"/>
      <dgm:spPr/>
    </dgm:pt>
    <dgm:pt modelId="{30458B7E-FD4E-4320-89F6-7CEC4AF90BB7}" type="pres">
      <dgm:prSet presAssocID="{AF4E8516-159A-4893-980A-F422C52746BC}" presName="gear3dstNode" presStyleLbl="node1" presStyleIdx="2" presStyleCnt="3"/>
      <dgm:spPr/>
    </dgm:pt>
    <dgm:pt modelId="{1EE2CCB2-4740-4F17-82B0-A34024FE919D}" type="pres">
      <dgm:prSet presAssocID="{384413F4-B685-487A-9F83-8D2FA7935B8B}" presName="connector1" presStyleLbl="sibTrans2D1" presStyleIdx="0" presStyleCnt="3"/>
      <dgm:spPr/>
    </dgm:pt>
    <dgm:pt modelId="{8644C2A6-8ECC-4878-AF55-CE6D7CC38834}" type="pres">
      <dgm:prSet presAssocID="{20E9E366-C537-425B-A4D6-BB88B344A2D2}" presName="connector2" presStyleLbl="sibTrans2D1" presStyleIdx="1" presStyleCnt="3"/>
      <dgm:spPr/>
    </dgm:pt>
    <dgm:pt modelId="{2EA5BAFF-F5E1-4BAA-976D-35D6E2CD7D58}" type="pres">
      <dgm:prSet presAssocID="{D3494B15-4223-4B0A-8588-4354D1E9B73C}" presName="connector3" presStyleLbl="sibTrans2D1" presStyleIdx="2" presStyleCnt="3"/>
      <dgm:spPr/>
    </dgm:pt>
  </dgm:ptLst>
  <dgm:cxnLst>
    <dgm:cxn modelId="{E5DC8E05-4F1F-4981-A577-8361854089AA}" type="presOf" srcId="{AF4E8516-159A-4893-980A-F422C52746BC}" destId="{9D8F6C42-04CA-4C00-ABF6-8D22BDF6CCCF}" srcOrd="1" destOrd="0" presId="urn:microsoft.com/office/officeart/2005/8/layout/gear1"/>
    <dgm:cxn modelId="{54776307-8FC1-4624-BE5C-2001B47C2B52}" type="presOf" srcId="{C0D84E7A-A04D-4355-ABB6-49669CD5F17E}" destId="{D4EAE283-08A5-48DE-ACD8-FDFCAE7FA5F1}" srcOrd="0" destOrd="0" presId="urn:microsoft.com/office/officeart/2005/8/layout/gear1"/>
    <dgm:cxn modelId="{3A680A23-A3FA-4ED4-AB3A-E591BA9E9307}" type="presOf" srcId="{5E88F35D-6EBF-4B76-BE19-534A393BE98F}" destId="{875FEFA0-6C4B-4893-B965-F92C5ECE1AF1}" srcOrd="2" destOrd="0" presId="urn:microsoft.com/office/officeart/2005/8/layout/gear1"/>
    <dgm:cxn modelId="{F3B94229-10CA-4349-A647-FCC62057AF36}" srcId="{3578EAC5-EE4D-4B0D-B5A1-8EE8552B1214}" destId="{5E88F35D-6EBF-4B76-BE19-534A393BE98F}" srcOrd="1" destOrd="0" parTransId="{C1C6CBFF-45B1-48EF-B72D-54E14E5F7D3E}" sibTransId="{20E9E366-C537-425B-A4D6-BB88B344A2D2}"/>
    <dgm:cxn modelId="{4FDB0335-B6F0-4EDB-8E0A-0C000D99CE87}" srcId="{3578EAC5-EE4D-4B0D-B5A1-8EE8552B1214}" destId="{C0D84E7A-A04D-4355-ABB6-49669CD5F17E}" srcOrd="0" destOrd="0" parTransId="{D8B6C3AE-8886-42E6-9FC5-87721A7BCE79}" sibTransId="{384413F4-B685-487A-9F83-8D2FA7935B8B}"/>
    <dgm:cxn modelId="{47FD735E-7D4A-469C-AF61-4B3A707B3A09}" type="presOf" srcId="{20E9E366-C537-425B-A4D6-BB88B344A2D2}" destId="{8644C2A6-8ECC-4878-AF55-CE6D7CC38834}" srcOrd="0" destOrd="0" presId="urn:microsoft.com/office/officeart/2005/8/layout/gear1"/>
    <dgm:cxn modelId="{7C26DB6D-A5A7-47BF-B462-B25D77653649}" srcId="{3578EAC5-EE4D-4B0D-B5A1-8EE8552B1214}" destId="{AF4E8516-159A-4893-980A-F422C52746BC}" srcOrd="2" destOrd="0" parTransId="{74F6A156-EDD6-4ED4-AC52-89DFA47C3365}" sibTransId="{D3494B15-4223-4B0A-8588-4354D1E9B73C}"/>
    <dgm:cxn modelId="{90B6D977-BBBB-4C2B-A526-000398E9054B}" type="presOf" srcId="{AF4E8516-159A-4893-980A-F422C52746BC}" destId="{30458B7E-FD4E-4320-89F6-7CEC4AF90BB7}" srcOrd="3" destOrd="0" presId="urn:microsoft.com/office/officeart/2005/8/layout/gear1"/>
    <dgm:cxn modelId="{C6E1F894-F2A4-43B8-83FA-BFCA8D44B1E0}" type="presOf" srcId="{5E88F35D-6EBF-4B76-BE19-534A393BE98F}" destId="{6ED77ED3-488A-4FF4-B641-35D0CEACA0E8}" srcOrd="1" destOrd="0" presId="urn:microsoft.com/office/officeart/2005/8/layout/gear1"/>
    <dgm:cxn modelId="{8C2F2F96-ED90-480C-B4CA-4E5712A92CA0}" type="presOf" srcId="{C0D84E7A-A04D-4355-ABB6-49669CD5F17E}" destId="{76F56A18-1602-454F-BAEB-45AF2494C414}" srcOrd="1" destOrd="0" presId="urn:microsoft.com/office/officeart/2005/8/layout/gear1"/>
    <dgm:cxn modelId="{23C9EB9A-8A9A-440C-AEB6-5225BC32DE13}" type="presOf" srcId="{D3494B15-4223-4B0A-8588-4354D1E9B73C}" destId="{2EA5BAFF-F5E1-4BAA-976D-35D6E2CD7D58}" srcOrd="0" destOrd="0" presId="urn:microsoft.com/office/officeart/2005/8/layout/gear1"/>
    <dgm:cxn modelId="{58808BA7-C804-4F8C-B327-A28B9DD6E49D}" type="presOf" srcId="{C0D84E7A-A04D-4355-ABB6-49669CD5F17E}" destId="{FD014DF2-0095-49EF-88CC-23185263D6D6}" srcOrd="2" destOrd="0" presId="urn:microsoft.com/office/officeart/2005/8/layout/gear1"/>
    <dgm:cxn modelId="{71C1C8A8-EC2A-4FB6-A40C-17DFD08A856D}" type="presOf" srcId="{3578EAC5-EE4D-4B0D-B5A1-8EE8552B1214}" destId="{5CA8E5D0-9388-4D48-B616-AA8DB3426AFC}" srcOrd="0" destOrd="0" presId="urn:microsoft.com/office/officeart/2005/8/layout/gear1"/>
    <dgm:cxn modelId="{45C511A9-A6A4-4BEA-8037-F573DF8FCCA5}" type="presOf" srcId="{AF4E8516-159A-4893-980A-F422C52746BC}" destId="{ADFA55A4-D5EB-4A7C-A034-425A8107AA9B}" srcOrd="2" destOrd="0" presId="urn:microsoft.com/office/officeart/2005/8/layout/gear1"/>
    <dgm:cxn modelId="{B7CE32D4-D062-4C2E-A7BC-B1E6463C728F}" type="presOf" srcId="{AF4E8516-159A-4893-980A-F422C52746BC}" destId="{3A4E70C2-A592-4C61-BF13-1E91121A09DB}" srcOrd="0" destOrd="0" presId="urn:microsoft.com/office/officeart/2005/8/layout/gear1"/>
    <dgm:cxn modelId="{822656E7-78C0-42FE-8DF3-D6FBEC92B062}" type="presOf" srcId="{384413F4-B685-487A-9F83-8D2FA7935B8B}" destId="{1EE2CCB2-4740-4F17-82B0-A34024FE919D}" srcOrd="0" destOrd="0" presId="urn:microsoft.com/office/officeart/2005/8/layout/gear1"/>
    <dgm:cxn modelId="{001841F4-2077-4A47-9708-97B42AFC777D}" type="presOf" srcId="{5E88F35D-6EBF-4B76-BE19-534A393BE98F}" destId="{159A7B43-4E06-4C7E-A158-E9370AE49B75}" srcOrd="0" destOrd="0" presId="urn:microsoft.com/office/officeart/2005/8/layout/gear1"/>
    <dgm:cxn modelId="{7EE3227C-9CC6-42BF-9926-239A0D6AC80C}" type="presParOf" srcId="{5CA8E5D0-9388-4D48-B616-AA8DB3426AFC}" destId="{D4EAE283-08A5-48DE-ACD8-FDFCAE7FA5F1}" srcOrd="0" destOrd="0" presId="urn:microsoft.com/office/officeart/2005/8/layout/gear1"/>
    <dgm:cxn modelId="{934DAB19-64E1-4856-AB6C-827EF5490136}" type="presParOf" srcId="{5CA8E5D0-9388-4D48-B616-AA8DB3426AFC}" destId="{76F56A18-1602-454F-BAEB-45AF2494C414}" srcOrd="1" destOrd="0" presId="urn:microsoft.com/office/officeart/2005/8/layout/gear1"/>
    <dgm:cxn modelId="{CB037828-E419-4383-A130-834F2F1B53EF}" type="presParOf" srcId="{5CA8E5D0-9388-4D48-B616-AA8DB3426AFC}" destId="{FD014DF2-0095-49EF-88CC-23185263D6D6}" srcOrd="2" destOrd="0" presId="urn:microsoft.com/office/officeart/2005/8/layout/gear1"/>
    <dgm:cxn modelId="{DA806FE2-49AA-4CC4-9162-D99BDA9871EC}" type="presParOf" srcId="{5CA8E5D0-9388-4D48-B616-AA8DB3426AFC}" destId="{159A7B43-4E06-4C7E-A158-E9370AE49B75}" srcOrd="3" destOrd="0" presId="urn:microsoft.com/office/officeart/2005/8/layout/gear1"/>
    <dgm:cxn modelId="{3F2A0C6A-D2C6-4337-9CDE-C587E8E344BB}" type="presParOf" srcId="{5CA8E5D0-9388-4D48-B616-AA8DB3426AFC}" destId="{6ED77ED3-488A-4FF4-B641-35D0CEACA0E8}" srcOrd="4" destOrd="0" presId="urn:microsoft.com/office/officeart/2005/8/layout/gear1"/>
    <dgm:cxn modelId="{6B270562-A388-401E-AB4D-5F4210601858}" type="presParOf" srcId="{5CA8E5D0-9388-4D48-B616-AA8DB3426AFC}" destId="{875FEFA0-6C4B-4893-B965-F92C5ECE1AF1}" srcOrd="5" destOrd="0" presId="urn:microsoft.com/office/officeart/2005/8/layout/gear1"/>
    <dgm:cxn modelId="{2114F889-E408-4474-9CD2-9A307F89882A}" type="presParOf" srcId="{5CA8E5D0-9388-4D48-B616-AA8DB3426AFC}" destId="{3A4E70C2-A592-4C61-BF13-1E91121A09DB}" srcOrd="6" destOrd="0" presId="urn:microsoft.com/office/officeart/2005/8/layout/gear1"/>
    <dgm:cxn modelId="{08F06F13-9645-4B08-8FD5-EB704383454C}" type="presParOf" srcId="{5CA8E5D0-9388-4D48-B616-AA8DB3426AFC}" destId="{9D8F6C42-04CA-4C00-ABF6-8D22BDF6CCCF}" srcOrd="7" destOrd="0" presId="urn:microsoft.com/office/officeart/2005/8/layout/gear1"/>
    <dgm:cxn modelId="{C73528C3-F7F9-4160-9BF8-6B790AA9F867}" type="presParOf" srcId="{5CA8E5D0-9388-4D48-B616-AA8DB3426AFC}" destId="{ADFA55A4-D5EB-4A7C-A034-425A8107AA9B}" srcOrd="8" destOrd="0" presId="urn:microsoft.com/office/officeart/2005/8/layout/gear1"/>
    <dgm:cxn modelId="{9CC90E46-41D0-4696-9608-0A693E67CFBA}" type="presParOf" srcId="{5CA8E5D0-9388-4D48-B616-AA8DB3426AFC}" destId="{30458B7E-FD4E-4320-89F6-7CEC4AF90BB7}" srcOrd="9" destOrd="0" presId="urn:microsoft.com/office/officeart/2005/8/layout/gear1"/>
    <dgm:cxn modelId="{E29F2F7E-FF9A-40B7-9451-66B061A2B47B}" type="presParOf" srcId="{5CA8E5D0-9388-4D48-B616-AA8DB3426AFC}" destId="{1EE2CCB2-4740-4F17-82B0-A34024FE919D}" srcOrd="10" destOrd="0" presId="urn:microsoft.com/office/officeart/2005/8/layout/gear1"/>
    <dgm:cxn modelId="{3960E59B-2147-4DBA-A6AE-019D85E01181}" type="presParOf" srcId="{5CA8E5D0-9388-4D48-B616-AA8DB3426AFC}" destId="{8644C2A6-8ECC-4878-AF55-CE6D7CC38834}" srcOrd="11" destOrd="0" presId="urn:microsoft.com/office/officeart/2005/8/layout/gear1"/>
    <dgm:cxn modelId="{1036A62C-C966-48CF-B634-F68370A8A199}" type="presParOf" srcId="{5CA8E5D0-9388-4D48-B616-AA8DB3426AFC}" destId="{2EA5BAFF-F5E1-4BAA-976D-35D6E2CD7D5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8E723B-5947-4EA0-9C1F-149827D9D91C}" type="doc">
      <dgm:prSet loTypeId="urn:microsoft.com/office/officeart/2005/8/layout/chevron1" loCatId="process" qsTypeId="urn:microsoft.com/office/officeart/2005/8/quickstyle/simple1" qsCatId="simple" csTypeId="urn:microsoft.com/office/officeart/2005/8/colors/colorful5" csCatId="colorful" phldr="1"/>
      <dgm:spPr/>
    </dgm:pt>
    <dgm:pt modelId="{931398BF-2FAE-4C58-9E60-933CE04A9599}">
      <dgm:prSet phldrT="[テキスト]" custT="1"/>
      <dgm:spPr/>
      <dgm:t>
        <a:bodyPr/>
        <a:lstStyle/>
        <a:p>
          <a:r>
            <a:rPr kumimoji="1" lang="en-US" altLang="ja-JP" sz="2000"/>
            <a:t>Case work</a:t>
          </a:r>
          <a:endParaRPr kumimoji="1" lang="ja-JP" altLang="en-US" sz="2000" dirty="0"/>
        </a:p>
      </dgm:t>
    </dgm:pt>
    <dgm:pt modelId="{8E0796EF-2C92-4D6E-881D-029A823B7C82}" type="parTrans" cxnId="{F6724C03-01EA-4684-866E-A7C7B226BE1C}">
      <dgm:prSet/>
      <dgm:spPr/>
      <dgm:t>
        <a:bodyPr/>
        <a:lstStyle/>
        <a:p>
          <a:endParaRPr kumimoji="1" lang="ja-JP" altLang="en-US"/>
        </a:p>
      </dgm:t>
    </dgm:pt>
    <dgm:pt modelId="{0DE281D4-D9CF-4642-BFFA-4B0518914E8B}" type="sibTrans" cxnId="{F6724C03-01EA-4684-866E-A7C7B226BE1C}">
      <dgm:prSet/>
      <dgm:spPr/>
      <dgm:t>
        <a:bodyPr/>
        <a:lstStyle/>
        <a:p>
          <a:endParaRPr kumimoji="1" lang="ja-JP" altLang="en-US"/>
        </a:p>
      </dgm:t>
    </dgm:pt>
    <dgm:pt modelId="{2FED1E76-ED36-442E-8C06-16752A1D8D74}">
      <dgm:prSet phldrT="[テキスト]"/>
      <dgm:spPr/>
      <dgm:t>
        <a:bodyPr/>
        <a:lstStyle/>
        <a:p>
          <a:r>
            <a:rPr kumimoji="1" lang="en-US" altLang="ja-JP"/>
            <a:t>Community organization</a:t>
          </a:r>
          <a:endParaRPr kumimoji="1" lang="ja-JP" altLang="en-US" dirty="0"/>
        </a:p>
      </dgm:t>
    </dgm:pt>
    <dgm:pt modelId="{E12020D3-D820-46B4-8E6D-544361428BA2}" type="parTrans" cxnId="{D89838E6-7282-4584-BDBA-0CEE556F40A9}">
      <dgm:prSet/>
      <dgm:spPr/>
      <dgm:t>
        <a:bodyPr/>
        <a:lstStyle/>
        <a:p>
          <a:endParaRPr kumimoji="1" lang="ja-JP" altLang="en-US"/>
        </a:p>
      </dgm:t>
    </dgm:pt>
    <dgm:pt modelId="{1C54868E-FB23-4052-89F8-E632F13F67A6}" type="sibTrans" cxnId="{D89838E6-7282-4584-BDBA-0CEE556F40A9}">
      <dgm:prSet/>
      <dgm:spPr/>
      <dgm:t>
        <a:bodyPr/>
        <a:lstStyle/>
        <a:p>
          <a:endParaRPr kumimoji="1" lang="ja-JP" altLang="en-US"/>
        </a:p>
      </dgm:t>
    </dgm:pt>
    <dgm:pt modelId="{FBEAD535-7596-4DBB-A2FB-F05B5C01D710}">
      <dgm:prSet phldrT="[テキスト]"/>
      <dgm:spPr/>
      <dgm:t>
        <a:bodyPr/>
        <a:lstStyle/>
        <a:p>
          <a:r>
            <a:rPr kumimoji="1" lang="en-US" altLang="ja-JP"/>
            <a:t>Social group work</a:t>
          </a:r>
          <a:endParaRPr kumimoji="1" lang="ja-JP" altLang="en-US" dirty="0"/>
        </a:p>
      </dgm:t>
    </dgm:pt>
    <dgm:pt modelId="{262CD51F-6D64-43C3-80E7-181AD949859E}" type="parTrans" cxnId="{6B89CD0B-EC38-4C55-8273-441049DB658A}">
      <dgm:prSet/>
      <dgm:spPr/>
      <dgm:t>
        <a:bodyPr/>
        <a:lstStyle/>
        <a:p>
          <a:endParaRPr kumimoji="1" lang="ja-JP" altLang="en-US"/>
        </a:p>
      </dgm:t>
    </dgm:pt>
    <dgm:pt modelId="{E97BC7B8-0D40-4825-B36D-4677EF965DA1}" type="sibTrans" cxnId="{6B89CD0B-EC38-4C55-8273-441049DB658A}">
      <dgm:prSet/>
      <dgm:spPr/>
      <dgm:t>
        <a:bodyPr/>
        <a:lstStyle/>
        <a:p>
          <a:endParaRPr kumimoji="1" lang="ja-JP" altLang="en-US"/>
        </a:p>
      </dgm:t>
    </dgm:pt>
    <dgm:pt modelId="{7B87961F-B466-4D6C-98C2-F4AF6BF5D258}" type="pres">
      <dgm:prSet presAssocID="{2C8E723B-5947-4EA0-9C1F-149827D9D91C}" presName="Name0" presStyleCnt="0">
        <dgm:presLayoutVars>
          <dgm:dir/>
          <dgm:animLvl val="lvl"/>
          <dgm:resizeHandles val="exact"/>
        </dgm:presLayoutVars>
      </dgm:prSet>
      <dgm:spPr/>
    </dgm:pt>
    <dgm:pt modelId="{0B694E5F-15FC-4B78-83E6-4AEA533090F6}" type="pres">
      <dgm:prSet presAssocID="{931398BF-2FAE-4C58-9E60-933CE04A9599}" presName="parTxOnly" presStyleLbl="node1" presStyleIdx="0" presStyleCnt="3" custLinFactNeighborX="-33915">
        <dgm:presLayoutVars>
          <dgm:chMax val="0"/>
          <dgm:chPref val="0"/>
          <dgm:bulletEnabled val="1"/>
        </dgm:presLayoutVars>
      </dgm:prSet>
      <dgm:spPr/>
    </dgm:pt>
    <dgm:pt modelId="{2359217C-CBF8-4C22-8D7A-C3EC9C4FD96B}" type="pres">
      <dgm:prSet presAssocID="{0DE281D4-D9CF-4642-BFFA-4B0518914E8B}" presName="parTxOnlySpace" presStyleCnt="0"/>
      <dgm:spPr/>
    </dgm:pt>
    <dgm:pt modelId="{4CFD3324-60EC-44C4-B6C1-2152527263DF}" type="pres">
      <dgm:prSet presAssocID="{2FED1E76-ED36-442E-8C06-16752A1D8D74}" presName="parTxOnly" presStyleLbl="node1" presStyleIdx="1" presStyleCnt="3">
        <dgm:presLayoutVars>
          <dgm:chMax val="0"/>
          <dgm:chPref val="0"/>
          <dgm:bulletEnabled val="1"/>
        </dgm:presLayoutVars>
      </dgm:prSet>
      <dgm:spPr/>
    </dgm:pt>
    <dgm:pt modelId="{92C90F38-A187-407A-B7FA-3254E7A0CF3C}" type="pres">
      <dgm:prSet presAssocID="{1C54868E-FB23-4052-89F8-E632F13F67A6}" presName="parTxOnlySpace" presStyleCnt="0"/>
      <dgm:spPr/>
    </dgm:pt>
    <dgm:pt modelId="{F0146947-26C0-4CD1-B7F6-D94E0D8CDC1D}" type="pres">
      <dgm:prSet presAssocID="{FBEAD535-7596-4DBB-A2FB-F05B5C01D710}" presName="parTxOnly" presStyleLbl="node1" presStyleIdx="2" presStyleCnt="3">
        <dgm:presLayoutVars>
          <dgm:chMax val="0"/>
          <dgm:chPref val="0"/>
          <dgm:bulletEnabled val="1"/>
        </dgm:presLayoutVars>
      </dgm:prSet>
      <dgm:spPr/>
    </dgm:pt>
  </dgm:ptLst>
  <dgm:cxnLst>
    <dgm:cxn modelId="{F6724C03-01EA-4684-866E-A7C7B226BE1C}" srcId="{2C8E723B-5947-4EA0-9C1F-149827D9D91C}" destId="{931398BF-2FAE-4C58-9E60-933CE04A9599}" srcOrd="0" destOrd="0" parTransId="{8E0796EF-2C92-4D6E-881D-029A823B7C82}" sibTransId="{0DE281D4-D9CF-4642-BFFA-4B0518914E8B}"/>
    <dgm:cxn modelId="{B9F0D606-BA25-4E96-A3A9-9D0945A6E3D2}" type="presOf" srcId="{FBEAD535-7596-4DBB-A2FB-F05B5C01D710}" destId="{F0146947-26C0-4CD1-B7F6-D94E0D8CDC1D}" srcOrd="0" destOrd="0" presId="urn:microsoft.com/office/officeart/2005/8/layout/chevron1"/>
    <dgm:cxn modelId="{6B89CD0B-EC38-4C55-8273-441049DB658A}" srcId="{2C8E723B-5947-4EA0-9C1F-149827D9D91C}" destId="{FBEAD535-7596-4DBB-A2FB-F05B5C01D710}" srcOrd="2" destOrd="0" parTransId="{262CD51F-6D64-43C3-80E7-181AD949859E}" sibTransId="{E97BC7B8-0D40-4825-B36D-4677EF965DA1}"/>
    <dgm:cxn modelId="{6934247D-6B93-4A8F-84DE-80FFA69E44A0}" type="presOf" srcId="{2FED1E76-ED36-442E-8C06-16752A1D8D74}" destId="{4CFD3324-60EC-44C4-B6C1-2152527263DF}" srcOrd="0" destOrd="0" presId="urn:microsoft.com/office/officeart/2005/8/layout/chevron1"/>
    <dgm:cxn modelId="{03B167B7-60FC-4F00-8984-2BE88EC2CDF9}" type="presOf" srcId="{931398BF-2FAE-4C58-9E60-933CE04A9599}" destId="{0B694E5F-15FC-4B78-83E6-4AEA533090F6}" srcOrd="0" destOrd="0" presId="urn:microsoft.com/office/officeart/2005/8/layout/chevron1"/>
    <dgm:cxn modelId="{837E20BB-2ADE-4BE7-89AD-822C1C7BAA06}" type="presOf" srcId="{2C8E723B-5947-4EA0-9C1F-149827D9D91C}" destId="{7B87961F-B466-4D6C-98C2-F4AF6BF5D258}" srcOrd="0" destOrd="0" presId="urn:microsoft.com/office/officeart/2005/8/layout/chevron1"/>
    <dgm:cxn modelId="{D89838E6-7282-4584-BDBA-0CEE556F40A9}" srcId="{2C8E723B-5947-4EA0-9C1F-149827D9D91C}" destId="{2FED1E76-ED36-442E-8C06-16752A1D8D74}" srcOrd="1" destOrd="0" parTransId="{E12020D3-D820-46B4-8E6D-544361428BA2}" sibTransId="{1C54868E-FB23-4052-89F8-E632F13F67A6}"/>
    <dgm:cxn modelId="{03B085B2-1CF4-4555-9373-493C62EA307A}" type="presParOf" srcId="{7B87961F-B466-4D6C-98C2-F4AF6BF5D258}" destId="{0B694E5F-15FC-4B78-83E6-4AEA533090F6}" srcOrd="0" destOrd="0" presId="urn:microsoft.com/office/officeart/2005/8/layout/chevron1"/>
    <dgm:cxn modelId="{D5F36CE9-C799-4C5F-BBBC-4F4C1990E649}" type="presParOf" srcId="{7B87961F-B466-4D6C-98C2-F4AF6BF5D258}" destId="{2359217C-CBF8-4C22-8D7A-C3EC9C4FD96B}" srcOrd="1" destOrd="0" presId="urn:microsoft.com/office/officeart/2005/8/layout/chevron1"/>
    <dgm:cxn modelId="{31CD27D2-B0F7-4C4F-BD4E-258C97F7B33A}" type="presParOf" srcId="{7B87961F-B466-4D6C-98C2-F4AF6BF5D258}" destId="{4CFD3324-60EC-44C4-B6C1-2152527263DF}" srcOrd="2" destOrd="0" presId="urn:microsoft.com/office/officeart/2005/8/layout/chevron1"/>
    <dgm:cxn modelId="{1E7399B4-875E-4C63-8AC0-F907FC5B6B9B}" type="presParOf" srcId="{7B87961F-B466-4D6C-98C2-F4AF6BF5D258}" destId="{92C90F38-A187-407A-B7FA-3254E7A0CF3C}" srcOrd="3" destOrd="0" presId="urn:microsoft.com/office/officeart/2005/8/layout/chevron1"/>
    <dgm:cxn modelId="{874E7685-000D-47F5-957C-FA6B17E322CB}" type="presParOf" srcId="{7B87961F-B466-4D6C-98C2-F4AF6BF5D258}" destId="{F0146947-26C0-4CD1-B7F6-D94E0D8CDC1D}"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B9FFA-1B99-46CE-ABEA-456D947ED3E1}">
      <dsp:nvSpPr>
        <dsp:cNvPr id="0" name=""/>
        <dsp:cNvSpPr/>
      </dsp:nvSpPr>
      <dsp:spPr>
        <a:xfrm>
          <a:off x="2591655" y="1383"/>
          <a:ext cx="2377529" cy="23775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kumimoji="1" lang="ja-JP" altLang="en-US" sz="6000" kern="1200" dirty="0"/>
            <a:t>共助</a:t>
          </a:r>
        </a:p>
      </dsp:txBody>
      <dsp:txXfrm>
        <a:off x="2939836" y="349564"/>
        <a:ext cx="1681167" cy="1681167"/>
      </dsp:txXfrm>
    </dsp:sp>
    <dsp:sp modelId="{C0D7E432-4491-4381-AB83-F3CF2E83B448}">
      <dsp:nvSpPr>
        <dsp:cNvPr id="0" name=""/>
        <dsp:cNvSpPr/>
      </dsp:nvSpPr>
      <dsp:spPr>
        <a:xfrm rot="3600000">
          <a:off x="4842164" y="2176862"/>
          <a:ext cx="632376" cy="802416"/>
        </a:xfrm>
        <a:prstGeom prst="rightArrow">
          <a:avLst>
            <a:gd name="adj1" fmla="val 60000"/>
            <a:gd name="adj2" fmla="val 50000"/>
          </a:avLst>
        </a:prstGeom>
        <a:solidFill>
          <a:schemeClr val="accent5">
            <a:lumMod val="75000"/>
          </a:schemeClr>
        </a:solidFill>
        <a:ln>
          <a:solidFill>
            <a:srgbClr val="FFFF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kumimoji="1" lang="ja-JP" altLang="en-US" sz="3400" kern="1200"/>
        </a:p>
      </dsp:txBody>
      <dsp:txXfrm>
        <a:off x="4889592" y="2255197"/>
        <a:ext cx="442663" cy="481450"/>
      </dsp:txXfrm>
    </dsp:sp>
    <dsp:sp modelId="{63A69BD0-1288-4EB9-AAD6-63141FBA00F2}">
      <dsp:nvSpPr>
        <dsp:cNvPr id="0" name=""/>
        <dsp:cNvSpPr/>
      </dsp:nvSpPr>
      <dsp:spPr>
        <a:xfrm>
          <a:off x="4377001" y="3093694"/>
          <a:ext cx="2377529" cy="23775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kumimoji="1" lang="ja-JP" altLang="en-US" sz="6000" kern="1200" dirty="0"/>
            <a:t>互助</a:t>
          </a:r>
        </a:p>
      </dsp:txBody>
      <dsp:txXfrm>
        <a:off x="4725182" y="3441875"/>
        <a:ext cx="1681167" cy="1681167"/>
      </dsp:txXfrm>
    </dsp:sp>
    <dsp:sp modelId="{4187ABE1-C483-4ADF-83C3-973B3E416717}">
      <dsp:nvSpPr>
        <dsp:cNvPr id="0" name=""/>
        <dsp:cNvSpPr/>
      </dsp:nvSpPr>
      <dsp:spPr>
        <a:xfrm rot="10798664">
          <a:off x="3489772" y="4264552"/>
          <a:ext cx="626395" cy="802416"/>
        </a:xfrm>
        <a:prstGeom prst="rightArrow">
          <a:avLst>
            <a:gd name="adj1" fmla="val 60000"/>
            <a:gd name="adj2" fmla="val 50000"/>
          </a:avLst>
        </a:prstGeom>
        <a:solidFill>
          <a:schemeClr val="accent5">
            <a:lumMod val="75000"/>
          </a:schemeClr>
        </a:solidFill>
        <a:ln>
          <a:solidFill>
            <a:srgbClr val="FFFF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kumimoji="1" lang="ja-JP" altLang="en-US" sz="3400" kern="1200"/>
        </a:p>
      </dsp:txBody>
      <dsp:txXfrm rot="10800000">
        <a:off x="3677690" y="4424998"/>
        <a:ext cx="438477" cy="481450"/>
      </dsp:txXfrm>
    </dsp:sp>
    <dsp:sp modelId="{D98B5D43-5880-417E-989F-8333CADB3862}">
      <dsp:nvSpPr>
        <dsp:cNvPr id="0" name=""/>
        <dsp:cNvSpPr/>
      </dsp:nvSpPr>
      <dsp:spPr>
        <a:xfrm>
          <a:off x="817593" y="3095078"/>
          <a:ext cx="2377529" cy="237752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2667000">
            <a:lnSpc>
              <a:spcPct val="90000"/>
            </a:lnSpc>
            <a:spcBef>
              <a:spcPct val="0"/>
            </a:spcBef>
            <a:spcAft>
              <a:spcPct val="35000"/>
            </a:spcAft>
            <a:buNone/>
          </a:pPr>
          <a:r>
            <a:rPr kumimoji="1" lang="ja-JP" altLang="en-US" sz="6000" kern="1200" dirty="0"/>
            <a:t>公助</a:t>
          </a:r>
        </a:p>
      </dsp:txBody>
      <dsp:txXfrm>
        <a:off x="1165774" y="3443259"/>
        <a:ext cx="1681167" cy="1681167"/>
      </dsp:txXfrm>
    </dsp:sp>
    <dsp:sp modelId="{DA26ED0A-9ADC-4D3F-94D5-D3D8CAECA58D}">
      <dsp:nvSpPr>
        <dsp:cNvPr id="0" name=""/>
        <dsp:cNvSpPr/>
      </dsp:nvSpPr>
      <dsp:spPr>
        <a:xfrm rot="17989912">
          <a:off x="2168704" y="2207663"/>
          <a:ext cx="630029" cy="802416"/>
        </a:xfrm>
        <a:prstGeom prst="rightArrow">
          <a:avLst>
            <a:gd name="adj1" fmla="val 60000"/>
            <a:gd name="adj2" fmla="val 50000"/>
          </a:avLst>
        </a:prstGeom>
        <a:solidFill>
          <a:schemeClr val="accent5">
            <a:lumMod val="75000"/>
          </a:schemeClr>
        </a:solidFill>
        <a:ln>
          <a:solidFill>
            <a:srgbClr val="FFFF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kumimoji="1" lang="ja-JP" altLang="en-US" sz="3400" kern="1200"/>
        </a:p>
      </dsp:txBody>
      <dsp:txXfrm>
        <a:off x="2216197" y="2450128"/>
        <a:ext cx="441020" cy="481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AE283-08A5-48DE-ACD8-FDFCAE7FA5F1}">
      <dsp:nvSpPr>
        <dsp:cNvPr id="0" name=""/>
        <dsp:cNvSpPr/>
      </dsp:nvSpPr>
      <dsp:spPr>
        <a:xfrm>
          <a:off x="1418799" y="946803"/>
          <a:ext cx="1157204" cy="1157204"/>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中間支援機関</a:t>
          </a:r>
        </a:p>
      </dsp:txBody>
      <dsp:txXfrm>
        <a:off x="1651448" y="1217873"/>
        <a:ext cx="691906" cy="594826"/>
      </dsp:txXfrm>
    </dsp:sp>
    <dsp:sp modelId="{159A7B43-4E06-4C7E-A158-E9370AE49B75}">
      <dsp:nvSpPr>
        <dsp:cNvPr id="0" name=""/>
        <dsp:cNvSpPr/>
      </dsp:nvSpPr>
      <dsp:spPr>
        <a:xfrm>
          <a:off x="745517" y="673282"/>
          <a:ext cx="841603" cy="841603"/>
        </a:xfrm>
        <a:prstGeom prst="gear6">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行政</a:t>
          </a:r>
        </a:p>
      </dsp:txBody>
      <dsp:txXfrm>
        <a:off x="957393" y="886439"/>
        <a:ext cx="417851" cy="415289"/>
      </dsp:txXfrm>
    </dsp:sp>
    <dsp:sp modelId="{3A4E70C2-A592-4C61-BF13-1E91121A09DB}">
      <dsp:nvSpPr>
        <dsp:cNvPr id="0" name=""/>
        <dsp:cNvSpPr/>
      </dsp:nvSpPr>
      <dsp:spPr>
        <a:xfrm rot="20700000">
          <a:off x="1216900" y="92662"/>
          <a:ext cx="824599" cy="824599"/>
        </a:xfrm>
        <a:prstGeom prst="gear6">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kumimoji="1" lang="ja-JP" altLang="en-US" sz="1400" kern="1200" dirty="0"/>
            <a:t>地域住民</a:t>
          </a:r>
        </a:p>
      </dsp:txBody>
      <dsp:txXfrm rot="-20700000">
        <a:off x="1397759" y="273521"/>
        <a:ext cx="462881" cy="462881"/>
      </dsp:txXfrm>
    </dsp:sp>
    <dsp:sp modelId="{1EE2CCB2-4740-4F17-82B0-A34024FE919D}">
      <dsp:nvSpPr>
        <dsp:cNvPr id="0" name=""/>
        <dsp:cNvSpPr/>
      </dsp:nvSpPr>
      <dsp:spPr>
        <a:xfrm>
          <a:off x="1308673" y="783860"/>
          <a:ext cx="1481221" cy="1481221"/>
        </a:xfrm>
        <a:prstGeom prst="circularArrow">
          <a:avLst>
            <a:gd name="adj1" fmla="val 4687"/>
            <a:gd name="adj2" fmla="val 299029"/>
            <a:gd name="adj3" fmla="val 2429087"/>
            <a:gd name="adj4" fmla="val 1606355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44C2A6-8ECC-4878-AF55-CE6D7CC38834}">
      <dsp:nvSpPr>
        <dsp:cNvPr id="0" name=""/>
        <dsp:cNvSpPr/>
      </dsp:nvSpPr>
      <dsp:spPr>
        <a:xfrm>
          <a:off x="596470" y="496038"/>
          <a:ext cx="1076200" cy="107620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A5BAFF-F5E1-4BAA-976D-35D6E2CD7D58}">
      <dsp:nvSpPr>
        <dsp:cNvPr id="0" name=""/>
        <dsp:cNvSpPr/>
      </dsp:nvSpPr>
      <dsp:spPr>
        <a:xfrm>
          <a:off x="1026162" y="-78985"/>
          <a:ext cx="1160360" cy="1160360"/>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94E5F-15FC-4B78-83E6-4AEA533090F6}">
      <dsp:nvSpPr>
        <dsp:cNvPr id="0" name=""/>
        <dsp:cNvSpPr/>
      </dsp:nvSpPr>
      <dsp:spPr>
        <a:xfrm>
          <a:off x="0" y="1548801"/>
          <a:ext cx="2415994" cy="966397"/>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kumimoji="1" lang="en-US" altLang="ja-JP" sz="2000" kern="1200"/>
            <a:t>Case work</a:t>
          </a:r>
          <a:endParaRPr kumimoji="1" lang="ja-JP" altLang="en-US" sz="2000" kern="1200" dirty="0"/>
        </a:p>
      </dsp:txBody>
      <dsp:txXfrm>
        <a:off x="483199" y="1548801"/>
        <a:ext cx="1449597" cy="966397"/>
      </dsp:txXfrm>
    </dsp:sp>
    <dsp:sp modelId="{4CFD3324-60EC-44C4-B6C1-2152527263DF}">
      <dsp:nvSpPr>
        <dsp:cNvPr id="0" name=""/>
        <dsp:cNvSpPr/>
      </dsp:nvSpPr>
      <dsp:spPr>
        <a:xfrm>
          <a:off x="2176378" y="1548801"/>
          <a:ext cx="2415994" cy="966397"/>
        </a:xfrm>
        <a:prstGeom prst="chevron">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kumimoji="1" lang="en-US" altLang="ja-JP" sz="2100" kern="1200"/>
            <a:t>Community organization</a:t>
          </a:r>
          <a:endParaRPr kumimoji="1" lang="ja-JP" altLang="en-US" sz="2100" kern="1200" dirty="0"/>
        </a:p>
      </dsp:txBody>
      <dsp:txXfrm>
        <a:off x="2659577" y="1548801"/>
        <a:ext cx="1449597" cy="966397"/>
      </dsp:txXfrm>
    </dsp:sp>
    <dsp:sp modelId="{F0146947-26C0-4CD1-B7F6-D94E0D8CDC1D}">
      <dsp:nvSpPr>
        <dsp:cNvPr id="0" name=""/>
        <dsp:cNvSpPr/>
      </dsp:nvSpPr>
      <dsp:spPr>
        <a:xfrm>
          <a:off x="4350773" y="1548801"/>
          <a:ext cx="2415994" cy="966397"/>
        </a:xfrm>
        <a:prstGeom prst="chevr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marL="0" lvl="0" indent="0" algn="ctr" defTabSz="933450">
            <a:lnSpc>
              <a:spcPct val="90000"/>
            </a:lnSpc>
            <a:spcBef>
              <a:spcPct val="0"/>
            </a:spcBef>
            <a:spcAft>
              <a:spcPct val="35000"/>
            </a:spcAft>
            <a:buNone/>
          </a:pPr>
          <a:r>
            <a:rPr kumimoji="1" lang="en-US" altLang="ja-JP" sz="2100" kern="1200"/>
            <a:t>Social group work</a:t>
          </a:r>
          <a:endParaRPr kumimoji="1" lang="ja-JP" altLang="en-US" sz="2100" kern="1200" dirty="0"/>
        </a:p>
      </dsp:txBody>
      <dsp:txXfrm>
        <a:off x="4833972" y="1548801"/>
        <a:ext cx="1449597" cy="96639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8971" y="0"/>
            <a:ext cx="2921582" cy="495348"/>
          </a:xfrm>
          <a:prstGeom prst="rect">
            <a:avLst/>
          </a:prstGeom>
        </p:spPr>
        <p:txBody>
          <a:bodyPr vert="horz" lIns="91440" tIns="45720" rIns="91440" bIns="45720" rtlCol="0"/>
          <a:lstStyle>
            <a:lvl1pPr algn="r">
              <a:defRPr sz="1200"/>
            </a:lvl1pPr>
          </a:lstStyle>
          <a:p>
            <a:fld id="{9477DECC-408E-49D1-8429-150E445AF37C}" type="datetimeFigureOut">
              <a:rPr kumimoji="1" lang="ja-JP" altLang="en-US" smtClean="0"/>
              <a:t>2022/5/17</a:t>
            </a:fld>
            <a:endParaRPr kumimoji="1" lang="ja-JP" altLang="en-US"/>
          </a:p>
        </p:txBody>
      </p:sp>
      <p:sp>
        <p:nvSpPr>
          <p:cNvPr id="4" name="フッター プレースホルダー 3"/>
          <p:cNvSpPr>
            <a:spLocks noGrp="1"/>
          </p:cNvSpPr>
          <p:nvPr>
            <p:ph type="ftr" sz="quarter" idx="2"/>
          </p:nvPr>
        </p:nvSpPr>
        <p:spPr>
          <a:xfrm>
            <a:off x="0" y="9377317"/>
            <a:ext cx="2921582" cy="49534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8971" y="9377317"/>
            <a:ext cx="2921582" cy="495347"/>
          </a:xfrm>
          <a:prstGeom prst="rect">
            <a:avLst/>
          </a:prstGeom>
        </p:spPr>
        <p:txBody>
          <a:bodyPr vert="horz" lIns="91440" tIns="45720" rIns="91440" bIns="45720" rtlCol="0" anchor="b"/>
          <a:lstStyle>
            <a:lvl1pPr algn="r">
              <a:defRPr sz="1200"/>
            </a:lvl1pPr>
          </a:lstStyle>
          <a:p>
            <a:fld id="{0D2172EB-C3D1-4849-AA62-5C6AD33E79A0}" type="slidenum">
              <a:rPr kumimoji="1" lang="ja-JP" altLang="en-US" smtClean="0"/>
              <a:t>‹#›</a:t>
            </a:fld>
            <a:endParaRPr kumimoji="1" lang="ja-JP" altLang="en-US"/>
          </a:p>
        </p:txBody>
      </p:sp>
    </p:spTree>
    <p:extLst>
      <p:ext uri="{BB962C8B-B14F-4D97-AF65-F5344CB8AC3E}">
        <p14:creationId xmlns:p14="http://schemas.microsoft.com/office/powerpoint/2010/main" val="1281374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EB2E1754-1110-4CF6-A797-DE94C37E411A}" type="datetimeFigureOut">
              <a:rPr kumimoji="1" lang="ja-JP" altLang="en-US" smtClean="0"/>
              <a:t>2022/5/17</a:t>
            </a:fld>
            <a:endParaRPr kumimoji="1" lang="ja-JP" altLang="en-US"/>
          </a:p>
        </p:txBody>
      </p:sp>
      <p:sp>
        <p:nvSpPr>
          <p:cNvPr id="4" name="スライド イメージ プレースホルダー 3"/>
          <p:cNvSpPr>
            <a:spLocks noGrp="1" noRot="1" noChangeAspect="1"/>
          </p:cNvSpPr>
          <p:nvPr>
            <p:ph type="sldImg" idx="2"/>
          </p:nvPr>
        </p:nvSpPr>
        <p:spPr>
          <a:xfrm>
            <a:off x="1150938" y="1233488"/>
            <a:ext cx="4440237" cy="33321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37A297F9-5081-4844-8180-F387F6785C6E}" type="slidenum">
              <a:rPr kumimoji="1" lang="ja-JP" altLang="en-US" smtClean="0"/>
              <a:t>‹#›</a:t>
            </a:fld>
            <a:endParaRPr kumimoji="1" lang="ja-JP" altLang="en-US"/>
          </a:p>
        </p:txBody>
      </p:sp>
    </p:spTree>
    <p:extLst>
      <p:ext uri="{BB962C8B-B14F-4D97-AF65-F5344CB8AC3E}">
        <p14:creationId xmlns:p14="http://schemas.microsoft.com/office/powerpoint/2010/main" val="13826600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0BE56197-2B4E-4E9D-9F65-FD25227C5C5F}"/>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35ED102D-4F9A-43BE-B8C6-3E7F3AA710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ndParaRPr>
          </a:p>
        </p:txBody>
      </p:sp>
    </p:spTree>
    <p:extLst>
      <p:ext uri="{BB962C8B-B14F-4D97-AF65-F5344CB8AC3E}">
        <p14:creationId xmlns:p14="http://schemas.microsoft.com/office/powerpoint/2010/main" val="236751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D401C6-4C0D-4DB8-826E-7C9823145B4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73872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latin typeface="Arial" charset="0"/>
            </a:endParaRPr>
          </a:p>
        </p:txBody>
      </p:sp>
    </p:spTree>
    <p:extLst>
      <p:ext uri="{BB962C8B-B14F-4D97-AF65-F5344CB8AC3E}">
        <p14:creationId xmlns:p14="http://schemas.microsoft.com/office/powerpoint/2010/main" val="1581866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スライド イメージ プレースホルダー 1"/>
          <p:cNvSpPr>
            <a:spLocks noGrp="1" noRot="1" noChangeAspect="1" noTextEdit="1"/>
          </p:cNvSpPr>
          <p:nvPr>
            <p:ph type="sldImg"/>
          </p:nvPr>
        </p:nvSpPr>
        <p:spPr>
          <a:ln/>
        </p:spPr>
      </p:sp>
      <p:sp>
        <p:nvSpPr>
          <p:cNvPr id="31846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1846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8151" indent="-287750">
              <a:defRPr kumimoji="1">
                <a:solidFill>
                  <a:schemeClr val="tx1"/>
                </a:solidFill>
                <a:latin typeface="Arial" panose="020B0604020202020204" pitchFamily="34" charset="0"/>
                <a:ea typeface="ＭＳ Ｐゴシック" panose="020B0600070205080204" pitchFamily="50" charset="-128"/>
              </a:defRPr>
            </a:lvl2pPr>
            <a:lvl3pPr marL="1151001" indent="-230200">
              <a:defRPr kumimoji="1">
                <a:solidFill>
                  <a:schemeClr val="tx1"/>
                </a:solidFill>
                <a:latin typeface="Arial" panose="020B0604020202020204" pitchFamily="34" charset="0"/>
                <a:ea typeface="ＭＳ Ｐゴシック" panose="020B0600070205080204" pitchFamily="50" charset="-128"/>
              </a:defRPr>
            </a:lvl3pPr>
            <a:lvl4pPr marL="1611401" indent="-230200">
              <a:defRPr kumimoji="1">
                <a:solidFill>
                  <a:schemeClr val="tx1"/>
                </a:solidFill>
                <a:latin typeface="Arial" panose="020B0604020202020204" pitchFamily="34" charset="0"/>
                <a:ea typeface="ＭＳ Ｐゴシック" panose="020B0600070205080204" pitchFamily="50" charset="-128"/>
              </a:defRPr>
            </a:lvl4pPr>
            <a:lvl5pPr marL="2071802" indent="-230200">
              <a:defRPr kumimoji="1">
                <a:solidFill>
                  <a:schemeClr val="tx1"/>
                </a:solidFill>
                <a:latin typeface="Arial" panose="020B0604020202020204" pitchFamily="34" charset="0"/>
                <a:ea typeface="ＭＳ Ｐゴシック" panose="020B0600070205080204" pitchFamily="50" charset="-128"/>
              </a:defRPr>
            </a:lvl5pPr>
            <a:lvl6pPr marL="2532202" indent="-230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2603" indent="-230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3003" indent="-230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3403" indent="-230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20801" rtl="0" eaLnBrk="1" fontAlgn="base" latinLnBrk="0" hangingPunct="1">
              <a:lnSpc>
                <a:spcPct val="100000"/>
              </a:lnSpc>
              <a:spcBef>
                <a:spcPct val="0"/>
              </a:spcBef>
              <a:spcAft>
                <a:spcPct val="0"/>
              </a:spcAft>
              <a:buClrTx/>
              <a:buSzTx/>
              <a:buFontTx/>
              <a:buNone/>
              <a:tabLst/>
              <a:defRPr/>
            </a:pPr>
            <a:fld id="{B13625FD-E313-424A-BB54-78A57D5F2585}" type="slidenum">
              <a:rPr kumimoji="1" lang="ja-JP"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20801" rtl="0" eaLnBrk="1" fontAlgn="base" latinLnBrk="0" hangingPunct="1">
                <a:lnSpc>
                  <a:spcPct val="100000"/>
                </a:lnSpc>
                <a:spcBef>
                  <a:spcPct val="0"/>
                </a:spcBef>
                <a:spcAft>
                  <a:spcPct val="0"/>
                </a:spcAft>
                <a:buClrTx/>
                <a:buSzTx/>
                <a:buFontTx/>
                <a:buNone/>
                <a:tabLst/>
                <a:defRPr/>
              </a:pPr>
              <a:t>33</a:t>
            </a:fld>
            <a:endParaRPr kumimoji="1" lang="ja-JP"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29573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スライド イメージ プレースホルダー 1"/>
          <p:cNvSpPr>
            <a:spLocks noGrp="1" noRot="1" noChangeAspect="1" noTextEdit="1"/>
          </p:cNvSpPr>
          <p:nvPr>
            <p:ph type="sldImg"/>
          </p:nvPr>
        </p:nvSpPr>
        <p:spPr>
          <a:ln/>
        </p:spPr>
      </p:sp>
      <p:sp>
        <p:nvSpPr>
          <p:cNvPr id="31846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1846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8151" indent="-287750">
              <a:defRPr kumimoji="1">
                <a:solidFill>
                  <a:schemeClr val="tx1"/>
                </a:solidFill>
                <a:latin typeface="Arial" panose="020B0604020202020204" pitchFamily="34" charset="0"/>
                <a:ea typeface="ＭＳ Ｐゴシック" panose="020B0600070205080204" pitchFamily="50" charset="-128"/>
              </a:defRPr>
            </a:lvl2pPr>
            <a:lvl3pPr marL="1151001" indent="-230200">
              <a:defRPr kumimoji="1">
                <a:solidFill>
                  <a:schemeClr val="tx1"/>
                </a:solidFill>
                <a:latin typeface="Arial" panose="020B0604020202020204" pitchFamily="34" charset="0"/>
                <a:ea typeface="ＭＳ Ｐゴシック" panose="020B0600070205080204" pitchFamily="50" charset="-128"/>
              </a:defRPr>
            </a:lvl3pPr>
            <a:lvl4pPr marL="1611401" indent="-230200">
              <a:defRPr kumimoji="1">
                <a:solidFill>
                  <a:schemeClr val="tx1"/>
                </a:solidFill>
                <a:latin typeface="Arial" panose="020B0604020202020204" pitchFamily="34" charset="0"/>
                <a:ea typeface="ＭＳ Ｐゴシック" panose="020B0600070205080204" pitchFamily="50" charset="-128"/>
              </a:defRPr>
            </a:lvl4pPr>
            <a:lvl5pPr marL="2071802" indent="-230200">
              <a:defRPr kumimoji="1">
                <a:solidFill>
                  <a:schemeClr val="tx1"/>
                </a:solidFill>
                <a:latin typeface="Arial" panose="020B0604020202020204" pitchFamily="34" charset="0"/>
                <a:ea typeface="ＭＳ Ｐゴシック" panose="020B0600070205080204" pitchFamily="50" charset="-128"/>
              </a:defRPr>
            </a:lvl5pPr>
            <a:lvl6pPr marL="2532202" indent="-230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2603" indent="-230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3003" indent="-230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3403" indent="-230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20801" rtl="0" eaLnBrk="1" fontAlgn="base" latinLnBrk="0" hangingPunct="1">
              <a:lnSpc>
                <a:spcPct val="100000"/>
              </a:lnSpc>
              <a:spcBef>
                <a:spcPct val="0"/>
              </a:spcBef>
              <a:spcAft>
                <a:spcPct val="0"/>
              </a:spcAft>
              <a:buClrTx/>
              <a:buSzTx/>
              <a:buFontTx/>
              <a:buNone/>
              <a:tabLst/>
              <a:defRPr/>
            </a:pPr>
            <a:fld id="{B13625FD-E313-424A-BB54-78A57D5F2585}" type="slidenum">
              <a:rPr kumimoji="1" lang="ja-JP"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20801" rtl="0" eaLnBrk="1" fontAlgn="base" latinLnBrk="0" hangingPunct="1">
                <a:lnSpc>
                  <a:spcPct val="100000"/>
                </a:lnSpc>
                <a:spcBef>
                  <a:spcPct val="0"/>
                </a:spcBef>
                <a:spcAft>
                  <a:spcPct val="0"/>
                </a:spcAft>
                <a:buClrTx/>
                <a:buSzTx/>
                <a:buFontTx/>
                <a:buNone/>
                <a:tabLst/>
                <a:defRPr/>
              </a:pPr>
              <a:t>37</a:t>
            </a:fld>
            <a:endParaRPr kumimoji="1" lang="ja-JP"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89760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スライド イメージ プレースホルダー 1"/>
          <p:cNvSpPr>
            <a:spLocks noGrp="1" noRot="1" noChangeAspect="1" noTextEdit="1"/>
          </p:cNvSpPr>
          <p:nvPr>
            <p:ph type="sldImg"/>
          </p:nvPr>
        </p:nvSpPr>
        <p:spPr>
          <a:ln/>
        </p:spPr>
      </p:sp>
      <p:sp>
        <p:nvSpPr>
          <p:cNvPr id="31846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1846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8151" indent="-287750">
              <a:defRPr kumimoji="1">
                <a:solidFill>
                  <a:schemeClr val="tx1"/>
                </a:solidFill>
                <a:latin typeface="Arial" panose="020B0604020202020204" pitchFamily="34" charset="0"/>
                <a:ea typeface="ＭＳ Ｐゴシック" panose="020B0600070205080204" pitchFamily="50" charset="-128"/>
              </a:defRPr>
            </a:lvl2pPr>
            <a:lvl3pPr marL="1151001" indent="-230200">
              <a:defRPr kumimoji="1">
                <a:solidFill>
                  <a:schemeClr val="tx1"/>
                </a:solidFill>
                <a:latin typeface="Arial" panose="020B0604020202020204" pitchFamily="34" charset="0"/>
                <a:ea typeface="ＭＳ Ｐゴシック" panose="020B0600070205080204" pitchFamily="50" charset="-128"/>
              </a:defRPr>
            </a:lvl3pPr>
            <a:lvl4pPr marL="1611401" indent="-230200">
              <a:defRPr kumimoji="1">
                <a:solidFill>
                  <a:schemeClr val="tx1"/>
                </a:solidFill>
                <a:latin typeface="Arial" panose="020B0604020202020204" pitchFamily="34" charset="0"/>
                <a:ea typeface="ＭＳ Ｐゴシック" panose="020B0600070205080204" pitchFamily="50" charset="-128"/>
              </a:defRPr>
            </a:lvl4pPr>
            <a:lvl5pPr marL="2071802" indent="-230200">
              <a:defRPr kumimoji="1">
                <a:solidFill>
                  <a:schemeClr val="tx1"/>
                </a:solidFill>
                <a:latin typeface="Arial" panose="020B0604020202020204" pitchFamily="34" charset="0"/>
                <a:ea typeface="ＭＳ Ｐゴシック" panose="020B0600070205080204" pitchFamily="50" charset="-128"/>
              </a:defRPr>
            </a:lvl5pPr>
            <a:lvl6pPr marL="2532202" indent="-230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92603" indent="-230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53003" indent="-230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913403" indent="-2302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20801" rtl="0" eaLnBrk="1" fontAlgn="base" latinLnBrk="0" hangingPunct="1">
              <a:lnSpc>
                <a:spcPct val="100000"/>
              </a:lnSpc>
              <a:spcBef>
                <a:spcPct val="0"/>
              </a:spcBef>
              <a:spcAft>
                <a:spcPct val="0"/>
              </a:spcAft>
              <a:buClrTx/>
              <a:buSzTx/>
              <a:buFontTx/>
              <a:buNone/>
              <a:tabLst/>
              <a:defRPr/>
            </a:pPr>
            <a:fld id="{B13625FD-E313-424A-BB54-78A57D5F2585}" type="slidenum">
              <a:rPr kumimoji="1" lang="ja-JP"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rPr>
              <a:pPr marL="0" marR="0" lvl="0" indent="0" algn="r" defTabSz="920801" rtl="0" eaLnBrk="1" fontAlgn="base" latinLnBrk="0" hangingPunct="1">
                <a:lnSpc>
                  <a:spcPct val="100000"/>
                </a:lnSpc>
                <a:spcBef>
                  <a:spcPct val="0"/>
                </a:spcBef>
                <a:spcAft>
                  <a:spcPct val="0"/>
                </a:spcAft>
                <a:buClrTx/>
                <a:buSzTx/>
                <a:buFontTx/>
                <a:buNone/>
                <a:tabLst/>
                <a:defRPr/>
              </a:pPr>
              <a:t>39</a:t>
            </a:fld>
            <a:endParaRPr kumimoji="1" lang="ja-JP" altLang="en-US" sz="12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516266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1941324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593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1984" indent="-285379">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1514" indent="-228303">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98120" indent="-228303">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4725" indent="-228303">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1331" indent="-22830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67937" indent="-22830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4542" indent="-22830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1148" indent="-22830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7649F793-9AD2-485F-A511-C51FD8C40EB6}"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642761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4056207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3543322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201831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latin typeface="Arial" charset="0"/>
            </a:endParaRPr>
          </a:p>
        </p:txBody>
      </p:sp>
    </p:spTree>
    <p:extLst>
      <p:ext uri="{BB962C8B-B14F-4D97-AF65-F5344CB8AC3E}">
        <p14:creationId xmlns:p14="http://schemas.microsoft.com/office/powerpoint/2010/main" val="4227650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7203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8374" indent="-287836" eaLnBrk="0" hangingPunct="0">
              <a:defRPr kumimoji="1">
                <a:solidFill>
                  <a:schemeClr val="tx1"/>
                </a:solidFill>
                <a:latin typeface="Arial" pitchFamily="34" charset="0"/>
                <a:ea typeface="ＭＳ Ｐゴシック" pitchFamily="50" charset="-128"/>
              </a:defRPr>
            </a:lvl2pPr>
            <a:lvl3pPr marL="1151344" indent="-230269" eaLnBrk="0" hangingPunct="0">
              <a:defRPr kumimoji="1">
                <a:solidFill>
                  <a:schemeClr val="tx1"/>
                </a:solidFill>
                <a:latin typeface="Arial" pitchFamily="34" charset="0"/>
                <a:ea typeface="ＭＳ Ｐゴシック" pitchFamily="50" charset="-128"/>
              </a:defRPr>
            </a:lvl3pPr>
            <a:lvl4pPr marL="1611881" indent="-230269" eaLnBrk="0" hangingPunct="0">
              <a:defRPr kumimoji="1">
                <a:solidFill>
                  <a:schemeClr val="tx1"/>
                </a:solidFill>
                <a:latin typeface="Arial" pitchFamily="34" charset="0"/>
                <a:ea typeface="ＭＳ Ｐゴシック" pitchFamily="50" charset="-128"/>
              </a:defRPr>
            </a:lvl4pPr>
            <a:lvl5pPr marL="2072419" indent="-230269" eaLnBrk="0" hangingPunct="0">
              <a:defRPr kumimoji="1">
                <a:solidFill>
                  <a:schemeClr val="tx1"/>
                </a:solidFill>
                <a:latin typeface="Arial" pitchFamily="34" charset="0"/>
                <a:ea typeface="ＭＳ Ｐゴシック" pitchFamily="50" charset="-128"/>
              </a:defRPr>
            </a:lvl5pPr>
            <a:lvl6pPr marL="2532957" indent="-230269"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93494" indent="-230269"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54032" indent="-230269"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914569" indent="-230269"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3D5450-1345-4059-8A66-B7E5BFDD3D46}" type="slidenum">
              <a:rPr kumimoji="1" lang="en-US" altLang="ja-JP" sz="1200" b="0" i="0" u="none" strike="noStrike" kern="1200" cap="none" spc="0" normalizeH="0" baseline="0" noProof="0" smtClean="0">
                <a:ln>
                  <a:noFill/>
                </a:ln>
                <a:solidFill>
                  <a:prstClr val="black"/>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33255382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0AF02-3627-45FF-A39E-CBA88B915EDB}"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353817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84324" name="スライド番号プレースホルダー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2052D4F-E256-457B-85B4-AD59B203FF7F}" type="slidenum">
              <a:rPr kumimoji="1" lang="en-US" altLang="ja-JP" sz="1200" b="0" i="0" u="none" strike="noStrike" kern="1200" cap="none" spc="0" normalizeH="0" baseline="0" noProof="0" smtClean="0">
                <a:ln>
                  <a:noFill/>
                </a:ln>
                <a:solidFill>
                  <a:prstClr val="black"/>
                </a:solidFill>
                <a:effectLst/>
                <a:uLnTx/>
                <a:uFillTx/>
                <a:latin typeface="Arial"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1" lang="en-US" altLang="ja-JP" sz="1200" b="0" i="0" u="none" strike="noStrike" kern="1200" cap="none" spc="0" normalizeH="0" baseline="0" noProof="0">
              <a:ln>
                <a:noFill/>
              </a:ln>
              <a:solidFill>
                <a:prstClr val="black"/>
              </a:solidFill>
              <a:effectLst/>
              <a:uLnTx/>
              <a:uFillTx/>
              <a:latin typeface="Arial"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88646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D401C6-4C0D-4DB8-826E-7C9823145B4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8364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BA0E43-10D2-49E0-8F9D-617ABF53CFB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12565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1C7DEE-367B-49CA-A50E-3AED6731948C}"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38530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D401C6-4C0D-4DB8-826E-7C9823145B4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67586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A2C85D-02D0-4006-9738-B6925A5DB174}"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20547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ECAF8-87F6-47F3-9A64-56E1910294EB}"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83653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34524-AB56-4C6F-A6B8-F64EE79C9BA6}"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86248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ChangeArrowheads="1" noTextEdit="1"/>
          </p:cNvSpPr>
          <p:nvPr>
            <p:ph type="sldImg"/>
          </p:nvPr>
        </p:nvSpPr>
        <p:spPr>
          <a:ln/>
        </p:spPr>
      </p:sp>
      <p:sp>
        <p:nvSpPr>
          <p:cNvPr id="26627"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D401C6-4C0D-4DB8-826E-7C9823145B4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28873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a:latin typeface="Arial" panose="020B0604020202020204" pitchFamily="34" charset="0"/>
              </a:rPr>
              <a:t>○なぜ地域力に着目するのか</a:t>
            </a:r>
          </a:p>
          <a:p>
            <a:endParaRPr lang="en-US" altLang="ja-JP">
              <a:latin typeface="Arial" panose="020B0604020202020204" pitchFamily="34" charset="0"/>
            </a:endParaRPr>
          </a:p>
          <a:p>
            <a:r>
              <a:rPr lang="ja-JP" altLang="en-US" b="1">
                <a:latin typeface="ＭＳ Ｐゴシック" panose="020B0600070205080204" pitchFamily="50" charset="-128"/>
              </a:rPr>
              <a:t>◇</a:t>
            </a:r>
            <a:r>
              <a:rPr lang="ja-JP" altLang="en-US">
                <a:latin typeface="ＭＳ Ｐゴシック" panose="020B0600070205080204" pitchFamily="50" charset="-128"/>
              </a:rPr>
              <a:t>地域課題の多様化が進み，行政による対応に限界が見えていた。</a:t>
            </a:r>
          </a:p>
          <a:p>
            <a:endParaRPr lang="ja-JP" altLang="en-US">
              <a:latin typeface="ＭＳ Ｐゴシック" panose="020B0600070205080204" pitchFamily="50" charset="-128"/>
            </a:endParaRPr>
          </a:p>
          <a:p>
            <a:r>
              <a:rPr lang="ja-JP" altLang="en-US" b="1">
                <a:latin typeface="ＭＳ Ｐゴシック" panose="020B0600070205080204" pitchFamily="50" charset="-128"/>
              </a:rPr>
              <a:t>◇</a:t>
            </a:r>
            <a:r>
              <a:rPr lang="ja-JP" altLang="en-US">
                <a:latin typeface="ＭＳ Ｐゴシック" panose="020B0600070205080204" pitchFamily="50" charset="-128"/>
              </a:rPr>
              <a:t>住み慣れた地域で暮らし続けることを支えることに施策の中心を据えている。</a:t>
            </a:r>
          </a:p>
          <a:p>
            <a:endParaRPr lang="ja-JP" altLang="en-US">
              <a:latin typeface="ＭＳ Ｐゴシック" panose="020B0600070205080204" pitchFamily="50" charset="-128"/>
            </a:endParaRPr>
          </a:p>
          <a:p>
            <a:r>
              <a:rPr lang="ja-JP" altLang="en-US" b="1">
                <a:latin typeface="ＭＳ Ｐゴシック" panose="020B0600070205080204" pitchFamily="50" charset="-128"/>
              </a:rPr>
              <a:t>◇</a:t>
            </a:r>
            <a:r>
              <a:rPr lang="ja-JP" altLang="en-US">
                <a:latin typeface="ＭＳ Ｐゴシック" panose="020B0600070205080204" pitchFamily="50" charset="-128"/>
              </a:rPr>
              <a:t>地域に対する愛着や関係性に価値を見いだせるならば，我々が住む地域</a:t>
            </a:r>
            <a:endParaRPr lang="en-US" altLang="ja-JP">
              <a:latin typeface="ＭＳ Ｐゴシック" panose="020B0600070205080204" pitchFamily="50" charset="-128"/>
            </a:endParaRPr>
          </a:p>
          <a:p>
            <a:r>
              <a:rPr lang="ja-JP" altLang="en-US">
                <a:latin typeface="ＭＳ Ｐゴシック" panose="020B0600070205080204" pitchFamily="50" charset="-128"/>
              </a:rPr>
              <a:t>　 は活性化資源の宝庫となるのではないか。</a:t>
            </a:r>
          </a:p>
          <a:p>
            <a:endParaRPr lang="ja-JP" altLang="en-US">
              <a:latin typeface="ＭＳ Ｐゴシック" panose="020B0600070205080204" pitchFamily="50" charset="-128"/>
            </a:endParaRPr>
          </a:p>
          <a:p>
            <a:r>
              <a:rPr lang="ja-JP" altLang="en-US" b="1">
                <a:latin typeface="ＭＳ Ｐゴシック" panose="020B0600070205080204" pitchFamily="50" charset="-128"/>
              </a:rPr>
              <a:t>◇</a:t>
            </a:r>
            <a:r>
              <a:rPr lang="ja-JP" altLang="en-US">
                <a:latin typeface="ＭＳ Ｐゴシック" panose="020B0600070205080204" pitchFamily="50" charset="-128"/>
              </a:rPr>
              <a:t>地域にある社会的資源（素財）は，固有の歴史的背景や文化・伝統で醸成</a:t>
            </a:r>
            <a:endParaRPr lang="en-US" altLang="ja-JP">
              <a:latin typeface="ＭＳ Ｐゴシック" panose="020B0600070205080204" pitchFamily="50" charset="-128"/>
            </a:endParaRPr>
          </a:p>
          <a:p>
            <a:r>
              <a:rPr lang="ja-JP" altLang="en-US">
                <a:latin typeface="ＭＳ Ｐゴシック" panose="020B0600070205080204" pitchFamily="50" charset="-128"/>
              </a:rPr>
              <a:t>　 された価値観等が加わり，比類ない個性を持っている。</a:t>
            </a:r>
          </a:p>
          <a:p>
            <a:endParaRPr lang="ja-JP" altLang="en-US">
              <a:latin typeface="ＭＳ Ｐゴシック" panose="020B0600070205080204" pitchFamily="50" charset="-128"/>
            </a:endParaRPr>
          </a:p>
          <a:p>
            <a:r>
              <a:rPr lang="ja-JP" altLang="en-US" b="1">
                <a:latin typeface="ＭＳ Ｐゴシック" panose="020B0600070205080204" pitchFamily="50" charset="-128"/>
              </a:rPr>
              <a:t>◇</a:t>
            </a:r>
            <a:r>
              <a:rPr lang="ja-JP" altLang="en-US">
                <a:latin typeface="ＭＳ Ｐゴシック" panose="020B0600070205080204" pitchFamily="50" charset="-128"/>
              </a:rPr>
              <a:t>この個性は，顕在化・共有化することで，地域生活を豊かにする社会関係</a:t>
            </a:r>
          </a:p>
          <a:p>
            <a:r>
              <a:rPr lang="ja-JP" altLang="en-US">
                <a:latin typeface="ＭＳ Ｐゴシック" panose="020B0600070205080204" pitchFamily="50" charset="-128"/>
              </a:rPr>
              <a:t>　 資本（</a:t>
            </a:r>
            <a:r>
              <a:rPr lang="en-US" altLang="ja-JP">
                <a:latin typeface="ＭＳ Ｐゴシック" panose="020B0600070205080204" pitchFamily="50" charset="-128"/>
              </a:rPr>
              <a:t>capital</a:t>
            </a:r>
            <a:r>
              <a:rPr lang="ja-JP" altLang="en-US">
                <a:latin typeface="ＭＳ Ｐゴシック" panose="020B0600070205080204" pitchFamily="50" charset="-128"/>
              </a:rPr>
              <a:t>）化（活性化財）にすることが出来るのではないか。</a:t>
            </a:r>
          </a:p>
          <a:p>
            <a:endParaRPr lang="ja-JP" altLang="en-US">
              <a:latin typeface="ＭＳ Ｐゴシック" panose="020B0600070205080204" pitchFamily="50" charset="-128"/>
            </a:endParaRPr>
          </a:p>
          <a:p>
            <a:r>
              <a:rPr lang="ja-JP" altLang="en-US" b="1">
                <a:latin typeface="ＭＳ Ｐゴシック" panose="020B0600070205080204" pitchFamily="50" charset="-128"/>
              </a:rPr>
              <a:t>◇</a:t>
            </a:r>
            <a:r>
              <a:rPr lang="ja-JP" altLang="en-US">
                <a:latin typeface="ＭＳ Ｐゴシック" panose="020B0600070205080204" pitchFamily="50" charset="-128"/>
              </a:rPr>
              <a:t>また，個性を知ることで効果的・効率的行政やパートナーシップを図れる</a:t>
            </a:r>
          </a:p>
          <a:p>
            <a:r>
              <a:rPr lang="ja-JP" altLang="en-US">
                <a:latin typeface="ＭＳ Ｐゴシック" panose="020B0600070205080204" pitchFamily="50" charset="-128"/>
              </a:rPr>
              <a:t>　 のではないか。</a:t>
            </a:r>
            <a:endParaRPr lang="ja-JP" altLang="en-US">
              <a:latin typeface="Arial" panose="020B0604020202020204" pitchFamily="34" charset="0"/>
            </a:endParaRPr>
          </a:p>
        </p:txBody>
      </p:sp>
      <p:sp>
        <p:nvSpPr>
          <p:cNvPr id="665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6600" indent="-282575">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5063" indent="-227013">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9088" indent="-227013">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43113" indent="-227013">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00313" indent="-2270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57513" indent="-2270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14713" indent="-2270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71913" indent="-2270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64E87C-5F74-45F0-B6C2-64D859B6389E}" type="slidenum">
              <a:rPr kumimoji="1" lang="en-US" altLang="ja-JP"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3946964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400">
                <a:latin typeface="Arial" panose="020B0604020202020204" pitchFamily="34" charset="0"/>
              </a:rPr>
              <a:t>人生の楽しみ・荘厳（そうごん）・威厳・純潔・飾らない</a:t>
            </a:r>
          </a:p>
          <a:p>
            <a:pPr eaLnBrk="1" hangingPunct="1"/>
            <a:endParaRPr lang="ja-JP" altLang="en-US" sz="1400">
              <a:latin typeface="Arial" panose="020B0604020202020204" pitchFamily="34" charset="0"/>
            </a:endParaRPr>
          </a:p>
          <a:p>
            <a:pPr eaLnBrk="1" hangingPunct="1"/>
            <a:r>
              <a:rPr lang="ja-JP" altLang="en-US" sz="1400">
                <a:latin typeface="Arial" panose="020B0604020202020204" pitchFamily="34" charset="0"/>
              </a:rPr>
              <a:t>○</a:t>
            </a:r>
            <a:r>
              <a:rPr lang="en-US" altLang="ja-JP" sz="1400">
                <a:latin typeface="Arial" panose="020B0604020202020204" pitchFamily="34" charset="0"/>
              </a:rPr>
              <a:t>｢</a:t>
            </a:r>
            <a:r>
              <a:rPr lang="ja-JP" altLang="en-US" sz="1400">
                <a:latin typeface="Arial" panose="020B0604020202020204" pitchFamily="34" charset="0"/>
              </a:rPr>
              <a:t>人生の楽しみ</a:t>
            </a:r>
            <a:r>
              <a:rPr lang="en-US" altLang="ja-JP" sz="1400">
                <a:latin typeface="Arial" panose="020B0604020202020204" pitchFamily="34" charset="0"/>
              </a:rPr>
              <a:t>｣←</a:t>
            </a:r>
            <a:r>
              <a:rPr lang="ja-JP" altLang="en-US" sz="1400">
                <a:latin typeface="Arial" panose="020B0604020202020204" pitchFamily="34" charset="0"/>
              </a:rPr>
              <a:t>　　　　喜びのある暮らし</a:t>
            </a:r>
          </a:p>
          <a:p>
            <a:pPr eaLnBrk="1" hangingPunct="1"/>
            <a:endParaRPr lang="ja-JP" altLang="en-US" sz="1400">
              <a:latin typeface="Arial" panose="020B0604020202020204" pitchFamily="34" charset="0"/>
            </a:endParaRPr>
          </a:p>
          <a:p>
            <a:pPr eaLnBrk="1" hangingPunct="1"/>
            <a:r>
              <a:rPr lang="ja-JP" altLang="en-US" sz="1400">
                <a:latin typeface="Arial" panose="020B0604020202020204" pitchFamily="34" charset="0"/>
              </a:rPr>
              <a:t>○</a:t>
            </a:r>
            <a:r>
              <a:rPr lang="en-US" altLang="ja-JP" sz="1400">
                <a:latin typeface="Arial" panose="020B0604020202020204" pitchFamily="34" charset="0"/>
              </a:rPr>
              <a:t>｢</a:t>
            </a:r>
            <a:r>
              <a:rPr lang="ja-JP" altLang="en-US" sz="1400">
                <a:latin typeface="Arial" panose="020B0604020202020204" pitchFamily="34" charset="0"/>
              </a:rPr>
              <a:t>荘厳</a:t>
            </a:r>
            <a:r>
              <a:rPr lang="en-US" altLang="ja-JP" sz="1400">
                <a:latin typeface="Arial" panose="020B0604020202020204" pitchFamily="34" charset="0"/>
              </a:rPr>
              <a:t>｣｢</a:t>
            </a:r>
            <a:r>
              <a:rPr lang="ja-JP" altLang="en-US" sz="1400">
                <a:latin typeface="Arial" panose="020B0604020202020204" pitchFamily="34" charset="0"/>
              </a:rPr>
              <a:t>威厳</a:t>
            </a:r>
            <a:r>
              <a:rPr lang="en-US" altLang="ja-JP" sz="1400">
                <a:latin typeface="Arial" panose="020B0604020202020204" pitchFamily="34" charset="0"/>
              </a:rPr>
              <a:t>｣｢</a:t>
            </a:r>
            <a:r>
              <a:rPr lang="ja-JP" altLang="en-US" sz="1400">
                <a:latin typeface="Arial" panose="020B0604020202020204" pitchFamily="34" charset="0"/>
              </a:rPr>
              <a:t>純潔</a:t>
            </a:r>
            <a:r>
              <a:rPr lang="en-US" altLang="ja-JP" sz="1400">
                <a:latin typeface="Arial" panose="020B0604020202020204" pitchFamily="34" charset="0"/>
              </a:rPr>
              <a:t>｣←</a:t>
            </a:r>
            <a:r>
              <a:rPr lang="ja-JP" altLang="en-US" sz="1400">
                <a:latin typeface="Arial" panose="020B0604020202020204" pitchFamily="34" charset="0"/>
              </a:rPr>
              <a:t>　自信に満ちた暮らし　</a:t>
            </a:r>
          </a:p>
          <a:p>
            <a:pPr eaLnBrk="1" hangingPunct="1"/>
            <a:endParaRPr lang="ja-JP" altLang="en-US" sz="1400">
              <a:latin typeface="Arial" panose="020B0604020202020204" pitchFamily="34" charset="0"/>
            </a:endParaRPr>
          </a:p>
          <a:p>
            <a:pPr eaLnBrk="1" hangingPunct="1"/>
            <a:r>
              <a:rPr lang="ja-JP" altLang="en-US" sz="1400">
                <a:latin typeface="Arial" panose="020B0604020202020204" pitchFamily="34" charset="0"/>
              </a:rPr>
              <a:t>○</a:t>
            </a:r>
            <a:r>
              <a:rPr lang="en-US" altLang="ja-JP" sz="1400">
                <a:latin typeface="Arial" panose="020B0604020202020204" pitchFamily="34" charset="0"/>
              </a:rPr>
              <a:t>｢</a:t>
            </a:r>
            <a:r>
              <a:rPr lang="ja-JP" altLang="en-US" sz="1400">
                <a:latin typeface="Arial" panose="020B0604020202020204" pitchFamily="34" charset="0"/>
              </a:rPr>
              <a:t>飾らない</a:t>
            </a:r>
            <a:r>
              <a:rPr lang="en-US" altLang="ja-JP" sz="1400">
                <a:latin typeface="Arial" panose="020B0604020202020204" pitchFamily="34" charset="0"/>
              </a:rPr>
              <a:t>｣←</a:t>
            </a:r>
            <a:r>
              <a:rPr lang="ja-JP" altLang="en-US" sz="1400">
                <a:latin typeface="Arial" panose="020B0604020202020204" pitchFamily="34" charset="0"/>
              </a:rPr>
              <a:t>　　　　　　　さりげない優しさのある暮らし</a:t>
            </a:r>
          </a:p>
        </p:txBody>
      </p:sp>
    </p:spTree>
    <p:extLst>
      <p:ext uri="{BB962C8B-B14F-4D97-AF65-F5344CB8AC3E}">
        <p14:creationId xmlns:p14="http://schemas.microsoft.com/office/powerpoint/2010/main" val="4016272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1024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36600" indent="-282575">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35063" indent="-227013">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89088" indent="-227013">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43113" indent="-227013">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00313" indent="-2270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57513" indent="-2270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14713" indent="-2270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71913" indent="-227013"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FB0118-8573-4BF2-8D93-415899D72347}"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1952827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a:extLst>
              <a:ext uri="{FF2B5EF4-FFF2-40B4-BE49-F238E27FC236}">
                <a16:creationId xmlns:a16="http://schemas.microsoft.com/office/drawing/2014/main" id="{EF78F0FC-647B-4B63-A48B-933450F1CC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2451" name="Rectangle 3">
            <a:extLst>
              <a:ext uri="{FF2B5EF4-FFF2-40B4-BE49-F238E27FC236}">
                <a16:creationId xmlns:a16="http://schemas.microsoft.com/office/drawing/2014/main" id="{B06D2850-DFFF-417E-9168-3B1A0D79693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latin typeface="Arial" panose="020B0604020202020204" pitchFamily="34" charset="0"/>
            </a:endParaRPr>
          </a:p>
        </p:txBody>
      </p:sp>
    </p:spTree>
    <p:extLst>
      <p:ext uri="{BB962C8B-B14F-4D97-AF65-F5344CB8AC3E}">
        <p14:creationId xmlns:p14="http://schemas.microsoft.com/office/powerpoint/2010/main" val="1141622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4" name="スライド番号プレースホルダー 3"/>
          <p:cNvSpPr>
            <a:spLocks noGrp="1"/>
          </p:cNvSpPr>
          <p:nvPr>
            <p:ph type="sldNum" sz="quarter" idx="5"/>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D7D39DC-377C-42EC-8809-FDC5FC8F879A}" type="slidenum">
              <a:rPr kumimoji="1" lang="ja-JP"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1" lang="ja-JP"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604459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39FFD0C-A5CC-4544-914D-56563599CCB0}" type="slidenum">
              <a:rPr lang="en-US" altLang="ja-JP" smtClean="0">
                <a:solidFill>
                  <a:srgbClr val="000000"/>
                </a:solidFill>
                <a:latin typeface="Calibri" panose="020F0502020204030204" pitchFamily="34" charset="0"/>
              </a:rPr>
              <a:pPr/>
              <a:t>103</a:t>
            </a:fld>
            <a:endParaRPr lang="en-US" altLang="ja-JP">
              <a:solidFill>
                <a:srgbClr val="000000"/>
              </a:solidFill>
              <a:latin typeface="Calibri" panose="020F0502020204030204" pitchFamily="34"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1400">
                <a:latin typeface="Arial" panose="020B0604020202020204" pitchFamily="34" charset="0"/>
              </a:rPr>
              <a:t>人生の楽しみ・荘厳（そうごん）・威厳・純潔・飾らない</a:t>
            </a:r>
          </a:p>
          <a:p>
            <a:pPr eaLnBrk="1" hangingPunct="1"/>
            <a:endParaRPr lang="ja-JP" altLang="en-US" sz="1400">
              <a:latin typeface="Arial" panose="020B0604020202020204" pitchFamily="34" charset="0"/>
            </a:endParaRPr>
          </a:p>
          <a:p>
            <a:pPr eaLnBrk="1" hangingPunct="1"/>
            <a:r>
              <a:rPr lang="ja-JP" altLang="en-US" sz="1400">
                <a:latin typeface="Arial" panose="020B0604020202020204" pitchFamily="34" charset="0"/>
              </a:rPr>
              <a:t>○</a:t>
            </a:r>
            <a:r>
              <a:rPr lang="en-US" altLang="ja-JP" sz="1400">
                <a:latin typeface="Arial" panose="020B0604020202020204" pitchFamily="34" charset="0"/>
              </a:rPr>
              <a:t>｢</a:t>
            </a:r>
            <a:r>
              <a:rPr lang="ja-JP" altLang="en-US" sz="1400">
                <a:latin typeface="Arial" panose="020B0604020202020204" pitchFamily="34" charset="0"/>
              </a:rPr>
              <a:t>人生の楽しみ</a:t>
            </a:r>
            <a:r>
              <a:rPr lang="en-US" altLang="ja-JP" sz="1400">
                <a:latin typeface="Arial" panose="020B0604020202020204" pitchFamily="34" charset="0"/>
              </a:rPr>
              <a:t>｣←</a:t>
            </a:r>
            <a:r>
              <a:rPr lang="ja-JP" altLang="en-US" sz="1400">
                <a:latin typeface="Arial" panose="020B0604020202020204" pitchFamily="34" charset="0"/>
              </a:rPr>
              <a:t>　　　　喜びのある暮らし</a:t>
            </a:r>
          </a:p>
          <a:p>
            <a:pPr eaLnBrk="1" hangingPunct="1"/>
            <a:endParaRPr lang="ja-JP" altLang="en-US" sz="1400">
              <a:latin typeface="Arial" panose="020B0604020202020204" pitchFamily="34" charset="0"/>
            </a:endParaRPr>
          </a:p>
          <a:p>
            <a:pPr eaLnBrk="1" hangingPunct="1"/>
            <a:r>
              <a:rPr lang="ja-JP" altLang="en-US" sz="1400">
                <a:latin typeface="Arial" panose="020B0604020202020204" pitchFamily="34" charset="0"/>
              </a:rPr>
              <a:t>○</a:t>
            </a:r>
            <a:r>
              <a:rPr lang="en-US" altLang="ja-JP" sz="1400">
                <a:latin typeface="Arial" panose="020B0604020202020204" pitchFamily="34" charset="0"/>
              </a:rPr>
              <a:t>｢</a:t>
            </a:r>
            <a:r>
              <a:rPr lang="ja-JP" altLang="en-US" sz="1400">
                <a:latin typeface="Arial" panose="020B0604020202020204" pitchFamily="34" charset="0"/>
              </a:rPr>
              <a:t>荘厳</a:t>
            </a:r>
            <a:r>
              <a:rPr lang="en-US" altLang="ja-JP" sz="1400">
                <a:latin typeface="Arial" panose="020B0604020202020204" pitchFamily="34" charset="0"/>
              </a:rPr>
              <a:t>｣｢</a:t>
            </a:r>
            <a:r>
              <a:rPr lang="ja-JP" altLang="en-US" sz="1400">
                <a:latin typeface="Arial" panose="020B0604020202020204" pitchFamily="34" charset="0"/>
              </a:rPr>
              <a:t>威厳</a:t>
            </a:r>
            <a:r>
              <a:rPr lang="en-US" altLang="ja-JP" sz="1400">
                <a:latin typeface="Arial" panose="020B0604020202020204" pitchFamily="34" charset="0"/>
              </a:rPr>
              <a:t>｣｢</a:t>
            </a:r>
            <a:r>
              <a:rPr lang="ja-JP" altLang="en-US" sz="1400">
                <a:latin typeface="Arial" panose="020B0604020202020204" pitchFamily="34" charset="0"/>
              </a:rPr>
              <a:t>純潔</a:t>
            </a:r>
            <a:r>
              <a:rPr lang="en-US" altLang="ja-JP" sz="1400">
                <a:latin typeface="Arial" panose="020B0604020202020204" pitchFamily="34" charset="0"/>
              </a:rPr>
              <a:t>｣←</a:t>
            </a:r>
            <a:r>
              <a:rPr lang="ja-JP" altLang="en-US" sz="1400">
                <a:latin typeface="Arial" panose="020B0604020202020204" pitchFamily="34" charset="0"/>
              </a:rPr>
              <a:t>　自信に満ちた暮らし　</a:t>
            </a:r>
          </a:p>
          <a:p>
            <a:pPr eaLnBrk="1" hangingPunct="1"/>
            <a:endParaRPr lang="ja-JP" altLang="en-US" sz="1400">
              <a:latin typeface="Arial" panose="020B0604020202020204" pitchFamily="34" charset="0"/>
            </a:endParaRPr>
          </a:p>
          <a:p>
            <a:pPr eaLnBrk="1" hangingPunct="1"/>
            <a:r>
              <a:rPr lang="ja-JP" altLang="en-US" sz="1400">
                <a:latin typeface="Arial" panose="020B0604020202020204" pitchFamily="34" charset="0"/>
              </a:rPr>
              <a:t>○</a:t>
            </a:r>
            <a:r>
              <a:rPr lang="en-US" altLang="ja-JP" sz="1400">
                <a:latin typeface="Arial" panose="020B0604020202020204" pitchFamily="34" charset="0"/>
              </a:rPr>
              <a:t>｢</a:t>
            </a:r>
            <a:r>
              <a:rPr lang="ja-JP" altLang="en-US" sz="1400">
                <a:latin typeface="Arial" panose="020B0604020202020204" pitchFamily="34" charset="0"/>
              </a:rPr>
              <a:t>飾らない</a:t>
            </a:r>
            <a:r>
              <a:rPr lang="en-US" altLang="ja-JP" sz="1400">
                <a:latin typeface="Arial" panose="020B0604020202020204" pitchFamily="34" charset="0"/>
              </a:rPr>
              <a:t>｣←</a:t>
            </a:r>
            <a:r>
              <a:rPr lang="ja-JP" altLang="en-US" sz="1400">
                <a:latin typeface="Arial" panose="020B0604020202020204" pitchFamily="34" charset="0"/>
              </a:rPr>
              <a:t>　　　　　　　さりげない優しさのある暮らし</a:t>
            </a:r>
          </a:p>
        </p:txBody>
      </p:sp>
    </p:spTree>
    <p:extLst>
      <p:ext uri="{BB962C8B-B14F-4D97-AF65-F5344CB8AC3E}">
        <p14:creationId xmlns:p14="http://schemas.microsoft.com/office/powerpoint/2010/main" val="25419269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3625587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ー 1"/>
          <p:cNvSpPr>
            <a:spLocks noGrp="1" noRot="1" noChangeAspect="1" noChangeArrowheads="1" noTextEdit="1"/>
          </p:cNvSpPr>
          <p:nvPr>
            <p:ph type="sldImg"/>
          </p:nvPr>
        </p:nvSpPr>
        <p:spPr>
          <a:ln/>
        </p:spPr>
      </p:sp>
      <p:sp>
        <p:nvSpPr>
          <p:cNvPr id="286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286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9033EE-ADED-43E2-B2F8-667FECFD2B61}"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ChangeArrowheads="1" noTextEdit="1"/>
          </p:cNvSpPr>
          <p:nvPr>
            <p:ph type="sldImg"/>
          </p:nvPr>
        </p:nvSpPr>
        <p:spPr>
          <a:ln/>
        </p:spPr>
      </p:sp>
      <p:sp>
        <p:nvSpPr>
          <p:cNvPr id="30723"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0724"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51A9CFC-0D2A-4053-B518-4BFCD694BED3}" type="slidenum">
              <a:rPr kumimoji="1" lang="en-US" altLang="ja-JP"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en-US" altLang="ja-JP"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ChangeArrowheads="1" noTextEdit="1"/>
          </p:cNvSpPr>
          <p:nvPr>
            <p:ph type="sldImg"/>
          </p:nvPr>
        </p:nvSpPr>
        <p:spPr>
          <a:ln/>
        </p:spPr>
      </p:sp>
      <p:sp>
        <p:nvSpPr>
          <p:cNvPr id="3379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3379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94FF1D-4E35-43F5-A23D-EEC9E378E275}" type="slidenum">
              <a:rPr kumimoji="1" lang="ja-JP"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1" lang="ja-JP"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latin typeface="Arial" charset="0"/>
            </a:endParaRPr>
          </a:p>
        </p:txBody>
      </p:sp>
    </p:spTree>
    <p:extLst>
      <p:ext uri="{BB962C8B-B14F-4D97-AF65-F5344CB8AC3E}">
        <p14:creationId xmlns:p14="http://schemas.microsoft.com/office/powerpoint/2010/main" val="1934841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latin typeface="Arial" charset="0"/>
            </a:endParaRPr>
          </a:p>
        </p:txBody>
      </p:sp>
    </p:spTree>
    <p:extLst>
      <p:ext uri="{BB962C8B-B14F-4D97-AF65-F5344CB8AC3E}">
        <p14:creationId xmlns:p14="http://schemas.microsoft.com/office/powerpoint/2010/main" val="4161554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a:latin typeface="Arial" charset="0"/>
            </a:endParaRPr>
          </a:p>
        </p:txBody>
      </p:sp>
    </p:spTree>
    <p:extLst>
      <p:ext uri="{BB962C8B-B14F-4D97-AF65-F5344CB8AC3E}">
        <p14:creationId xmlns:p14="http://schemas.microsoft.com/office/powerpoint/2010/main" val="3783437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2022/5/17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4220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2022/5/17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49387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A7C594-9009-4B16-BF31-3CD73B370791}" type="datetimeFigureOut">
              <a:rPr kumimoji="1" lang="ja-JP" altLang="en-US" smtClean="0"/>
              <a:t>2022/5/17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11758715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9A7C594-9009-4B16-BF31-3CD73B370791}" type="datetimeFigureOut">
              <a:rPr kumimoji="1" lang="ja-JP" altLang="en-US" smtClean="0"/>
              <a:t>2022/5/17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38815236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A7C594-9009-4B16-BF31-3CD73B370791}"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5977733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A7C594-9009-4B16-BF31-3CD73B370791}"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8922121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19E4B7A-AF98-40A3-AF3F-8D359EC1DB6A}"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21787712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9E4B7A-AF98-40A3-AF3F-8D359EC1DB6A}"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36600035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19E4B7A-AF98-40A3-AF3F-8D359EC1DB6A}"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20186891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19E4B7A-AF98-40A3-AF3F-8D359EC1DB6A}" type="datetimeFigureOut">
              <a:rPr kumimoji="1" lang="ja-JP" altLang="en-US" smtClean="0"/>
              <a:t>2022/5/17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6807648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19E4B7A-AF98-40A3-AF3F-8D359EC1DB6A}" type="datetimeFigureOut">
              <a:rPr kumimoji="1" lang="ja-JP" altLang="en-US" smtClean="0"/>
              <a:t>2022/5/17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352209556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19E4B7A-AF98-40A3-AF3F-8D359EC1DB6A}" type="datetimeFigureOut">
              <a:rPr kumimoji="1" lang="ja-JP" altLang="en-US" smtClean="0"/>
              <a:t>2022/5/17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2711362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2022/5/17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73867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9E4B7A-AF98-40A3-AF3F-8D359EC1DB6A}" type="datetimeFigureOut">
              <a:rPr kumimoji="1" lang="ja-JP" altLang="en-US" smtClean="0"/>
              <a:t>2022/5/17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16060344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9E4B7A-AF98-40A3-AF3F-8D359EC1DB6A}" type="datetimeFigureOut">
              <a:rPr kumimoji="1" lang="ja-JP" altLang="en-US" smtClean="0"/>
              <a:t>2022/5/17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12531378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9E4B7A-AF98-40A3-AF3F-8D359EC1DB6A}" type="datetimeFigureOut">
              <a:rPr kumimoji="1" lang="ja-JP" altLang="en-US" smtClean="0"/>
              <a:t>2022/5/17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17582765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9E4B7A-AF98-40A3-AF3F-8D359EC1DB6A}"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14409900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19E4B7A-AF98-40A3-AF3F-8D359EC1DB6A}"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82279590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71FC5C04-FF4F-41BC-898E-0704C695F017}" type="datetime1">
              <a:rPr lang="ja-JP" altLang="en-US"/>
              <a:pPr>
                <a:defRPr/>
              </a:pPr>
              <a:t>2022/5/17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27F22E2F-4F40-4D53-BF84-B75E27F0CC30}" type="slidenum">
              <a:rPr lang="ja-JP" altLang="en-US"/>
              <a:pPr/>
              <a:t>‹#›</a:t>
            </a:fld>
            <a:endParaRPr lang="ja-JP" altLang="en-US"/>
          </a:p>
        </p:txBody>
      </p:sp>
    </p:spTree>
    <p:extLst>
      <p:ext uri="{BB962C8B-B14F-4D97-AF65-F5344CB8AC3E}">
        <p14:creationId xmlns:p14="http://schemas.microsoft.com/office/powerpoint/2010/main" val="1581416128"/>
      </p:ext>
    </p:extLst>
  </p:cSld>
  <p:clrMapOvr>
    <a:masterClrMapping/>
  </p:clrMapOvr>
  <p:transition spd="med"/>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5C425D3E-438D-4D79-93D3-DD522C43808E}" type="datetime1">
              <a:rPr lang="ja-JP" altLang="en-US"/>
              <a:pPr>
                <a:defRPr/>
              </a:pPr>
              <a:t>2022/5/17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CEE9F614-AAB1-4A4D-9409-FBC71B4F3B3B}" type="slidenum">
              <a:rPr lang="ja-JP" altLang="en-US"/>
              <a:pPr/>
              <a:t>‹#›</a:t>
            </a:fld>
            <a:endParaRPr lang="ja-JP" altLang="en-US"/>
          </a:p>
        </p:txBody>
      </p:sp>
    </p:spTree>
    <p:extLst>
      <p:ext uri="{BB962C8B-B14F-4D97-AF65-F5344CB8AC3E}">
        <p14:creationId xmlns:p14="http://schemas.microsoft.com/office/powerpoint/2010/main" val="4271825732"/>
      </p:ext>
    </p:extLst>
  </p:cSld>
  <p:clrMapOvr>
    <a:masterClrMapping/>
  </p:clrMapOvr>
  <p:transition spd="med"/>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916FF6AB-0F1C-4F11-A395-A7716D818352}" type="datetime1">
              <a:rPr lang="ja-JP" altLang="en-US"/>
              <a:pPr>
                <a:defRPr/>
              </a:pPr>
              <a:t>2022/5/17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856A8BA0-E376-436F-9830-FC9114FA9D80}" type="slidenum">
              <a:rPr lang="ja-JP" altLang="en-US"/>
              <a:pPr/>
              <a:t>‹#›</a:t>
            </a:fld>
            <a:endParaRPr lang="ja-JP" altLang="en-US"/>
          </a:p>
        </p:txBody>
      </p:sp>
    </p:spTree>
    <p:extLst>
      <p:ext uri="{BB962C8B-B14F-4D97-AF65-F5344CB8AC3E}">
        <p14:creationId xmlns:p14="http://schemas.microsoft.com/office/powerpoint/2010/main" val="3804009260"/>
      </p:ext>
    </p:extLst>
  </p:cSld>
  <p:clrMapOvr>
    <a:masterClrMapping/>
  </p:clrMapOvr>
  <p:transition spd="med"/>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758774C1-D868-4B51-86B0-E2942EF26A65}" type="datetime1">
              <a:rPr lang="ja-JP" altLang="en-US"/>
              <a:pPr>
                <a:defRPr/>
              </a:pPr>
              <a:t>2022/5/17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8AD1B3B0-26E4-4C82-A80F-E2B62CC736F1}" type="slidenum">
              <a:rPr lang="ja-JP" altLang="en-US"/>
              <a:pPr/>
              <a:t>‹#›</a:t>
            </a:fld>
            <a:endParaRPr lang="ja-JP" altLang="en-US"/>
          </a:p>
        </p:txBody>
      </p:sp>
    </p:spTree>
    <p:extLst>
      <p:ext uri="{BB962C8B-B14F-4D97-AF65-F5344CB8AC3E}">
        <p14:creationId xmlns:p14="http://schemas.microsoft.com/office/powerpoint/2010/main" val="4262997717"/>
      </p:ext>
    </p:extLst>
  </p:cSld>
  <p:clrMapOvr>
    <a:masterClrMapping/>
  </p:clrMapOvr>
  <p:transition spd="med"/>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1CF6FB4E-D03B-43FA-A450-0B14B8D47179}" type="datetime1">
              <a:rPr lang="ja-JP" altLang="en-US"/>
              <a:pPr>
                <a:defRPr/>
              </a:pPr>
              <a:t>2022/5/17</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FDE547B5-DA69-40EF-B639-5D20EC6EA172}" type="slidenum">
              <a:rPr lang="ja-JP" altLang="en-US"/>
              <a:pPr/>
              <a:t>‹#›</a:t>
            </a:fld>
            <a:endParaRPr lang="ja-JP" altLang="en-US"/>
          </a:p>
        </p:txBody>
      </p:sp>
    </p:spTree>
    <p:extLst>
      <p:ext uri="{BB962C8B-B14F-4D97-AF65-F5344CB8AC3E}">
        <p14:creationId xmlns:p14="http://schemas.microsoft.com/office/powerpoint/2010/main" val="1843489547"/>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8628625-873A-4CDE-8F73-A5A02F343678}" type="datetimeFigureOut">
              <a:rPr kumimoji="1" lang="ja-JP" altLang="en-US" smtClean="0"/>
              <a:t>2022/5/17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280801196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49D492E6-F491-4D52-8A3D-321906D8563F}" type="datetime1">
              <a:rPr lang="ja-JP" altLang="en-US"/>
              <a:pPr>
                <a:defRPr/>
              </a:pPr>
              <a:t>2022/5/17</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881235B0-3600-414E-BB0E-FFC709E72729}" type="slidenum">
              <a:rPr lang="ja-JP" altLang="en-US"/>
              <a:pPr/>
              <a:t>‹#›</a:t>
            </a:fld>
            <a:endParaRPr lang="ja-JP" altLang="en-US"/>
          </a:p>
        </p:txBody>
      </p:sp>
    </p:spTree>
    <p:extLst>
      <p:ext uri="{BB962C8B-B14F-4D97-AF65-F5344CB8AC3E}">
        <p14:creationId xmlns:p14="http://schemas.microsoft.com/office/powerpoint/2010/main" val="276690532"/>
      </p:ext>
    </p:extLst>
  </p:cSld>
  <p:clrMapOvr>
    <a:masterClrMapping/>
  </p:clrMapOvr>
  <p:transition spd="med"/>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9ACD89A-5BAC-4B8A-A8B2-80B5168CEB00}" type="datetime1">
              <a:rPr lang="ja-JP" altLang="en-US"/>
              <a:pPr>
                <a:defRPr/>
              </a:pPr>
              <a:t>2022/5/17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29867EC1-BD4C-42A1-A5AD-B0F71D4C29C1}" type="slidenum">
              <a:rPr lang="ja-JP" altLang="en-US"/>
              <a:pPr/>
              <a:t>‹#›</a:t>
            </a:fld>
            <a:endParaRPr lang="ja-JP" altLang="en-US"/>
          </a:p>
        </p:txBody>
      </p:sp>
    </p:spTree>
    <p:extLst>
      <p:ext uri="{BB962C8B-B14F-4D97-AF65-F5344CB8AC3E}">
        <p14:creationId xmlns:p14="http://schemas.microsoft.com/office/powerpoint/2010/main" val="3421375559"/>
      </p:ext>
    </p:extLst>
  </p:cSld>
  <p:clrMapOvr>
    <a:masterClrMapping/>
  </p:clrMapOvr>
  <p:transition spd="med"/>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B571017-4B20-4885-A3AE-6E18EC2F2C67}" type="datetime1">
              <a:rPr lang="ja-JP" altLang="en-US"/>
              <a:pPr>
                <a:defRPr/>
              </a:pPr>
              <a:t>2022/5/17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35610246-38EC-4A1C-8832-EBECE73EB1B0}" type="slidenum">
              <a:rPr lang="ja-JP" altLang="en-US"/>
              <a:pPr/>
              <a:t>‹#›</a:t>
            </a:fld>
            <a:endParaRPr lang="ja-JP" altLang="en-US"/>
          </a:p>
        </p:txBody>
      </p:sp>
    </p:spTree>
    <p:extLst>
      <p:ext uri="{BB962C8B-B14F-4D97-AF65-F5344CB8AC3E}">
        <p14:creationId xmlns:p14="http://schemas.microsoft.com/office/powerpoint/2010/main" val="3260288061"/>
      </p:ext>
    </p:extLst>
  </p:cSld>
  <p:clrMapOvr>
    <a:masterClrMapping/>
  </p:clrMapOvr>
  <p:transition spd="med"/>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FDA4871-95A2-48B8-81D4-68767C3735CA}" type="datetime1">
              <a:rPr lang="ja-JP" altLang="en-US"/>
              <a:pPr>
                <a:defRPr/>
              </a:pPr>
              <a:t>2022/5/17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DA935EB9-54A6-4839-ACE4-FF33F9CF2B20}" type="slidenum">
              <a:rPr lang="ja-JP" altLang="en-US"/>
              <a:pPr/>
              <a:t>‹#›</a:t>
            </a:fld>
            <a:endParaRPr lang="ja-JP" altLang="en-US"/>
          </a:p>
        </p:txBody>
      </p:sp>
    </p:spTree>
    <p:extLst>
      <p:ext uri="{BB962C8B-B14F-4D97-AF65-F5344CB8AC3E}">
        <p14:creationId xmlns:p14="http://schemas.microsoft.com/office/powerpoint/2010/main" val="3507501614"/>
      </p:ext>
    </p:extLst>
  </p:cSld>
  <p:clrMapOvr>
    <a:masterClrMapping/>
  </p:clrMapOvr>
  <p:transition spd="med"/>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3C85031-DBE0-42D0-B224-DF9E715D4B6E}" type="datetime1">
              <a:rPr lang="ja-JP" altLang="en-US"/>
              <a:pPr>
                <a:defRPr/>
              </a:pPr>
              <a:t>2022/5/17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BEC8B53B-EC9F-4771-9BD3-345377D433F7}" type="slidenum">
              <a:rPr lang="ja-JP" altLang="en-US"/>
              <a:pPr/>
              <a:t>‹#›</a:t>
            </a:fld>
            <a:endParaRPr lang="ja-JP" altLang="en-US"/>
          </a:p>
        </p:txBody>
      </p:sp>
    </p:spTree>
    <p:extLst>
      <p:ext uri="{BB962C8B-B14F-4D97-AF65-F5344CB8AC3E}">
        <p14:creationId xmlns:p14="http://schemas.microsoft.com/office/powerpoint/2010/main" val="2221946166"/>
      </p:ext>
    </p:extLst>
  </p:cSld>
  <p:clrMapOvr>
    <a:masterClrMapping/>
  </p:clrMapOvr>
  <p:transition spd="med"/>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4370BF2-A6C7-45DF-A395-831CBC51AB7B}" type="datetime1">
              <a:rPr lang="ja-JP" altLang="en-US"/>
              <a:pPr>
                <a:defRPr/>
              </a:pPr>
              <a:t>2022/5/17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5F3FBE15-8ABC-4882-B82A-4660A3A17125}" type="slidenum">
              <a:rPr lang="ja-JP" altLang="en-US"/>
              <a:pPr/>
              <a:t>‹#›</a:t>
            </a:fld>
            <a:endParaRPr lang="ja-JP" altLang="en-US"/>
          </a:p>
        </p:txBody>
      </p:sp>
    </p:spTree>
    <p:extLst>
      <p:ext uri="{BB962C8B-B14F-4D97-AF65-F5344CB8AC3E}">
        <p14:creationId xmlns:p14="http://schemas.microsoft.com/office/powerpoint/2010/main" val="590283708"/>
      </p:ext>
    </p:extLst>
  </p:cSld>
  <p:clrMapOvr>
    <a:masterClrMapping/>
  </p:clrMapOvr>
  <p:transition spd="med"/>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E09DFE75-ACB3-43E5-9FFA-AD0A1A04F686}"/>
              </a:ext>
            </a:extLst>
          </p:cNvPr>
          <p:cNvSpPr>
            <a:spLocks noGrp="1"/>
          </p:cNvSpPr>
          <p:nvPr>
            <p:ph type="dt" sz="half" idx="10"/>
          </p:nvPr>
        </p:nvSpPr>
        <p:spPr/>
        <p:txBody>
          <a:bodyPr/>
          <a:lstStyle>
            <a:lvl1pPr>
              <a:defRPr/>
            </a:lvl1pPr>
          </a:lstStyle>
          <a:p>
            <a:pPr>
              <a:defRPr/>
            </a:pPr>
            <a:fld id="{6BDFE0F5-3F00-41FD-8044-C0B98141D37F}" type="datetimeFigureOut">
              <a:rPr lang="ja-JP" altLang="en-US"/>
              <a:pPr>
                <a:defRPr/>
              </a:pPr>
              <a:t>2022/5/17</a:t>
            </a:fld>
            <a:endParaRPr lang="ja-JP" altLang="en-US"/>
          </a:p>
        </p:txBody>
      </p:sp>
      <p:sp>
        <p:nvSpPr>
          <p:cNvPr id="5" name="フッター プレースホルダー 4">
            <a:extLst>
              <a:ext uri="{FF2B5EF4-FFF2-40B4-BE49-F238E27FC236}">
                <a16:creationId xmlns:a16="http://schemas.microsoft.com/office/drawing/2014/main" id="{CB01E223-5349-4BA5-B8BB-9A58BBEFD9A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859F89B-2818-47AE-978E-A8E625B11044}"/>
              </a:ext>
            </a:extLst>
          </p:cNvPr>
          <p:cNvSpPr>
            <a:spLocks noGrp="1"/>
          </p:cNvSpPr>
          <p:nvPr>
            <p:ph type="sldNum" sz="quarter" idx="12"/>
          </p:nvPr>
        </p:nvSpPr>
        <p:spPr/>
        <p:txBody>
          <a:bodyPr/>
          <a:lstStyle>
            <a:lvl1pPr>
              <a:defRPr/>
            </a:lvl1pPr>
          </a:lstStyle>
          <a:p>
            <a:fld id="{7857E878-D0C5-4214-A248-4C9FD61EDC9A}" type="slidenum">
              <a:rPr lang="ja-JP" altLang="en-US"/>
              <a:pPr/>
              <a:t>‹#›</a:t>
            </a:fld>
            <a:endParaRPr lang="ja-JP" altLang="en-US"/>
          </a:p>
        </p:txBody>
      </p:sp>
    </p:spTree>
    <p:extLst>
      <p:ext uri="{BB962C8B-B14F-4D97-AF65-F5344CB8AC3E}">
        <p14:creationId xmlns:p14="http://schemas.microsoft.com/office/powerpoint/2010/main" val="273232880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7B6FE7C8-1E06-4890-8031-4A2D3C880D89}"/>
              </a:ext>
            </a:extLst>
          </p:cNvPr>
          <p:cNvSpPr>
            <a:spLocks noGrp="1"/>
          </p:cNvSpPr>
          <p:nvPr>
            <p:ph type="dt" sz="half" idx="10"/>
          </p:nvPr>
        </p:nvSpPr>
        <p:spPr/>
        <p:txBody>
          <a:bodyPr/>
          <a:lstStyle>
            <a:lvl1pPr>
              <a:defRPr/>
            </a:lvl1pPr>
          </a:lstStyle>
          <a:p>
            <a:pPr>
              <a:defRPr/>
            </a:pPr>
            <a:fld id="{6BDFE0F5-3F00-41FD-8044-C0B98141D37F}" type="datetimeFigureOut">
              <a:rPr lang="ja-JP" altLang="en-US"/>
              <a:pPr>
                <a:defRPr/>
              </a:pPr>
              <a:t>2022/5/17</a:t>
            </a:fld>
            <a:endParaRPr lang="ja-JP" altLang="en-US"/>
          </a:p>
        </p:txBody>
      </p:sp>
      <p:sp>
        <p:nvSpPr>
          <p:cNvPr id="5" name="フッター プレースホルダー 4">
            <a:extLst>
              <a:ext uri="{FF2B5EF4-FFF2-40B4-BE49-F238E27FC236}">
                <a16:creationId xmlns:a16="http://schemas.microsoft.com/office/drawing/2014/main" id="{8EEE3B90-C0EF-4CEE-9074-D4F27EA34F40}"/>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5E7B010A-3F5B-4976-8AA8-20838B434B60}"/>
              </a:ext>
            </a:extLst>
          </p:cNvPr>
          <p:cNvSpPr>
            <a:spLocks noGrp="1"/>
          </p:cNvSpPr>
          <p:nvPr>
            <p:ph type="sldNum" sz="quarter" idx="12"/>
          </p:nvPr>
        </p:nvSpPr>
        <p:spPr/>
        <p:txBody>
          <a:bodyPr/>
          <a:lstStyle>
            <a:lvl1pPr>
              <a:defRPr/>
            </a:lvl1pPr>
          </a:lstStyle>
          <a:p>
            <a:fld id="{A734C8B0-304A-4DC7-8BB8-EF8716B7333C}" type="slidenum">
              <a:rPr lang="ja-JP" altLang="en-US"/>
              <a:pPr/>
              <a:t>‹#›</a:t>
            </a:fld>
            <a:endParaRPr lang="ja-JP" altLang="en-US"/>
          </a:p>
        </p:txBody>
      </p:sp>
    </p:spTree>
    <p:extLst>
      <p:ext uri="{BB962C8B-B14F-4D97-AF65-F5344CB8AC3E}">
        <p14:creationId xmlns:p14="http://schemas.microsoft.com/office/powerpoint/2010/main" val="40870621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65ACC38A-B743-4B7E-9510-64B90D6DEDB1}"/>
              </a:ext>
            </a:extLst>
          </p:cNvPr>
          <p:cNvSpPr>
            <a:spLocks noGrp="1"/>
          </p:cNvSpPr>
          <p:nvPr>
            <p:ph type="dt" sz="half" idx="10"/>
          </p:nvPr>
        </p:nvSpPr>
        <p:spPr/>
        <p:txBody>
          <a:bodyPr/>
          <a:lstStyle>
            <a:lvl1pPr>
              <a:defRPr/>
            </a:lvl1pPr>
          </a:lstStyle>
          <a:p>
            <a:pPr>
              <a:defRPr/>
            </a:pPr>
            <a:fld id="{6BDFE0F5-3F00-41FD-8044-C0B98141D37F}" type="datetimeFigureOut">
              <a:rPr lang="ja-JP" altLang="en-US"/>
              <a:pPr>
                <a:defRPr/>
              </a:pPr>
              <a:t>2022/5/17</a:t>
            </a:fld>
            <a:endParaRPr lang="ja-JP" altLang="en-US"/>
          </a:p>
        </p:txBody>
      </p:sp>
      <p:sp>
        <p:nvSpPr>
          <p:cNvPr id="5" name="フッター プレースホルダー 4">
            <a:extLst>
              <a:ext uri="{FF2B5EF4-FFF2-40B4-BE49-F238E27FC236}">
                <a16:creationId xmlns:a16="http://schemas.microsoft.com/office/drawing/2014/main" id="{7DC14838-C490-4E28-920F-657F446BE49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4A1D774E-24B4-45D3-B68E-A5D26C959781}"/>
              </a:ext>
            </a:extLst>
          </p:cNvPr>
          <p:cNvSpPr>
            <a:spLocks noGrp="1"/>
          </p:cNvSpPr>
          <p:nvPr>
            <p:ph type="sldNum" sz="quarter" idx="12"/>
          </p:nvPr>
        </p:nvSpPr>
        <p:spPr/>
        <p:txBody>
          <a:bodyPr/>
          <a:lstStyle>
            <a:lvl1pPr>
              <a:defRPr/>
            </a:lvl1pPr>
          </a:lstStyle>
          <a:p>
            <a:fld id="{E9B7FE73-088A-434C-9C31-D60924E42554}" type="slidenum">
              <a:rPr lang="ja-JP" altLang="en-US"/>
              <a:pPr/>
              <a:t>‹#›</a:t>
            </a:fld>
            <a:endParaRPr lang="ja-JP" altLang="en-US"/>
          </a:p>
        </p:txBody>
      </p:sp>
    </p:spTree>
    <p:extLst>
      <p:ext uri="{BB962C8B-B14F-4D97-AF65-F5344CB8AC3E}">
        <p14:creationId xmlns:p14="http://schemas.microsoft.com/office/powerpoint/2010/main" val="37404784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D34C9426-3441-4614-9B87-0682A1C9C21C}"/>
              </a:ext>
            </a:extLst>
          </p:cNvPr>
          <p:cNvSpPr>
            <a:spLocks noGrp="1"/>
          </p:cNvSpPr>
          <p:nvPr>
            <p:ph type="dt" sz="half" idx="10"/>
          </p:nvPr>
        </p:nvSpPr>
        <p:spPr/>
        <p:txBody>
          <a:bodyPr/>
          <a:lstStyle>
            <a:lvl1pPr>
              <a:defRPr/>
            </a:lvl1pPr>
          </a:lstStyle>
          <a:p>
            <a:pPr>
              <a:defRPr/>
            </a:pPr>
            <a:fld id="{6BDFE0F5-3F00-41FD-8044-C0B98141D37F}" type="datetimeFigureOut">
              <a:rPr lang="ja-JP" altLang="en-US"/>
              <a:pPr>
                <a:defRPr/>
              </a:pPr>
              <a:t>2022/5/17</a:t>
            </a:fld>
            <a:endParaRPr lang="ja-JP" altLang="en-US"/>
          </a:p>
        </p:txBody>
      </p:sp>
      <p:sp>
        <p:nvSpPr>
          <p:cNvPr id="6" name="フッター プレースホルダー 4">
            <a:extLst>
              <a:ext uri="{FF2B5EF4-FFF2-40B4-BE49-F238E27FC236}">
                <a16:creationId xmlns:a16="http://schemas.microsoft.com/office/drawing/2014/main" id="{0885ACE0-EF7B-490D-85B7-B08721B46232}"/>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FC37F5EE-5F83-4701-9359-6889EE64C1DE}"/>
              </a:ext>
            </a:extLst>
          </p:cNvPr>
          <p:cNvSpPr>
            <a:spLocks noGrp="1"/>
          </p:cNvSpPr>
          <p:nvPr>
            <p:ph type="sldNum" sz="quarter" idx="12"/>
          </p:nvPr>
        </p:nvSpPr>
        <p:spPr/>
        <p:txBody>
          <a:bodyPr/>
          <a:lstStyle>
            <a:lvl1pPr>
              <a:defRPr/>
            </a:lvl1pPr>
          </a:lstStyle>
          <a:p>
            <a:fld id="{4E148B9C-72AB-48B0-BBDD-86C1F51A5697}" type="slidenum">
              <a:rPr lang="ja-JP" altLang="en-US"/>
              <a:pPr/>
              <a:t>‹#›</a:t>
            </a:fld>
            <a:endParaRPr lang="ja-JP" altLang="en-US"/>
          </a:p>
        </p:txBody>
      </p:sp>
    </p:spTree>
    <p:extLst>
      <p:ext uri="{BB962C8B-B14F-4D97-AF65-F5344CB8AC3E}">
        <p14:creationId xmlns:p14="http://schemas.microsoft.com/office/powerpoint/2010/main" val="38956558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628625-873A-4CDE-8F73-A5A02F343678}" type="datetimeFigureOut">
              <a:rPr kumimoji="1" lang="ja-JP" altLang="en-US" smtClean="0"/>
              <a:t>2022/5/17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345336809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8D66F4DD-79AB-49BD-86BD-13B86FDFF9DB}"/>
              </a:ext>
            </a:extLst>
          </p:cNvPr>
          <p:cNvSpPr>
            <a:spLocks noGrp="1"/>
          </p:cNvSpPr>
          <p:nvPr>
            <p:ph type="dt" sz="half" idx="10"/>
          </p:nvPr>
        </p:nvSpPr>
        <p:spPr/>
        <p:txBody>
          <a:bodyPr/>
          <a:lstStyle>
            <a:lvl1pPr>
              <a:defRPr/>
            </a:lvl1pPr>
          </a:lstStyle>
          <a:p>
            <a:pPr>
              <a:defRPr/>
            </a:pPr>
            <a:fld id="{6BDFE0F5-3F00-41FD-8044-C0B98141D37F}" type="datetimeFigureOut">
              <a:rPr lang="ja-JP" altLang="en-US"/>
              <a:pPr>
                <a:defRPr/>
              </a:pPr>
              <a:t>2022/5/17</a:t>
            </a:fld>
            <a:endParaRPr lang="ja-JP" altLang="en-US"/>
          </a:p>
        </p:txBody>
      </p:sp>
      <p:sp>
        <p:nvSpPr>
          <p:cNvPr id="8" name="フッター プレースホルダー 4">
            <a:extLst>
              <a:ext uri="{FF2B5EF4-FFF2-40B4-BE49-F238E27FC236}">
                <a16:creationId xmlns:a16="http://schemas.microsoft.com/office/drawing/2014/main" id="{4B46F9CD-74FC-4FD5-AF84-54D886194E53}"/>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09D2F2A1-E288-418C-B4EA-2843237AB7A6}"/>
              </a:ext>
            </a:extLst>
          </p:cNvPr>
          <p:cNvSpPr>
            <a:spLocks noGrp="1"/>
          </p:cNvSpPr>
          <p:nvPr>
            <p:ph type="sldNum" sz="quarter" idx="12"/>
          </p:nvPr>
        </p:nvSpPr>
        <p:spPr/>
        <p:txBody>
          <a:bodyPr/>
          <a:lstStyle>
            <a:lvl1pPr>
              <a:defRPr/>
            </a:lvl1pPr>
          </a:lstStyle>
          <a:p>
            <a:fld id="{9C510ADF-7ED9-4FD9-A538-E1CAA294F854}" type="slidenum">
              <a:rPr lang="ja-JP" altLang="en-US"/>
              <a:pPr/>
              <a:t>‹#›</a:t>
            </a:fld>
            <a:endParaRPr lang="ja-JP" altLang="en-US"/>
          </a:p>
        </p:txBody>
      </p:sp>
    </p:spTree>
    <p:extLst>
      <p:ext uri="{BB962C8B-B14F-4D97-AF65-F5344CB8AC3E}">
        <p14:creationId xmlns:p14="http://schemas.microsoft.com/office/powerpoint/2010/main" val="236226593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C569DDFD-EBF2-4D9B-B4B1-1AC608D315DA}"/>
              </a:ext>
            </a:extLst>
          </p:cNvPr>
          <p:cNvSpPr>
            <a:spLocks noGrp="1"/>
          </p:cNvSpPr>
          <p:nvPr>
            <p:ph type="dt" sz="half" idx="10"/>
          </p:nvPr>
        </p:nvSpPr>
        <p:spPr/>
        <p:txBody>
          <a:bodyPr/>
          <a:lstStyle>
            <a:lvl1pPr>
              <a:defRPr/>
            </a:lvl1pPr>
          </a:lstStyle>
          <a:p>
            <a:pPr>
              <a:defRPr/>
            </a:pPr>
            <a:fld id="{6BDFE0F5-3F00-41FD-8044-C0B98141D37F}" type="datetimeFigureOut">
              <a:rPr lang="ja-JP" altLang="en-US"/>
              <a:pPr>
                <a:defRPr/>
              </a:pPr>
              <a:t>2022/5/17</a:t>
            </a:fld>
            <a:endParaRPr lang="ja-JP" altLang="en-US"/>
          </a:p>
        </p:txBody>
      </p:sp>
      <p:sp>
        <p:nvSpPr>
          <p:cNvPr id="4" name="フッター プレースホルダー 4">
            <a:extLst>
              <a:ext uri="{FF2B5EF4-FFF2-40B4-BE49-F238E27FC236}">
                <a16:creationId xmlns:a16="http://schemas.microsoft.com/office/drawing/2014/main" id="{E6CE6D7A-0DF9-4A64-805A-4E1369D818D9}"/>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91CD38C0-54E1-4FC0-9CB9-6AF692948492}"/>
              </a:ext>
            </a:extLst>
          </p:cNvPr>
          <p:cNvSpPr>
            <a:spLocks noGrp="1"/>
          </p:cNvSpPr>
          <p:nvPr>
            <p:ph type="sldNum" sz="quarter" idx="12"/>
          </p:nvPr>
        </p:nvSpPr>
        <p:spPr/>
        <p:txBody>
          <a:bodyPr/>
          <a:lstStyle>
            <a:lvl1pPr>
              <a:defRPr/>
            </a:lvl1pPr>
          </a:lstStyle>
          <a:p>
            <a:fld id="{BF7F1934-F204-4B59-A927-B46CD44EFAF6}" type="slidenum">
              <a:rPr lang="ja-JP" altLang="en-US"/>
              <a:pPr/>
              <a:t>‹#›</a:t>
            </a:fld>
            <a:endParaRPr lang="ja-JP" altLang="en-US"/>
          </a:p>
        </p:txBody>
      </p:sp>
    </p:spTree>
    <p:extLst>
      <p:ext uri="{BB962C8B-B14F-4D97-AF65-F5344CB8AC3E}">
        <p14:creationId xmlns:p14="http://schemas.microsoft.com/office/powerpoint/2010/main" val="17584805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BDCD7F90-63ED-4979-9B41-F4EF25819B37}"/>
              </a:ext>
            </a:extLst>
          </p:cNvPr>
          <p:cNvSpPr>
            <a:spLocks noGrp="1"/>
          </p:cNvSpPr>
          <p:nvPr>
            <p:ph type="dt" sz="half" idx="10"/>
          </p:nvPr>
        </p:nvSpPr>
        <p:spPr/>
        <p:txBody>
          <a:bodyPr/>
          <a:lstStyle>
            <a:lvl1pPr>
              <a:defRPr/>
            </a:lvl1pPr>
          </a:lstStyle>
          <a:p>
            <a:pPr>
              <a:defRPr/>
            </a:pPr>
            <a:fld id="{6BDFE0F5-3F00-41FD-8044-C0B98141D37F}" type="datetimeFigureOut">
              <a:rPr lang="ja-JP" altLang="en-US"/>
              <a:pPr>
                <a:defRPr/>
              </a:pPr>
              <a:t>2022/5/17</a:t>
            </a:fld>
            <a:endParaRPr lang="ja-JP" altLang="en-US"/>
          </a:p>
        </p:txBody>
      </p:sp>
      <p:sp>
        <p:nvSpPr>
          <p:cNvPr id="3" name="フッター プレースホルダー 4">
            <a:extLst>
              <a:ext uri="{FF2B5EF4-FFF2-40B4-BE49-F238E27FC236}">
                <a16:creationId xmlns:a16="http://schemas.microsoft.com/office/drawing/2014/main" id="{7E353C61-41F7-4AE8-840F-96C4E7B328E9}"/>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9F4F09DC-A089-4EDB-8E29-25C8F6A4B7CB}"/>
              </a:ext>
            </a:extLst>
          </p:cNvPr>
          <p:cNvSpPr>
            <a:spLocks noGrp="1"/>
          </p:cNvSpPr>
          <p:nvPr>
            <p:ph type="sldNum" sz="quarter" idx="12"/>
          </p:nvPr>
        </p:nvSpPr>
        <p:spPr/>
        <p:txBody>
          <a:bodyPr/>
          <a:lstStyle>
            <a:lvl1pPr>
              <a:defRPr/>
            </a:lvl1pPr>
          </a:lstStyle>
          <a:p>
            <a:fld id="{AC8F1786-BEE2-4561-9F13-E26D3305D6BA}" type="slidenum">
              <a:rPr lang="ja-JP" altLang="en-US"/>
              <a:pPr/>
              <a:t>‹#›</a:t>
            </a:fld>
            <a:endParaRPr lang="ja-JP" altLang="en-US"/>
          </a:p>
        </p:txBody>
      </p:sp>
    </p:spTree>
    <p:extLst>
      <p:ext uri="{BB962C8B-B14F-4D97-AF65-F5344CB8AC3E}">
        <p14:creationId xmlns:p14="http://schemas.microsoft.com/office/powerpoint/2010/main" val="36142962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AB13313B-1026-4F67-AA5F-28312CBB15C9}"/>
              </a:ext>
            </a:extLst>
          </p:cNvPr>
          <p:cNvSpPr>
            <a:spLocks noGrp="1"/>
          </p:cNvSpPr>
          <p:nvPr>
            <p:ph type="dt" sz="half" idx="10"/>
          </p:nvPr>
        </p:nvSpPr>
        <p:spPr/>
        <p:txBody>
          <a:bodyPr/>
          <a:lstStyle>
            <a:lvl1pPr>
              <a:defRPr/>
            </a:lvl1pPr>
          </a:lstStyle>
          <a:p>
            <a:pPr>
              <a:defRPr/>
            </a:pPr>
            <a:fld id="{6BDFE0F5-3F00-41FD-8044-C0B98141D37F}" type="datetimeFigureOut">
              <a:rPr lang="ja-JP" altLang="en-US"/>
              <a:pPr>
                <a:defRPr/>
              </a:pPr>
              <a:t>2022/5/17</a:t>
            </a:fld>
            <a:endParaRPr lang="ja-JP" altLang="en-US"/>
          </a:p>
        </p:txBody>
      </p:sp>
      <p:sp>
        <p:nvSpPr>
          <p:cNvPr id="6" name="フッター プレースホルダー 4">
            <a:extLst>
              <a:ext uri="{FF2B5EF4-FFF2-40B4-BE49-F238E27FC236}">
                <a16:creationId xmlns:a16="http://schemas.microsoft.com/office/drawing/2014/main" id="{26D89ECB-5A37-4404-A706-8B8540EBABD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3B6C9E38-E450-4CEE-AF94-490A2C101B31}"/>
              </a:ext>
            </a:extLst>
          </p:cNvPr>
          <p:cNvSpPr>
            <a:spLocks noGrp="1"/>
          </p:cNvSpPr>
          <p:nvPr>
            <p:ph type="sldNum" sz="quarter" idx="12"/>
          </p:nvPr>
        </p:nvSpPr>
        <p:spPr/>
        <p:txBody>
          <a:bodyPr/>
          <a:lstStyle>
            <a:lvl1pPr>
              <a:defRPr/>
            </a:lvl1pPr>
          </a:lstStyle>
          <a:p>
            <a:fld id="{7D98D8AC-0B5E-4028-969D-610530571E51}" type="slidenum">
              <a:rPr lang="ja-JP" altLang="en-US"/>
              <a:pPr/>
              <a:t>‹#›</a:t>
            </a:fld>
            <a:endParaRPr lang="ja-JP" altLang="en-US"/>
          </a:p>
        </p:txBody>
      </p:sp>
    </p:spTree>
    <p:extLst>
      <p:ext uri="{BB962C8B-B14F-4D97-AF65-F5344CB8AC3E}">
        <p14:creationId xmlns:p14="http://schemas.microsoft.com/office/powerpoint/2010/main" val="383055170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0BA302A2-1DCF-484D-A6D1-412B4F354176}"/>
              </a:ext>
            </a:extLst>
          </p:cNvPr>
          <p:cNvSpPr>
            <a:spLocks noGrp="1"/>
          </p:cNvSpPr>
          <p:nvPr>
            <p:ph type="dt" sz="half" idx="10"/>
          </p:nvPr>
        </p:nvSpPr>
        <p:spPr/>
        <p:txBody>
          <a:bodyPr/>
          <a:lstStyle>
            <a:lvl1pPr>
              <a:defRPr/>
            </a:lvl1pPr>
          </a:lstStyle>
          <a:p>
            <a:pPr>
              <a:defRPr/>
            </a:pPr>
            <a:fld id="{6BDFE0F5-3F00-41FD-8044-C0B98141D37F}" type="datetimeFigureOut">
              <a:rPr lang="ja-JP" altLang="en-US"/>
              <a:pPr>
                <a:defRPr/>
              </a:pPr>
              <a:t>2022/5/17</a:t>
            </a:fld>
            <a:endParaRPr lang="ja-JP" altLang="en-US"/>
          </a:p>
        </p:txBody>
      </p:sp>
      <p:sp>
        <p:nvSpPr>
          <p:cNvPr id="6" name="フッター プレースホルダー 4">
            <a:extLst>
              <a:ext uri="{FF2B5EF4-FFF2-40B4-BE49-F238E27FC236}">
                <a16:creationId xmlns:a16="http://schemas.microsoft.com/office/drawing/2014/main" id="{82A732EA-4B07-4BFC-96F8-FCE1943542CC}"/>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C502FF12-EEF4-4B72-B9BF-BB189B845155}"/>
              </a:ext>
            </a:extLst>
          </p:cNvPr>
          <p:cNvSpPr>
            <a:spLocks noGrp="1"/>
          </p:cNvSpPr>
          <p:nvPr>
            <p:ph type="sldNum" sz="quarter" idx="12"/>
          </p:nvPr>
        </p:nvSpPr>
        <p:spPr/>
        <p:txBody>
          <a:bodyPr/>
          <a:lstStyle>
            <a:lvl1pPr>
              <a:defRPr/>
            </a:lvl1pPr>
          </a:lstStyle>
          <a:p>
            <a:fld id="{7D16376E-70D4-4E7C-B6D5-89D7B88F385C}" type="slidenum">
              <a:rPr lang="ja-JP" altLang="en-US"/>
              <a:pPr/>
              <a:t>‹#›</a:t>
            </a:fld>
            <a:endParaRPr lang="ja-JP" altLang="en-US"/>
          </a:p>
        </p:txBody>
      </p:sp>
    </p:spTree>
    <p:extLst>
      <p:ext uri="{BB962C8B-B14F-4D97-AF65-F5344CB8AC3E}">
        <p14:creationId xmlns:p14="http://schemas.microsoft.com/office/powerpoint/2010/main" val="250364369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6BB1B651-E742-4443-8076-D96FCF5AC786}"/>
              </a:ext>
            </a:extLst>
          </p:cNvPr>
          <p:cNvSpPr>
            <a:spLocks noGrp="1"/>
          </p:cNvSpPr>
          <p:nvPr>
            <p:ph type="dt" sz="half" idx="10"/>
          </p:nvPr>
        </p:nvSpPr>
        <p:spPr/>
        <p:txBody>
          <a:bodyPr/>
          <a:lstStyle>
            <a:lvl1pPr>
              <a:defRPr/>
            </a:lvl1pPr>
          </a:lstStyle>
          <a:p>
            <a:pPr>
              <a:defRPr/>
            </a:pPr>
            <a:fld id="{6BDFE0F5-3F00-41FD-8044-C0B98141D37F}" type="datetimeFigureOut">
              <a:rPr lang="ja-JP" altLang="en-US"/>
              <a:pPr>
                <a:defRPr/>
              </a:pPr>
              <a:t>2022/5/17</a:t>
            </a:fld>
            <a:endParaRPr lang="ja-JP" altLang="en-US"/>
          </a:p>
        </p:txBody>
      </p:sp>
      <p:sp>
        <p:nvSpPr>
          <p:cNvPr id="5" name="フッター プレースホルダー 4">
            <a:extLst>
              <a:ext uri="{FF2B5EF4-FFF2-40B4-BE49-F238E27FC236}">
                <a16:creationId xmlns:a16="http://schemas.microsoft.com/office/drawing/2014/main" id="{9D2B83E9-B58E-4715-8AB5-FA5A8B30C3F7}"/>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71D717B-24E7-4D54-97E1-2B74F1DDAA05}"/>
              </a:ext>
            </a:extLst>
          </p:cNvPr>
          <p:cNvSpPr>
            <a:spLocks noGrp="1"/>
          </p:cNvSpPr>
          <p:nvPr>
            <p:ph type="sldNum" sz="quarter" idx="12"/>
          </p:nvPr>
        </p:nvSpPr>
        <p:spPr/>
        <p:txBody>
          <a:bodyPr/>
          <a:lstStyle>
            <a:lvl1pPr>
              <a:defRPr/>
            </a:lvl1pPr>
          </a:lstStyle>
          <a:p>
            <a:fld id="{E85EEDAA-0A2F-4667-A456-D1D3B5ECBC27}" type="slidenum">
              <a:rPr lang="ja-JP" altLang="en-US"/>
              <a:pPr/>
              <a:t>‹#›</a:t>
            </a:fld>
            <a:endParaRPr lang="ja-JP" altLang="en-US"/>
          </a:p>
        </p:txBody>
      </p:sp>
    </p:spTree>
    <p:extLst>
      <p:ext uri="{BB962C8B-B14F-4D97-AF65-F5344CB8AC3E}">
        <p14:creationId xmlns:p14="http://schemas.microsoft.com/office/powerpoint/2010/main" val="39231445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C8127C4-4725-49C7-A31C-A61317F196C9}"/>
              </a:ext>
            </a:extLst>
          </p:cNvPr>
          <p:cNvSpPr>
            <a:spLocks noGrp="1"/>
          </p:cNvSpPr>
          <p:nvPr>
            <p:ph type="dt" sz="half" idx="10"/>
          </p:nvPr>
        </p:nvSpPr>
        <p:spPr/>
        <p:txBody>
          <a:bodyPr/>
          <a:lstStyle>
            <a:lvl1pPr>
              <a:defRPr/>
            </a:lvl1pPr>
          </a:lstStyle>
          <a:p>
            <a:pPr>
              <a:defRPr/>
            </a:pPr>
            <a:fld id="{6BDFE0F5-3F00-41FD-8044-C0B98141D37F}" type="datetimeFigureOut">
              <a:rPr lang="ja-JP" altLang="en-US"/>
              <a:pPr>
                <a:defRPr/>
              </a:pPr>
              <a:t>2022/5/17</a:t>
            </a:fld>
            <a:endParaRPr lang="ja-JP" altLang="en-US"/>
          </a:p>
        </p:txBody>
      </p:sp>
      <p:sp>
        <p:nvSpPr>
          <p:cNvPr id="5" name="フッター プレースホルダー 4">
            <a:extLst>
              <a:ext uri="{FF2B5EF4-FFF2-40B4-BE49-F238E27FC236}">
                <a16:creationId xmlns:a16="http://schemas.microsoft.com/office/drawing/2014/main" id="{9EB4AE3B-7FC9-4EC6-B7AD-81814574793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669A8E72-A7BF-400A-86ED-7944C841F2BB}"/>
              </a:ext>
            </a:extLst>
          </p:cNvPr>
          <p:cNvSpPr>
            <a:spLocks noGrp="1"/>
          </p:cNvSpPr>
          <p:nvPr>
            <p:ph type="sldNum" sz="quarter" idx="12"/>
          </p:nvPr>
        </p:nvSpPr>
        <p:spPr/>
        <p:txBody>
          <a:bodyPr/>
          <a:lstStyle>
            <a:lvl1pPr>
              <a:defRPr/>
            </a:lvl1pPr>
          </a:lstStyle>
          <a:p>
            <a:fld id="{A5BE6952-2CE3-46E5-AD0C-F3A9A05C77E4}" type="slidenum">
              <a:rPr lang="ja-JP" altLang="en-US"/>
              <a:pPr/>
              <a:t>‹#›</a:t>
            </a:fld>
            <a:endParaRPr lang="ja-JP" altLang="en-US"/>
          </a:p>
        </p:txBody>
      </p:sp>
    </p:spTree>
    <p:extLst>
      <p:ext uri="{BB962C8B-B14F-4D97-AF65-F5344CB8AC3E}">
        <p14:creationId xmlns:p14="http://schemas.microsoft.com/office/powerpoint/2010/main" val="41341164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FF2464A4-28B4-4A72-A22A-83F89D1C762E}"/>
              </a:ext>
            </a:extLst>
          </p:cNvPr>
          <p:cNvSpPr>
            <a:spLocks noGrp="1"/>
          </p:cNvSpPr>
          <p:nvPr>
            <p:ph type="dt" sz="half" idx="10"/>
          </p:nvPr>
        </p:nvSpPr>
        <p:spPr/>
        <p:txBody>
          <a:bodyPr/>
          <a:lstStyle>
            <a:lvl1pPr>
              <a:defRPr/>
            </a:lvl1pPr>
          </a:lstStyle>
          <a:p>
            <a:pPr>
              <a:defRPr/>
            </a:pPr>
            <a:fld id="{A1982F4A-DA10-45C6-A44F-31ADF4F8E76D}" type="datetime1">
              <a:rPr lang="ja-JP" altLang="en-US"/>
              <a:pPr>
                <a:defRPr/>
              </a:pPr>
              <a:t>2022/5/17</a:t>
            </a:fld>
            <a:endParaRPr lang="ja-JP" altLang="en-US"/>
          </a:p>
        </p:txBody>
      </p:sp>
      <p:sp>
        <p:nvSpPr>
          <p:cNvPr id="5"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12"/>
          </p:nvPr>
        </p:nvSpPr>
        <p:spPr/>
        <p:txBody>
          <a:bodyPr/>
          <a:lstStyle>
            <a:lvl1pPr>
              <a:defRPr/>
            </a:lvl1pPr>
          </a:lstStyle>
          <a:p>
            <a:pPr>
              <a:defRPr/>
            </a:pPr>
            <a:fld id="{EE119598-C1C9-4581-A511-C29573138591}" type="slidenum">
              <a:rPr lang="ja-JP" altLang="en-US"/>
              <a:pPr>
                <a:defRPr/>
              </a:pPr>
              <a:t>‹#›</a:t>
            </a:fld>
            <a:endParaRPr lang="ja-JP" altLang="en-US"/>
          </a:p>
        </p:txBody>
      </p:sp>
    </p:spTree>
    <p:extLst>
      <p:ext uri="{BB962C8B-B14F-4D97-AF65-F5344CB8AC3E}">
        <p14:creationId xmlns:p14="http://schemas.microsoft.com/office/powerpoint/2010/main" val="1217228536"/>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F2464A4-28B4-4A72-A22A-83F89D1C762E}"/>
              </a:ext>
            </a:extLst>
          </p:cNvPr>
          <p:cNvSpPr>
            <a:spLocks noGrp="1"/>
          </p:cNvSpPr>
          <p:nvPr>
            <p:ph type="dt" sz="half" idx="10"/>
          </p:nvPr>
        </p:nvSpPr>
        <p:spPr/>
        <p:txBody>
          <a:bodyPr/>
          <a:lstStyle>
            <a:lvl1pPr>
              <a:defRPr/>
            </a:lvl1pPr>
          </a:lstStyle>
          <a:p>
            <a:pPr>
              <a:defRPr/>
            </a:pPr>
            <a:fld id="{6CABDFE4-D1E6-4071-A3BD-7D16F01CCF17}" type="datetime1">
              <a:rPr lang="ja-JP" altLang="en-US"/>
              <a:pPr>
                <a:defRPr/>
              </a:pPr>
              <a:t>2022/5/17</a:t>
            </a:fld>
            <a:endParaRPr lang="ja-JP" altLang="en-US"/>
          </a:p>
        </p:txBody>
      </p:sp>
      <p:sp>
        <p:nvSpPr>
          <p:cNvPr id="5"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12"/>
          </p:nvPr>
        </p:nvSpPr>
        <p:spPr/>
        <p:txBody>
          <a:bodyPr/>
          <a:lstStyle>
            <a:lvl1pPr>
              <a:defRPr/>
            </a:lvl1pPr>
          </a:lstStyle>
          <a:p>
            <a:pPr>
              <a:defRPr/>
            </a:pPr>
            <a:fld id="{6EDB217D-F3BB-4DEE-BCBE-441F1CEE345B}" type="slidenum">
              <a:rPr lang="ja-JP" altLang="en-US"/>
              <a:pPr>
                <a:defRPr/>
              </a:pPr>
              <a:t>‹#›</a:t>
            </a:fld>
            <a:endParaRPr lang="ja-JP" altLang="en-US"/>
          </a:p>
        </p:txBody>
      </p:sp>
    </p:spTree>
    <p:extLst>
      <p:ext uri="{BB962C8B-B14F-4D97-AF65-F5344CB8AC3E}">
        <p14:creationId xmlns:p14="http://schemas.microsoft.com/office/powerpoint/2010/main" val="1815462239"/>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FF2464A4-28B4-4A72-A22A-83F89D1C762E}"/>
              </a:ext>
            </a:extLst>
          </p:cNvPr>
          <p:cNvSpPr>
            <a:spLocks noGrp="1"/>
          </p:cNvSpPr>
          <p:nvPr>
            <p:ph type="dt" sz="half" idx="10"/>
          </p:nvPr>
        </p:nvSpPr>
        <p:spPr/>
        <p:txBody>
          <a:bodyPr/>
          <a:lstStyle>
            <a:lvl1pPr>
              <a:defRPr/>
            </a:lvl1pPr>
          </a:lstStyle>
          <a:p>
            <a:pPr>
              <a:defRPr/>
            </a:pPr>
            <a:fld id="{99B17173-A3C8-4928-8589-EDCA163ABEF8}" type="datetime1">
              <a:rPr lang="ja-JP" altLang="en-US"/>
              <a:pPr>
                <a:defRPr/>
              </a:pPr>
              <a:t>2022/5/17</a:t>
            </a:fld>
            <a:endParaRPr lang="ja-JP" altLang="en-US"/>
          </a:p>
        </p:txBody>
      </p:sp>
      <p:sp>
        <p:nvSpPr>
          <p:cNvPr id="5"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12"/>
          </p:nvPr>
        </p:nvSpPr>
        <p:spPr/>
        <p:txBody>
          <a:bodyPr/>
          <a:lstStyle>
            <a:lvl1pPr>
              <a:defRPr/>
            </a:lvl1pPr>
          </a:lstStyle>
          <a:p>
            <a:pPr>
              <a:defRPr/>
            </a:pPr>
            <a:fld id="{E3400BDE-CEAC-4947-A71D-BB8F4C49E737}" type="slidenum">
              <a:rPr lang="ja-JP" altLang="en-US"/>
              <a:pPr>
                <a:defRPr/>
              </a:pPr>
              <a:t>‹#›</a:t>
            </a:fld>
            <a:endParaRPr lang="ja-JP" altLang="en-US"/>
          </a:p>
        </p:txBody>
      </p:sp>
    </p:spTree>
    <p:extLst>
      <p:ext uri="{BB962C8B-B14F-4D97-AF65-F5344CB8AC3E}">
        <p14:creationId xmlns:p14="http://schemas.microsoft.com/office/powerpoint/2010/main" val="341813779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8628625-873A-4CDE-8F73-A5A02F343678}" type="datetimeFigureOut">
              <a:rPr kumimoji="1" lang="ja-JP" altLang="en-US" smtClean="0"/>
              <a:t>2022/5/17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30081121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FF2464A4-28B4-4A72-A22A-83F89D1C762E}"/>
              </a:ext>
            </a:extLst>
          </p:cNvPr>
          <p:cNvSpPr>
            <a:spLocks noGrp="1"/>
          </p:cNvSpPr>
          <p:nvPr>
            <p:ph type="dt" sz="half" idx="10"/>
          </p:nvPr>
        </p:nvSpPr>
        <p:spPr/>
        <p:txBody>
          <a:bodyPr/>
          <a:lstStyle>
            <a:lvl1pPr>
              <a:defRPr/>
            </a:lvl1pPr>
          </a:lstStyle>
          <a:p>
            <a:pPr>
              <a:defRPr/>
            </a:pPr>
            <a:fld id="{5D45CFEF-86D7-4B8D-B523-C49CB3D0E2EE}" type="datetime1">
              <a:rPr lang="ja-JP" altLang="en-US"/>
              <a:pPr>
                <a:defRPr/>
              </a:pPr>
              <a:t>2022/5/17</a:t>
            </a:fld>
            <a:endParaRPr lang="ja-JP" altLang="en-US"/>
          </a:p>
        </p:txBody>
      </p:sp>
      <p:sp>
        <p:nvSpPr>
          <p:cNvPr id="6"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12"/>
          </p:nvPr>
        </p:nvSpPr>
        <p:spPr/>
        <p:txBody>
          <a:bodyPr/>
          <a:lstStyle>
            <a:lvl1pPr>
              <a:defRPr/>
            </a:lvl1pPr>
          </a:lstStyle>
          <a:p>
            <a:pPr>
              <a:defRPr/>
            </a:pPr>
            <a:fld id="{EF8AFE52-A892-43F8-B072-B9C88642B197}" type="slidenum">
              <a:rPr lang="ja-JP" altLang="en-US"/>
              <a:pPr>
                <a:defRPr/>
              </a:pPr>
              <a:t>‹#›</a:t>
            </a:fld>
            <a:endParaRPr lang="ja-JP" altLang="en-US"/>
          </a:p>
        </p:txBody>
      </p:sp>
    </p:spTree>
    <p:extLst>
      <p:ext uri="{BB962C8B-B14F-4D97-AF65-F5344CB8AC3E}">
        <p14:creationId xmlns:p14="http://schemas.microsoft.com/office/powerpoint/2010/main" val="3416478251"/>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FF2464A4-28B4-4A72-A22A-83F89D1C762E}"/>
              </a:ext>
            </a:extLst>
          </p:cNvPr>
          <p:cNvSpPr>
            <a:spLocks noGrp="1"/>
          </p:cNvSpPr>
          <p:nvPr>
            <p:ph type="dt" sz="half" idx="10"/>
          </p:nvPr>
        </p:nvSpPr>
        <p:spPr/>
        <p:txBody>
          <a:bodyPr/>
          <a:lstStyle>
            <a:lvl1pPr>
              <a:defRPr/>
            </a:lvl1pPr>
          </a:lstStyle>
          <a:p>
            <a:pPr>
              <a:defRPr/>
            </a:pPr>
            <a:fld id="{23A66A96-F4E7-4369-8D28-F93652B2E8EF}" type="datetime1">
              <a:rPr lang="ja-JP" altLang="en-US"/>
              <a:pPr>
                <a:defRPr/>
              </a:pPr>
              <a:t>2022/5/17</a:t>
            </a:fld>
            <a:endParaRPr lang="ja-JP" altLang="en-US"/>
          </a:p>
        </p:txBody>
      </p:sp>
      <p:sp>
        <p:nvSpPr>
          <p:cNvPr id="8"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12"/>
          </p:nvPr>
        </p:nvSpPr>
        <p:spPr/>
        <p:txBody>
          <a:bodyPr/>
          <a:lstStyle>
            <a:lvl1pPr>
              <a:defRPr/>
            </a:lvl1pPr>
          </a:lstStyle>
          <a:p>
            <a:pPr>
              <a:defRPr/>
            </a:pPr>
            <a:fld id="{67A4F038-F9BA-483E-97D7-A9565A374A1B}" type="slidenum">
              <a:rPr lang="ja-JP" altLang="en-US"/>
              <a:pPr>
                <a:defRPr/>
              </a:pPr>
              <a:t>‹#›</a:t>
            </a:fld>
            <a:endParaRPr lang="ja-JP" altLang="en-US"/>
          </a:p>
        </p:txBody>
      </p:sp>
    </p:spTree>
    <p:extLst>
      <p:ext uri="{BB962C8B-B14F-4D97-AF65-F5344CB8AC3E}">
        <p14:creationId xmlns:p14="http://schemas.microsoft.com/office/powerpoint/2010/main" val="4170589378"/>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FF2464A4-28B4-4A72-A22A-83F89D1C762E}"/>
              </a:ext>
            </a:extLst>
          </p:cNvPr>
          <p:cNvSpPr>
            <a:spLocks noGrp="1"/>
          </p:cNvSpPr>
          <p:nvPr>
            <p:ph type="dt" sz="half" idx="10"/>
          </p:nvPr>
        </p:nvSpPr>
        <p:spPr/>
        <p:txBody>
          <a:bodyPr/>
          <a:lstStyle>
            <a:lvl1pPr>
              <a:defRPr/>
            </a:lvl1pPr>
          </a:lstStyle>
          <a:p>
            <a:pPr>
              <a:defRPr/>
            </a:pPr>
            <a:fld id="{459323DE-A3BE-4DD9-B9E0-DE3827014CD0}" type="datetime1">
              <a:rPr lang="ja-JP" altLang="en-US"/>
              <a:pPr>
                <a:defRPr/>
              </a:pPr>
              <a:t>2022/5/17</a:t>
            </a:fld>
            <a:endParaRPr lang="ja-JP" altLang="en-US"/>
          </a:p>
        </p:txBody>
      </p:sp>
      <p:sp>
        <p:nvSpPr>
          <p:cNvPr id="4"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12"/>
          </p:nvPr>
        </p:nvSpPr>
        <p:spPr/>
        <p:txBody>
          <a:bodyPr/>
          <a:lstStyle>
            <a:lvl1pPr>
              <a:defRPr/>
            </a:lvl1pPr>
          </a:lstStyle>
          <a:p>
            <a:pPr>
              <a:defRPr/>
            </a:pPr>
            <a:fld id="{30553247-4623-49FC-87C9-0DFBA6601F81}" type="slidenum">
              <a:rPr lang="ja-JP" altLang="en-US"/>
              <a:pPr>
                <a:defRPr/>
              </a:pPr>
              <a:t>‹#›</a:t>
            </a:fld>
            <a:endParaRPr lang="ja-JP" altLang="en-US"/>
          </a:p>
        </p:txBody>
      </p:sp>
    </p:spTree>
    <p:extLst>
      <p:ext uri="{BB962C8B-B14F-4D97-AF65-F5344CB8AC3E}">
        <p14:creationId xmlns:p14="http://schemas.microsoft.com/office/powerpoint/2010/main" val="2820913009"/>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FF2464A4-28B4-4A72-A22A-83F89D1C762E}"/>
              </a:ext>
            </a:extLst>
          </p:cNvPr>
          <p:cNvSpPr>
            <a:spLocks noGrp="1"/>
          </p:cNvSpPr>
          <p:nvPr>
            <p:ph type="dt" sz="half" idx="10"/>
          </p:nvPr>
        </p:nvSpPr>
        <p:spPr/>
        <p:txBody>
          <a:bodyPr/>
          <a:lstStyle>
            <a:lvl1pPr>
              <a:defRPr/>
            </a:lvl1pPr>
          </a:lstStyle>
          <a:p>
            <a:pPr>
              <a:defRPr/>
            </a:pPr>
            <a:fld id="{6A02BB16-AE27-4583-9746-FE9E67581095}" type="datetime1">
              <a:rPr lang="ja-JP" altLang="en-US"/>
              <a:pPr>
                <a:defRPr/>
              </a:pPr>
              <a:t>2022/5/17</a:t>
            </a:fld>
            <a:endParaRPr lang="ja-JP" altLang="en-US"/>
          </a:p>
        </p:txBody>
      </p:sp>
      <p:sp>
        <p:nvSpPr>
          <p:cNvPr id="3"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12"/>
          </p:nvPr>
        </p:nvSpPr>
        <p:spPr/>
        <p:txBody>
          <a:bodyPr/>
          <a:lstStyle>
            <a:lvl1pPr>
              <a:defRPr/>
            </a:lvl1pPr>
          </a:lstStyle>
          <a:p>
            <a:pPr>
              <a:defRPr/>
            </a:pPr>
            <a:fld id="{EB104963-6676-4A2D-8257-4E3B9191819E}" type="slidenum">
              <a:rPr lang="ja-JP" altLang="en-US"/>
              <a:pPr>
                <a:defRPr/>
              </a:pPr>
              <a:t>‹#›</a:t>
            </a:fld>
            <a:endParaRPr lang="ja-JP" altLang="en-US"/>
          </a:p>
        </p:txBody>
      </p:sp>
    </p:spTree>
    <p:extLst>
      <p:ext uri="{BB962C8B-B14F-4D97-AF65-F5344CB8AC3E}">
        <p14:creationId xmlns:p14="http://schemas.microsoft.com/office/powerpoint/2010/main" val="3713960338"/>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FF2464A4-28B4-4A72-A22A-83F89D1C762E}"/>
              </a:ext>
            </a:extLst>
          </p:cNvPr>
          <p:cNvSpPr>
            <a:spLocks noGrp="1"/>
          </p:cNvSpPr>
          <p:nvPr>
            <p:ph type="dt" sz="half" idx="10"/>
          </p:nvPr>
        </p:nvSpPr>
        <p:spPr/>
        <p:txBody>
          <a:bodyPr/>
          <a:lstStyle>
            <a:lvl1pPr>
              <a:defRPr/>
            </a:lvl1pPr>
          </a:lstStyle>
          <a:p>
            <a:pPr>
              <a:defRPr/>
            </a:pPr>
            <a:fld id="{1C052B3B-1AFA-4690-B91E-498077CF3689}" type="datetime1">
              <a:rPr lang="ja-JP" altLang="en-US"/>
              <a:pPr>
                <a:defRPr/>
              </a:pPr>
              <a:t>2022/5/17</a:t>
            </a:fld>
            <a:endParaRPr lang="ja-JP" altLang="en-US"/>
          </a:p>
        </p:txBody>
      </p:sp>
      <p:sp>
        <p:nvSpPr>
          <p:cNvPr id="6"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12"/>
          </p:nvPr>
        </p:nvSpPr>
        <p:spPr/>
        <p:txBody>
          <a:bodyPr/>
          <a:lstStyle>
            <a:lvl1pPr>
              <a:defRPr/>
            </a:lvl1pPr>
          </a:lstStyle>
          <a:p>
            <a:pPr>
              <a:defRPr/>
            </a:pPr>
            <a:fld id="{56E5CD5B-D871-4962-B009-0637D105B980}" type="slidenum">
              <a:rPr lang="ja-JP" altLang="en-US"/>
              <a:pPr>
                <a:defRPr/>
              </a:pPr>
              <a:t>‹#›</a:t>
            </a:fld>
            <a:endParaRPr lang="ja-JP" altLang="en-US"/>
          </a:p>
        </p:txBody>
      </p:sp>
    </p:spTree>
    <p:extLst>
      <p:ext uri="{BB962C8B-B14F-4D97-AF65-F5344CB8AC3E}">
        <p14:creationId xmlns:p14="http://schemas.microsoft.com/office/powerpoint/2010/main" val="2127701523"/>
      </p:ext>
    </p:extLst>
  </p:cSld>
  <p:clrMapOvr>
    <a:masterClrMapping/>
  </p:clrMapOvr>
  <p:transition spd="med"/>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FF2464A4-28B4-4A72-A22A-83F89D1C762E}"/>
              </a:ext>
            </a:extLst>
          </p:cNvPr>
          <p:cNvSpPr>
            <a:spLocks noGrp="1"/>
          </p:cNvSpPr>
          <p:nvPr>
            <p:ph type="dt" sz="half" idx="10"/>
          </p:nvPr>
        </p:nvSpPr>
        <p:spPr/>
        <p:txBody>
          <a:bodyPr/>
          <a:lstStyle>
            <a:lvl1pPr>
              <a:defRPr/>
            </a:lvl1pPr>
          </a:lstStyle>
          <a:p>
            <a:pPr>
              <a:defRPr/>
            </a:pPr>
            <a:fld id="{D14745CB-B3A2-4ECD-956E-9DC406BF0CAC}" type="datetime1">
              <a:rPr lang="ja-JP" altLang="en-US"/>
              <a:pPr>
                <a:defRPr/>
              </a:pPr>
              <a:t>2022/5/17</a:t>
            </a:fld>
            <a:endParaRPr lang="ja-JP" altLang="en-US"/>
          </a:p>
        </p:txBody>
      </p:sp>
      <p:sp>
        <p:nvSpPr>
          <p:cNvPr id="6"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12"/>
          </p:nvPr>
        </p:nvSpPr>
        <p:spPr/>
        <p:txBody>
          <a:bodyPr/>
          <a:lstStyle>
            <a:lvl1pPr>
              <a:defRPr/>
            </a:lvl1pPr>
          </a:lstStyle>
          <a:p>
            <a:pPr>
              <a:defRPr/>
            </a:pPr>
            <a:fld id="{024602E6-E6BA-4FC1-9F02-D003C17AB866}" type="slidenum">
              <a:rPr lang="ja-JP" altLang="en-US"/>
              <a:pPr>
                <a:defRPr/>
              </a:pPr>
              <a:t>‹#›</a:t>
            </a:fld>
            <a:endParaRPr lang="ja-JP" altLang="en-US"/>
          </a:p>
        </p:txBody>
      </p:sp>
    </p:spTree>
    <p:extLst>
      <p:ext uri="{BB962C8B-B14F-4D97-AF65-F5344CB8AC3E}">
        <p14:creationId xmlns:p14="http://schemas.microsoft.com/office/powerpoint/2010/main" val="663315868"/>
      </p:ext>
    </p:extLst>
  </p:cSld>
  <p:clrMapOvr>
    <a:masterClrMapping/>
  </p:clrMapOvr>
  <p:transition spd="med"/>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F2464A4-28B4-4A72-A22A-83F89D1C762E}"/>
              </a:ext>
            </a:extLst>
          </p:cNvPr>
          <p:cNvSpPr>
            <a:spLocks noGrp="1"/>
          </p:cNvSpPr>
          <p:nvPr>
            <p:ph type="dt" sz="half" idx="10"/>
          </p:nvPr>
        </p:nvSpPr>
        <p:spPr/>
        <p:txBody>
          <a:bodyPr/>
          <a:lstStyle>
            <a:lvl1pPr>
              <a:defRPr/>
            </a:lvl1pPr>
          </a:lstStyle>
          <a:p>
            <a:pPr>
              <a:defRPr/>
            </a:pPr>
            <a:fld id="{1DDA0364-AEF2-4424-B9F1-7E44C9294CC8}" type="datetime1">
              <a:rPr lang="ja-JP" altLang="en-US"/>
              <a:pPr>
                <a:defRPr/>
              </a:pPr>
              <a:t>2022/5/17</a:t>
            </a:fld>
            <a:endParaRPr lang="ja-JP" altLang="en-US"/>
          </a:p>
        </p:txBody>
      </p:sp>
      <p:sp>
        <p:nvSpPr>
          <p:cNvPr id="5"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12"/>
          </p:nvPr>
        </p:nvSpPr>
        <p:spPr/>
        <p:txBody>
          <a:bodyPr/>
          <a:lstStyle>
            <a:lvl1pPr>
              <a:defRPr/>
            </a:lvl1pPr>
          </a:lstStyle>
          <a:p>
            <a:pPr>
              <a:defRPr/>
            </a:pPr>
            <a:fld id="{8E07FB23-3FB8-4A86-8D3E-BE8AAC88FD39}" type="slidenum">
              <a:rPr lang="ja-JP" altLang="en-US"/>
              <a:pPr>
                <a:defRPr/>
              </a:pPr>
              <a:t>‹#›</a:t>
            </a:fld>
            <a:endParaRPr lang="ja-JP" altLang="en-US"/>
          </a:p>
        </p:txBody>
      </p:sp>
    </p:spTree>
    <p:extLst>
      <p:ext uri="{BB962C8B-B14F-4D97-AF65-F5344CB8AC3E}">
        <p14:creationId xmlns:p14="http://schemas.microsoft.com/office/powerpoint/2010/main" val="1428473846"/>
      </p:ext>
    </p:extLst>
  </p:cSld>
  <p:clrMapOvr>
    <a:masterClrMapping/>
  </p:clrMapOvr>
  <p:transition spd="med"/>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F2464A4-28B4-4A72-A22A-83F89D1C762E}"/>
              </a:ext>
            </a:extLst>
          </p:cNvPr>
          <p:cNvSpPr>
            <a:spLocks noGrp="1"/>
          </p:cNvSpPr>
          <p:nvPr>
            <p:ph type="dt" sz="half" idx="10"/>
          </p:nvPr>
        </p:nvSpPr>
        <p:spPr/>
        <p:txBody>
          <a:bodyPr/>
          <a:lstStyle>
            <a:lvl1pPr>
              <a:defRPr/>
            </a:lvl1pPr>
          </a:lstStyle>
          <a:p>
            <a:pPr>
              <a:defRPr/>
            </a:pPr>
            <a:fld id="{60354245-2112-47AF-AF17-3BD30CC77B84}" type="datetime1">
              <a:rPr lang="ja-JP" altLang="en-US"/>
              <a:pPr>
                <a:defRPr/>
              </a:pPr>
              <a:t>2022/5/17</a:t>
            </a:fld>
            <a:endParaRPr lang="ja-JP" altLang="en-US"/>
          </a:p>
        </p:txBody>
      </p:sp>
      <p:sp>
        <p:nvSpPr>
          <p:cNvPr id="5"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12"/>
          </p:nvPr>
        </p:nvSpPr>
        <p:spPr/>
        <p:txBody>
          <a:bodyPr/>
          <a:lstStyle>
            <a:lvl1pPr>
              <a:defRPr/>
            </a:lvl1pPr>
          </a:lstStyle>
          <a:p>
            <a:pPr>
              <a:defRPr/>
            </a:pPr>
            <a:fld id="{6CCE25E3-5104-4F0C-A359-47264BFB9CA1}" type="slidenum">
              <a:rPr lang="ja-JP" altLang="en-US"/>
              <a:pPr>
                <a:defRPr/>
              </a:pPr>
              <a:t>‹#›</a:t>
            </a:fld>
            <a:endParaRPr lang="ja-JP" altLang="en-US"/>
          </a:p>
        </p:txBody>
      </p:sp>
    </p:spTree>
    <p:extLst>
      <p:ext uri="{BB962C8B-B14F-4D97-AF65-F5344CB8AC3E}">
        <p14:creationId xmlns:p14="http://schemas.microsoft.com/office/powerpoint/2010/main" val="2646031764"/>
      </p:ext>
    </p:extLst>
  </p:cSld>
  <p:clrMapOvr>
    <a:masterClrMapping/>
  </p:clrMapOvr>
  <p:transition spd="med"/>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BDFE0F5-3F00-41FD-8044-C0B98141D37F}" type="datetimeFigureOut">
              <a:rPr lang="ja-JP" altLang="en-US" smtClean="0">
                <a:solidFill>
                  <a:prstClr val="black">
                    <a:tint val="75000"/>
                  </a:prstClr>
                </a:solidFill>
              </a:rPr>
              <a:pPr/>
              <a:t>2022/5/17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081968-F0C2-4A8E-9CEE-AA3E31AF29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7986670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DFE0F5-3F00-41FD-8044-C0B98141D37F}" type="datetimeFigureOut">
              <a:rPr lang="ja-JP" altLang="en-US" smtClean="0">
                <a:solidFill>
                  <a:prstClr val="black">
                    <a:tint val="75000"/>
                  </a:prstClr>
                </a:solidFill>
              </a:rPr>
              <a:pPr/>
              <a:t>2022/5/17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081968-F0C2-4A8E-9CEE-AA3E31AF29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71405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8628625-873A-4CDE-8F73-A5A02F343678}" type="datetimeFigureOut">
              <a:rPr kumimoji="1" lang="ja-JP" altLang="en-US" smtClean="0"/>
              <a:t>2022/5/17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21154950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BDFE0F5-3F00-41FD-8044-C0B98141D37F}" type="datetimeFigureOut">
              <a:rPr lang="ja-JP" altLang="en-US" smtClean="0">
                <a:solidFill>
                  <a:prstClr val="black">
                    <a:tint val="75000"/>
                  </a:prstClr>
                </a:solidFill>
              </a:rPr>
              <a:pPr/>
              <a:t>2022/5/17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081968-F0C2-4A8E-9CEE-AA3E31AF29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064714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BDFE0F5-3F00-41FD-8044-C0B98141D37F}" type="datetimeFigureOut">
              <a:rPr lang="ja-JP" altLang="en-US" smtClean="0">
                <a:solidFill>
                  <a:prstClr val="black">
                    <a:tint val="75000"/>
                  </a:prstClr>
                </a:solidFill>
              </a:rPr>
              <a:pPr/>
              <a:t>2022/5/17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081968-F0C2-4A8E-9CEE-AA3E31AF29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28890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BDFE0F5-3F00-41FD-8044-C0B98141D37F}" type="datetimeFigureOut">
              <a:rPr lang="ja-JP" altLang="en-US" smtClean="0">
                <a:solidFill>
                  <a:prstClr val="black">
                    <a:tint val="75000"/>
                  </a:prstClr>
                </a:solidFill>
              </a:rPr>
              <a:pPr/>
              <a:t>2022/5/17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77081968-F0C2-4A8E-9CEE-AA3E31AF29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98591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BDFE0F5-3F00-41FD-8044-C0B98141D37F}" type="datetimeFigureOut">
              <a:rPr lang="ja-JP" altLang="en-US" smtClean="0">
                <a:solidFill>
                  <a:prstClr val="black">
                    <a:tint val="75000"/>
                  </a:prstClr>
                </a:solidFill>
              </a:rPr>
              <a:pPr/>
              <a:t>2022/5/17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77081968-F0C2-4A8E-9CEE-AA3E31AF29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8704617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BDFE0F5-3F00-41FD-8044-C0B98141D37F}" type="datetimeFigureOut">
              <a:rPr lang="ja-JP" altLang="en-US" smtClean="0">
                <a:solidFill>
                  <a:prstClr val="black">
                    <a:tint val="75000"/>
                  </a:prstClr>
                </a:solidFill>
              </a:rPr>
              <a:pPr/>
              <a:t>2022/5/17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77081968-F0C2-4A8E-9CEE-AA3E31AF29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4511154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DFE0F5-3F00-41FD-8044-C0B98141D37F}" type="datetimeFigureOut">
              <a:rPr lang="ja-JP" altLang="en-US" smtClean="0">
                <a:solidFill>
                  <a:prstClr val="black">
                    <a:tint val="75000"/>
                  </a:prstClr>
                </a:solidFill>
              </a:rPr>
              <a:pPr/>
              <a:t>2022/5/17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081968-F0C2-4A8E-9CEE-AA3E31AF29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0799557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BDFE0F5-3F00-41FD-8044-C0B98141D37F}" type="datetimeFigureOut">
              <a:rPr lang="ja-JP" altLang="en-US" smtClean="0">
                <a:solidFill>
                  <a:prstClr val="black">
                    <a:tint val="75000"/>
                  </a:prstClr>
                </a:solidFill>
              </a:rPr>
              <a:pPr/>
              <a:t>2022/5/17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77081968-F0C2-4A8E-9CEE-AA3E31AF29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5011670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DFE0F5-3F00-41FD-8044-C0B98141D37F}" type="datetimeFigureOut">
              <a:rPr lang="ja-JP" altLang="en-US" smtClean="0">
                <a:solidFill>
                  <a:prstClr val="black">
                    <a:tint val="75000"/>
                  </a:prstClr>
                </a:solidFill>
              </a:rPr>
              <a:pPr/>
              <a:t>2022/5/17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081968-F0C2-4A8E-9CEE-AA3E31AF29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2261639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BDFE0F5-3F00-41FD-8044-C0B98141D37F}" type="datetimeFigureOut">
              <a:rPr lang="ja-JP" altLang="en-US" smtClean="0">
                <a:solidFill>
                  <a:prstClr val="black">
                    <a:tint val="75000"/>
                  </a:prstClr>
                </a:solidFill>
              </a:rPr>
              <a:pPr/>
              <a:t>2022/5/17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77081968-F0C2-4A8E-9CEE-AA3E31AF296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4602411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71FC5C04-FF4F-41BC-898E-0704C695F017}"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27F22E2F-4F40-4D53-BF84-B75E27F0CC30}" type="slidenum">
              <a:rPr lang="ja-JP" altLang="en-US"/>
              <a:pPr/>
              <a:t>‹#›</a:t>
            </a:fld>
            <a:endParaRPr lang="ja-JP" altLang="en-US"/>
          </a:p>
        </p:txBody>
      </p:sp>
    </p:spTree>
    <p:extLst>
      <p:ext uri="{BB962C8B-B14F-4D97-AF65-F5344CB8AC3E}">
        <p14:creationId xmlns:p14="http://schemas.microsoft.com/office/powerpoint/2010/main" val="426486073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8628625-873A-4CDE-8F73-A5A02F343678}" type="datetimeFigureOut">
              <a:rPr kumimoji="1" lang="ja-JP" altLang="en-US" smtClean="0"/>
              <a:t>2022/5/17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23861842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5C425D3E-438D-4D79-93D3-DD522C43808E}"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CEE9F614-AAB1-4A4D-9409-FBC71B4F3B3B}" type="slidenum">
              <a:rPr lang="ja-JP" altLang="en-US"/>
              <a:pPr/>
              <a:t>‹#›</a:t>
            </a:fld>
            <a:endParaRPr lang="ja-JP" altLang="en-US"/>
          </a:p>
        </p:txBody>
      </p:sp>
    </p:spTree>
    <p:extLst>
      <p:ext uri="{BB962C8B-B14F-4D97-AF65-F5344CB8AC3E}">
        <p14:creationId xmlns:p14="http://schemas.microsoft.com/office/powerpoint/2010/main" val="3421795924"/>
      </p:ext>
    </p:extLst>
  </p:cSld>
  <p:clrMapOvr>
    <a:masterClrMapping/>
  </p:clrMapOvr>
  <p:transition spd="med"/>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916FF6AB-0F1C-4F11-A395-A7716D818352}"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856A8BA0-E376-436F-9830-FC9114FA9D80}" type="slidenum">
              <a:rPr lang="ja-JP" altLang="en-US"/>
              <a:pPr/>
              <a:t>‹#›</a:t>
            </a:fld>
            <a:endParaRPr lang="ja-JP" altLang="en-US"/>
          </a:p>
        </p:txBody>
      </p:sp>
    </p:spTree>
    <p:extLst>
      <p:ext uri="{BB962C8B-B14F-4D97-AF65-F5344CB8AC3E}">
        <p14:creationId xmlns:p14="http://schemas.microsoft.com/office/powerpoint/2010/main" val="555525959"/>
      </p:ext>
    </p:extLst>
  </p:cSld>
  <p:clrMapOvr>
    <a:masterClrMapping/>
  </p:clrMapOvr>
  <p:transition spd="med"/>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758774C1-D868-4B51-86B0-E2942EF26A65}"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fld id="{8AD1B3B0-26E4-4C82-A80F-E2B62CC736F1}" type="slidenum">
              <a:rPr lang="ja-JP" altLang="en-US"/>
              <a:pPr/>
              <a:t>‹#›</a:t>
            </a:fld>
            <a:endParaRPr lang="ja-JP" altLang="en-US"/>
          </a:p>
        </p:txBody>
      </p:sp>
    </p:spTree>
    <p:extLst>
      <p:ext uri="{BB962C8B-B14F-4D97-AF65-F5344CB8AC3E}">
        <p14:creationId xmlns:p14="http://schemas.microsoft.com/office/powerpoint/2010/main" val="782013708"/>
      </p:ext>
    </p:extLst>
  </p:cSld>
  <p:clrMapOvr>
    <a:masterClrMapping/>
  </p:clrMapOvr>
  <p:transition spd="med"/>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1CF6FB4E-D03B-43FA-A450-0B14B8D47179}"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fld id="{FDE547B5-DA69-40EF-B639-5D20EC6EA172}" type="slidenum">
              <a:rPr lang="ja-JP" altLang="en-US"/>
              <a:pPr/>
              <a:t>‹#›</a:t>
            </a:fld>
            <a:endParaRPr lang="ja-JP" altLang="en-US"/>
          </a:p>
        </p:txBody>
      </p:sp>
    </p:spTree>
    <p:extLst>
      <p:ext uri="{BB962C8B-B14F-4D97-AF65-F5344CB8AC3E}">
        <p14:creationId xmlns:p14="http://schemas.microsoft.com/office/powerpoint/2010/main" val="650073341"/>
      </p:ext>
    </p:extLst>
  </p:cSld>
  <p:clrMapOvr>
    <a:masterClrMapping/>
  </p:clrMapOvr>
  <p:transition spd="med"/>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49D492E6-F491-4D52-8A3D-321906D8563F}"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fld id="{881235B0-3600-414E-BB0E-FFC709E72729}" type="slidenum">
              <a:rPr lang="ja-JP" altLang="en-US"/>
              <a:pPr/>
              <a:t>‹#›</a:t>
            </a:fld>
            <a:endParaRPr lang="ja-JP" altLang="en-US"/>
          </a:p>
        </p:txBody>
      </p:sp>
    </p:spTree>
    <p:extLst>
      <p:ext uri="{BB962C8B-B14F-4D97-AF65-F5344CB8AC3E}">
        <p14:creationId xmlns:p14="http://schemas.microsoft.com/office/powerpoint/2010/main" val="2976778794"/>
      </p:ext>
    </p:extLst>
  </p:cSld>
  <p:clrMapOvr>
    <a:masterClrMapping/>
  </p:clrMapOvr>
  <p:transition spd="med"/>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9ACD89A-5BAC-4B8A-A8B2-80B5168CEB00}"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fld id="{29867EC1-BD4C-42A1-A5AD-B0F71D4C29C1}" type="slidenum">
              <a:rPr lang="ja-JP" altLang="en-US"/>
              <a:pPr/>
              <a:t>‹#›</a:t>
            </a:fld>
            <a:endParaRPr lang="ja-JP" altLang="en-US"/>
          </a:p>
        </p:txBody>
      </p:sp>
    </p:spTree>
    <p:extLst>
      <p:ext uri="{BB962C8B-B14F-4D97-AF65-F5344CB8AC3E}">
        <p14:creationId xmlns:p14="http://schemas.microsoft.com/office/powerpoint/2010/main" val="2985428360"/>
      </p:ext>
    </p:extLst>
  </p:cSld>
  <p:clrMapOvr>
    <a:masterClrMapping/>
  </p:clrMapOvr>
  <p:transition spd="med"/>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B571017-4B20-4885-A3AE-6E18EC2F2C67}"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fld id="{35610246-38EC-4A1C-8832-EBECE73EB1B0}" type="slidenum">
              <a:rPr lang="ja-JP" altLang="en-US"/>
              <a:pPr/>
              <a:t>‹#›</a:t>
            </a:fld>
            <a:endParaRPr lang="ja-JP" altLang="en-US"/>
          </a:p>
        </p:txBody>
      </p:sp>
    </p:spTree>
    <p:extLst>
      <p:ext uri="{BB962C8B-B14F-4D97-AF65-F5344CB8AC3E}">
        <p14:creationId xmlns:p14="http://schemas.microsoft.com/office/powerpoint/2010/main" val="2393332520"/>
      </p:ext>
    </p:extLst>
  </p:cSld>
  <p:clrMapOvr>
    <a:masterClrMapping/>
  </p:clrMapOvr>
  <p:transition spd="med"/>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FFDA4871-95A2-48B8-81D4-68767C3735CA}"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fld id="{DA935EB9-54A6-4839-ACE4-FF33F9CF2B20}" type="slidenum">
              <a:rPr lang="ja-JP" altLang="en-US"/>
              <a:pPr/>
              <a:t>‹#›</a:t>
            </a:fld>
            <a:endParaRPr lang="ja-JP" altLang="en-US"/>
          </a:p>
        </p:txBody>
      </p:sp>
    </p:spTree>
    <p:extLst>
      <p:ext uri="{BB962C8B-B14F-4D97-AF65-F5344CB8AC3E}">
        <p14:creationId xmlns:p14="http://schemas.microsoft.com/office/powerpoint/2010/main" val="2487678441"/>
      </p:ext>
    </p:extLst>
  </p:cSld>
  <p:clrMapOvr>
    <a:masterClrMapping/>
  </p:clrMapOvr>
  <p:transition spd="med"/>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3C85031-DBE0-42D0-B224-DF9E715D4B6E}"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BEC8B53B-EC9F-4771-9BD3-345377D433F7}" type="slidenum">
              <a:rPr lang="ja-JP" altLang="en-US"/>
              <a:pPr/>
              <a:t>‹#›</a:t>
            </a:fld>
            <a:endParaRPr lang="ja-JP" altLang="en-US"/>
          </a:p>
        </p:txBody>
      </p:sp>
    </p:spTree>
    <p:extLst>
      <p:ext uri="{BB962C8B-B14F-4D97-AF65-F5344CB8AC3E}">
        <p14:creationId xmlns:p14="http://schemas.microsoft.com/office/powerpoint/2010/main" val="2028675389"/>
      </p:ext>
    </p:extLst>
  </p:cSld>
  <p:clrMapOvr>
    <a:masterClrMapping/>
  </p:clrMapOvr>
  <p:transition spd="med"/>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4370BF2-A6C7-45DF-A395-831CBC51AB7B}"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5F3FBE15-8ABC-4882-B82A-4660A3A17125}" type="slidenum">
              <a:rPr lang="ja-JP" altLang="en-US"/>
              <a:pPr/>
              <a:t>‹#›</a:t>
            </a:fld>
            <a:endParaRPr lang="ja-JP" altLang="en-US"/>
          </a:p>
        </p:txBody>
      </p:sp>
    </p:spTree>
    <p:extLst>
      <p:ext uri="{BB962C8B-B14F-4D97-AF65-F5344CB8AC3E}">
        <p14:creationId xmlns:p14="http://schemas.microsoft.com/office/powerpoint/2010/main" val="138272823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8628625-873A-4CDE-8F73-A5A02F343678}" type="datetimeFigureOut">
              <a:rPr kumimoji="1" lang="ja-JP" altLang="en-US" smtClean="0"/>
              <a:t>2022/5/17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123044014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95055799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79259413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55307895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69021882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59130459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3210505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5979951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75480745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81391464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0590058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8628625-873A-4CDE-8F73-A5A02F343678}" type="datetimeFigureOut">
              <a:rPr kumimoji="1" lang="ja-JP" altLang="en-US" smtClean="0"/>
              <a:t>2022/5/17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332233965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421749632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DBC250-D170-4A1D-B7FE-4DAF0F8D23CA}" type="slidenum">
              <a:rPr kumimoji="1" lang="en-US" altLang="ja-JP"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en-US" altLang="ja-JP"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8006150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8628625-873A-4CDE-8F73-A5A02F343678}" type="datetimeFigureOut">
              <a:rPr kumimoji="1" lang="ja-JP" altLang="en-US" smtClean="0"/>
              <a:t>2022/5/17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296942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2022/5/17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2227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8628625-873A-4CDE-8F73-A5A02F343678}" type="datetimeFigureOut">
              <a:rPr kumimoji="1" lang="ja-JP" altLang="en-US" smtClean="0"/>
              <a:t>2022/5/17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1810972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628625-873A-4CDE-8F73-A5A02F343678}" type="datetimeFigureOut">
              <a:rPr kumimoji="1" lang="ja-JP" altLang="en-US" smtClean="0"/>
              <a:t>2022/5/17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139038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8628625-873A-4CDE-8F73-A5A02F343678}" type="datetimeFigureOut">
              <a:rPr kumimoji="1" lang="ja-JP" altLang="en-US" smtClean="0"/>
              <a:t>2022/5/17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4190994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18706C89-6C5E-44B7-84D5-6D4F7C14E77A}"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FBFAF258-2B59-4C99-82A5-C94E4ED626BE}"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251985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1B97C03E-3453-4FCB-B23D-135E05F2645B}"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06964450-6A97-4C72-9627-55F21CB0B7DC}"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009967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35779AD7-88D0-4452-8999-07FC6E64653F}"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5D430F2F-F7B7-4F0F-8DA8-4D3B04D1D54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6799741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420A29EF-486D-455D-A32A-8EE8612105F7}"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85AB484D-429C-4640-B74C-4F86FDDA9906}"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9040366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A46726CF-DE16-46D2-BB68-F7B4CD43027C}"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9" name="スライド番号プレースホルダー 5"/>
          <p:cNvSpPr>
            <a:spLocks noGrp="1"/>
          </p:cNvSpPr>
          <p:nvPr>
            <p:ph type="sldNum" sz="quarter" idx="12"/>
          </p:nvPr>
        </p:nvSpPr>
        <p:spPr/>
        <p:txBody>
          <a:bodyPr/>
          <a:lstStyle>
            <a:lvl1pPr>
              <a:defRPr/>
            </a:lvl1pPr>
          </a:lstStyle>
          <a:p>
            <a:pPr>
              <a:defRPr/>
            </a:pPr>
            <a:fld id="{F52FFF02-FFBB-4F05-9CDB-AE2F73AC2F68}"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186097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BEF9CABE-1151-4B09-B8C7-7681882F1024}"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5" name="スライド番号プレースホルダー 5"/>
          <p:cNvSpPr>
            <a:spLocks noGrp="1"/>
          </p:cNvSpPr>
          <p:nvPr>
            <p:ph type="sldNum" sz="quarter" idx="12"/>
          </p:nvPr>
        </p:nvSpPr>
        <p:spPr/>
        <p:txBody>
          <a:bodyPr/>
          <a:lstStyle>
            <a:lvl1pPr>
              <a:defRPr/>
            </a:lvl1pPr>
          </a:lstStyle>
          <a:p>
            <a:pPr>
              <a:defRPr/>
            </a:pPr>
            <a:fld id="{E9F69BDE-DC85-40F3-A940-BCA5BBA70C64}"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066903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1006E51B-938B-493A-8D3C-1E86D018085C}"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4" name="スライド番号プレースホルダー 5"/>
          <p:cNvSpPr>
            <a:spLocks noGrp="1"/>
          </p:cNvSpPr>
          <p:nvPr>
            <p:ph type="sldNum" sz="quarter" idx="12"/>
          </p:nvPr>
        </p:nvSpPr>
        <p:spPr/>
        <p:txBody>
          <a:bodyPr/>
          <a:lstStyle>
            <a:lvl1pPr>
              <a:defRPr/>
            </a:lvl1pPr>
          </a:lstStyle>
          <a:p>
            <a:pPr>
              <a:defRPr/>
            </a:pPr>
            <a:fld id="{10D59E97-EE43-47B1-B97F-B67459A986E3}"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1263283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2022/5/17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081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3F0F211-807C-4630-8E50-311CC63DA5FC}"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79E669B5-B6F0-4D2B-B2CF-98FBEE56517A}"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7319299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408311F-4894-4773-A6C6-2AB8739B0D3A}"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7" name="スライド番号プレースホルダー 5"/>
          <p:cNvSpPr>
            <a:spLocks noGrp="1"/>
          </p:cNvSpPr>
          <p:nvPr>
            <p:ph type="sldNum" sz="quarter" idx="12"/>
          </p:nvPr>
        </p:nvSpPr>
        <p:spPr/>
        <p:txBody>
          <a:bodyPr/>
          <a:lstStyle>
            <a:lvl1pPr>
              <a:defRPr/>
            </a:lvl1pPr>
          </a:lstStyle>
          <a:p>
            <a:pPr>
              <a:defRPr/>
            </a:pPr>
            <a:fld id="{EDAAEA36-F041-4D5C-A270-3C008231A8E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23331010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7147FAB-2399-41E0-AFC9-F857AF66F1CE}"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B9856647-0E6A-44DD-9A21-888666A4A2AF}"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4643777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CAC4D516-D1A5-46D7-A193-7E1E1C0A6847}"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pPr>
              <a:defRPr/>
            </a:pPr>
            <a:fld id="{973188F3-55B8-4516-8789-EE22C255DD6B}"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998168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p:cNvSpPr>
            <a:spLocks noGrp="1" noChangeArrowheads="1"/>
          </p:cNvSpPr>
          <p:nvPr>
            <p:ph type="dt" sz="half" idx="10"/>
          </p:nvPr>
        </p:nvSpPr>
        <p:spPr/>
        <p:txBody>
          <a:bodyPr/>
          <a:lstStyle>
            <a:lvl1pPr>
              <a:defRPr/>
            </a:lvl1pPr>
          </a:lstStyle>
          <a:p>
            <a:pPr>
              <a:defRPr/>
            </a:pPr>
            <a:endParaRPr lang="en-US" altLang="ja-JP">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a:lvl1pPr>
          </a:lstStyle>
          <a:p>
            <a:pPr>
              <a:defRPr/>
            </a:pPr>
            <a:fld id="{C1114799-1470-4122-8F5C-4BB76A857658}" type="slidenum">
              <a:rPr lang="en-US" altLang="ja-JP">
                <a:solidFill>
                  <a:prstClr val="black">
                    <a:tint val="75000"/>
                  </a:prstClr>
                </a:solidFill>
              </a:rPr>
              <a:pPr>
                <a:defRPr/>
              </a:pPr>
              <a:t>‹#›</a:t>
            </a:fld>
            <a:endParaRPr lang="en-US" altLang="ja-JP" dirty="0">
              <a:solidFill>
                <a:prstClr val="black">
                  <a:tint val="75000"/>
                </a:prstClr>
              </a:solidFill>
            </a:endParaRPr>
          </a:p>
        </p:txBody>
      </p:sp>
    </p:spTree>
    <p:extLst>
      <p:ext uri="{BB962C8B-B14F-4D97-AF65-F5344CB8AC3E}">
        <p14:creationId xmlns:p14="http://schemas.microsoft.com/office/powerpoint/2010/main" val="38917674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a:extLst>
              <a:ext uri="{FF2B5EF4-FFF2-40B4-BE49-F238E27FC236}">
                <a16:creationId xmlns:a16="http://schemas.microsoft.com/office/drawing/2014/main" id="{4771197B-AE7D-4C62-910D-24369A3C7E2C}"/>
              </a:ext>
            </a:extLst>
          </p:cNvPr>
          <p:cNvSpPr>
            <a:spLocks noGrp="1" noChangeArrowheads="1"/>
          </p:cNvSpPr>
          <p:nvPr>
            <p:ph type="dt" sz="half" idx="10"/>
          </p:nvPr>
        </p:nvSpPr>
        <p:spPr>
          <a:ln/>
        </p:spPr>
        <p:txBody>
          <a:bodyPr/>
          <a:lstStyle>
            <a:lvl1pPr>
              <a:defRPr/>
            </a:lvl1pPr>
          </a:lstStyle>
          <a:p>
            <a:pPr>
              <a:defRPr/>
            </a:pPr>
            <a:fld id="{AB75CAD1-523E-490B-9A77-2C7E399280A3}" type="datetime1">
              <a:rPr lang="ja-JP" altLang="en-US"/>
              <a:pPr>
                <a:defRPr/>
              </a:pPr>
              <a:t>2022/5/17</a:t>
            </a:fld>
            <a:endParaRPr lang="en-US" altLang="ja-JP" dirty="0"/>
          </a:p>
        </p:txBody>
      </p:sp>
      <p:sp>
        <p:nvSpPr>
          <p:cNvPr id="5" name="Rectangle 5">
            <a:extLst>
              <a:ext uri="{FF2B5EF4-FFF2-40B4-BE49-F238E27FC236}">
                <a16:creationId xmlns:a16="http://schemas.microsoft.com/office/drawing/2014/main" id="{65A59639-A824-45D3-A63D-8ACE4EF7C97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74FAA044-3F38-4E41-9BDB-EAB8DAF8E748}"/>
              </a:ext>
            </a:extLst>
          </p:cNvPr>
          <p:cNvSpPr>
            <a:spLocks noGrp="1" noChangeArrowheads="1"/>
          </p:cNvSpPr>
          <p:nvPr>
            <p:ph type="sldNum" sz="quarter" idx="12"/>
          </p:nvPr>
        </p:nvSpPr>
        <p:spPr>
          <a:ln/>
        </p:spPr>
        <p:txBody>
          <a:bodyPr/>
          <a:lstStyle>
            <a:lvl1pPr>
              <a:defRPr/>
            </a:lvl1pPr>
          </a:lstStyle>
          <a:p>
            <a:pPr>
              <a:defRPr/>
            </a:pPr>
            <a:fld id="{AD3575E8-1135-461F-ABF7-A225882DDCA3}" type="slidenum">
              <a:rPr lang="en-US" altLang="ja-JP"/>
              <a:pPr>
                <a:defRPr/>
              </a:pPr>
              <a:t>‹#›</a:t>
            </a:fld>
            <a:endParaRPr lang="en-US" altLang="ja-JP"/>
          </a:p>
        </p:txBody>
      </p:sp>
    </p:spTree>
    <p:extLst>
      <p:ext uri="{BB962C8B-B14F-4D97-AF65-F5344CB8AC3E}">
        <p14:creationId xmlns:p14="http://schemas.microsoft.com/office/powerpoint/2010/main" val="18868300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06C38023-97CA-4870-B03A-D022892814C7}"/>
              </a:ext>
            </a:extLst>
          </p:cNvPr>
          <p:cNvSpPr>
            <a:spLocks noGrp="1" noChangeArrowheads="1"/>
          </p:cNvSpPr>
          <p:nvPr>
            <p:ph type="dt" sz="half" idx="10"/>
          </p:nvPr>
        </p:nvSpPr>
        <p:spPr>
          <a:ln/>
        </p:spPr>
        <p:txBody>
          <a:bodyPr/>
          <a:lstStyle>
            <a:lvl1pPr>
              <a:defRPr/>
            </a:lvl1pPr>
          </a:lstStyle>
          <a:p>
            <a:pPr>
              <a:defRPr/>
            </a:pPr>
            <a:fld id="{8EB107E9-2F07-432C-875D-C09E910897A5}" type="datetime1">
              <a:rPr lang="ja-JP" altLang="en-US"/>
              <a:pPr>
                <a:defRPr/>
              </a:pPr>
              <a:t>2022/5/17</a:t>
            </a:fld>
            <a:endParaRPr lang="en-US" altLang="ja-JP" dirty="0"/>
          </a:p>
        </p:txBody>
      </p:sp>
      <p:sp>
        <p:nvSpPr>
          <p:cNvPr id="5" name="Rectangle 5">
            <a:extLst>
              <a:ext uri="{FF2B5EF4-FFF2-40B4-BE49-F238E27FC236}">
                <a16:creationId xmlns:a16="http://schemas.microsoft.com/office/drawing/2014/main" id="{7CD7D635-4F00-4839-9894-577D2BF3F5A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A91E1262-0FDA-4780-A522-920ED40CF705}"/>
              </a:ext>
            </a:extLst>
          </p:cNvPr>
          <p:cNvSpPr>
            <a:spLocks noGrp="1" noChangeArrowheads="1"/>
          </p:cNvSpPr>
          <p:nvPr>
            <p:ph type="sldNum" sz="quarter" idx="12"/>
          </p:nvPr>
        </p:nvSpPr>
        <p:spPr>
          <a:ln/>
        </p:spPr>
        <p:txBody>
          <a:bodyPr/>
          <a:lstStyle>
            <a:lvl1pPr>
              <a:defRPr/>
            </a:lvl1pPr>
          </a:lstStyle>
          <a:p>
            <a:pPr>
              <a:defRPr/>
            </a:pPr>
            <a:fld id="{D17FEE42-82AA-4241-941A-55D577FBBCB6}" type="slidenum">
              <a:rPr lang="en-US" altLang="ja-JP"/>
              <a:pPr>
                <a:defRPr/>
              </a:pPr>
              <a:t>‹#›</a:t>
            </a:fld>
            <a:endParaRPr lang="en-US" altLang="ja-JP"/>
          </a:p>
        </p:txBody>
      </p:sp>
    </p:spTree>
    <p:extLst>
      <p:ext uri="{BB962C8B-B14F-4D97-AF65-F5344CB8AC3E}">
        <p14:creationId xmlns:p14="http://schemas.microsoft.com/office/powerpoint/2010/main" val="3349613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a:extLst>
              <a:ext uri="{FF2B5EF4-FFF2-40B4-BE49-F238E27FC236}">
                <a16:creationId xmlns:a16="http://schemas.microsoft.com/office/drawing/2014/main" id="{1D76152D-C2F9-46C9-95FD-CB700F17F395}"/>
              </a:ext>
            </a:extLst>
          </p:cNvPr>
          <p:cNvSpPr>
            <a:spLocks noGrp="1" noChangeArrowheads="1"/>
          </p:cNvSpPr>
          <p:nvPr>
            <p:ph type="dt" sz="half" idx="10"/>
          </p:nvPr>
        </p:nvSpPr>
        <p:spPr>
          <a:ln/>
        </p:spPr>
        <p:txBody>
          <a:bodyPr/>
          <a:lstStyle>
            <a:lvl1pPr>
              <a:defRPr/>
            </a:lvl1pPr>
          </a:lstStyle>
          <a:p>
            <a:pPr>
              <a:defRPr/>
            </a:pPr>
            <a:fld id="{D0263803-4B55-4464-9E39-11BB95B1AE45}" type="datetime1">
              <a:rPr lang="ja-JP" altLang="en-US"/>
              <a:pPr>
                <a:defRPr/>
              </a:pPr>
              <a:t>2022/5/17</a:t>
            </a:fld>
            <a:endParaRPr lang="en-US" altLang="ja-JP" dirty="0"/>
          </a:p>
        </p:txBody>
      </p:sp>
      <p:sp>
        <p:nvSpPr>
          <p:cNvPr id="5" name="Rectangle 5">
            <a:extLst>
              <a:ext uri="{FF2B5EF4-FFF2-40B4-BE49-F238E27FC236}">
                <a16:creationId xmlns:a16="http://schemas.microsoft.com/office/drawing/2014/main" id="{02213992-6FB6-4EC8-88BA-97F92A74C57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0CFEF23F-216F-4D92-9200-10DF792F4577}"/>
              </a:ext>
            </a:extLst>
          </p:cNvPr>
          <p:cNvSpPr>
            <a:spLocks noGrp="1" noChangeArrowheads="1"/>
          </p:cNvSpPr>
          <p:nvPr>
            <p:ph type="sldNum" sz="quarter" idx="12"/>
          </p:nvPr>
        </p:nvSpPr>
        <p:spPr>
          <a:ln/>
        </p:spPr>
        <p:txBody>
          <a:bodyPr/>
          <a:lstStyle>
            <a:lvl1pPr>
              <a:defRPr/>
            </a:lvl1pPr>
          </a:lstStyle>
          <a:p>
            <a:pPr>
              <a:defRPr/>
            </a:pPr>
            <a:fld id="{4DB1A6B3-757B-43B3-AE26-C4112BB9972A}" type="slidenum">
              <a:rPr lang="en-US" altLang="ja-JP"/>
              <a:pPr>
                <a:defRPr/>
              </a:pPr>
              <a:t>‹#›</a:t>
            </a:fld>
            <a:endParaRPr lang="en-US" altLang="ja-JP"/>
          </a:p>
        </p:txBody>
      </p:sp>
    </p:spTree>
    <p:extLst>
      <p:ext uri="{BB962C8B-B14F-4D97-AF65-F5344CB8AC3E}">
        <p14:creationId xmlns:p14="http://schemas.microsoft.com/office/powerpoint/2010/main" val="1598075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a:extLst>
              <a:ext uri="{FF2B5EF4-FFF2-40B4-BE49-F238E27FC236}">
                <a16:creationId xmlns:a16="http://schemas.microsoft.com/office/drawing/2014/main" id="{64B574E6-42F8-4D1C-B7EB-894D75D013CD}"/>
              </a:ext>
            </a:extLst>
          </p:cNvPr>
          <p:cNvSpPr>
            <a:spLocks noGrp="1" noChangeArrowheads="1"/>
          </p:cNvSpPr>
          <p:nvPr>
            <p:ph type="dt" sz="half" idx="10"/>
          </p:nvPr>
        </p:nvSpPr>
        <p:spPr>
          <a:ln/>
        </p:spPr>
        <p:txBody>
          <a:bodyPr/>
          <a:lstStyle>
            <a:lvl1pPr>
              <a:defRPr/>
            </a:lvl1pPr>
          </a:lstStyle>
          <a:p>
            <a:pPr>
              <a:defRPr/>
            </a:pPr>
            <a:fld id="{1DCFB581-0EFC-45AF-BDAB-52E66E59B3F3}" type="datetime1">
              <a:rPr lang="ja-JP" altLang="en-US"/>
              <a:pPr>
                <a:defRPr/>
              </a:pPr>
              <a:t>2022/5/17</a:t>
            </a:fld>
            <a:endParaRPr lang="en-US" altLang="ja-JP" dirty="0"/>
          </a:p>
        </p:txBody>
      </p:sp>
      <p:sp>
        <p:nvSpPr>
          <p:cNvPr id="6" name="Rectangle 5">
            <a:extLst>
              <a:ext uri="{FF2B5EF4-FFF2-40B4-BE49-F238E27FC236}">
                <a16:creationId xmlns:a16="http://schemas.microsoft.com/office/drawing/2014/main" id="{64711589-73B0-454D-85AE-D9D63DF374F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862EEBD0-2EA0-4321-8857-72B6F47D71C8}"/>
              </a:ext>
            </a:extLst>
          </p:cNvPr>
          <p:cNvSpPr>
            <a:spLocks noGrp="1" noChangeArrowheads="1"/>
          </p:cNvSpPr>
          <p:nvPr>
            <p:ph type="sldNum" sz="quarter" idx="12"/>
          </p:nvPr>
        </p:nvSpPr>
        <p:spPr>
          <a:ln/>
        </p:spPr>
        <p:txBody>
          <a:bodyPr/>
          <a:lstStyle>
            <a:lvl1pPr>
              <a:defRPr/>
            </a:lvl1pPr>
          </a:lstStyle>
          <a:p>
            <a:pPr>
              <a:defRPr/>
            </a:pPr>
            <a:fld id="{865064D4-E076-4A80-9D78-47E2EEC86F57}" type="slidenum">
              <a:rPr lang="en-US" altLang="ja-JP"/>
              <a:pPr>
                <a:defRPr/>
              </a:pPr>
              <a:t>‹#›</a:t>
            </a:fld>
            <a:endParaRPr lang="en-US" altLang="ja-JP"/>
          </a:p>
        </p:txBody>
      </p:sp>
    </p:spTree>
    <p:extLst>
      <p:ext uri="{BB962C8B-B14F-4D97-AF65-F5344CB8AC3E}">
        <p14:creationId xmlns:p14="http://schemas.microsoft.com/office/powerpoint/2010/main" val="7039254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a:extLst>
              <a:ext uri="{FF2B5EF4-FFF2-40B4-BE49-F238E27FC236}">
                <a16:creationId xmlns:a16="http://schemas.microsoft.com/office/drawing/2014/main" id="{1F138945-7EA2-45B9-91AD-0BEA8CCFDF6E}"/>
              </a:ext>
            </a:extLst>
          </p:cNvPr>
          <p:cNvSpPr>
            <a:spLocks noGrp="1" noChangeArrowheads="1"/>
          </p:cNvSpPr>
          <p:nvPr>
            <p:ph type="dt" sz="half" idx="10"/>
          </p:nvPr>
        </p:nvSpPr>
        <p:spPr>
          <a:ln/>
        </p:spPr>
        <p:txBody>
          <a:bodyPr/>
          <a:lstStyle>
            <a:lvl1pPr>
              <a:defRPr/>
            </a:lvl1pPr>
          </a:lstStyle>
          <a:p>
            <a:pPr>
              <a:defRPr/>
            </a:pPr>
            <a:fld id="{B39BAB8C-26E7-4110-A7C9-F8A826D7206D}" type="datetime1">
              <a:rPr lang="ja-JP" altLang="en-US"/>
              <a:pPr>
                <a:defRPr/>
              </a:pPr>
              <a:t>2022/5/17</a:t>
            </a:fld>
            <a:endParaRPr lang="en-US" altLang="ja-JP" dirty="0"/>
          </a:p>
        </p:txBody>
      </p:sp>
      <p:sp>
        <p:nvSpPr>
          <p:cNvPr id="8" name="Rectangle 5">
            <a:extLst>
              <a:ext uri="{FF2B5EF4-FFF2-40B4-BE49-F238E27FC236}">
                <a16:creationId xmlns:a16="http://schemas.microsoft.com/office/drawing/2014/main" id="{8CD4D9C1-6922-48F8-BE4A-513FE83EC2A2}"/>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a:extLst>
              <a:ext uri="{FF2B5EF4-FFF2-40B4-BE49-F238E27FC236}">
                <a16:creationId xmlns:a16="http://schemas.microsoft.com/office/drawing/2014/main" id="{B5625741-8629-4633-B193-777420D0A8D0}"/>
              </a:ext>
            </a:extLst>
          </p:cNvPr>
          <p:cNvSpPr>
            <a:spLocks noGrp="1" noChangeArrowheads="1"/>
          </p:cNvSpPr>
          <p:nvPr>
            <p:ph type="sldNum" sz="quarter" idx="12"/>
          </p:nvPr>
        </p:nvSpPr>
        <p:spPr>
          <a:ln/>
        </p:spPr>
        <p:txBody>
          <a:bodyPr/>
          <a:lstStyle>
            <a:lvl1pPr>
              <a:defRPr/>
            </a:lvl1pPr>
          </a:lstStyle>
          <a:p>
            <a:pPr>
              <a:defRPr/>
            </a:pPr>
            <a:fld id="{8F0386F9-49D3-407C-A2E1-28533B375CE3}" type="slidenum">
              <a:rPr lang="en-US" altLang="ja-JP"/>
              <a:pPr>
                <a:defRPr/>
              </a:pPr>
              <a:t>‹#›</a:t>
            </a:fld>
            <a:endParaRPr lang="en-US" altLang="ja-JP"/>
          </a:p>
        </p:txBody>
      </p:sp>
    </p:spTree>
    <p:extLst>
      <p:ext uri="{BB962C8B-B14F-4D97-AF65-F5344CB8AC3E}">
        <p14:creationId xmlns:p14="http://schemas.microsoft.com/office/powerpoint/2010/main" val="2428590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2022/5/17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13157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a:extLst>
              <a:ext uri="{FF2B5EF4-FFF2-40B4-BE49-F238E27FC236}">
                <a16:creationId xmlns:a16="http://schemas.microsoft.com/office/drawing/2014/main" id="{65DE428D-171F-4137-9B43-2715AD8A892D}"/>
              </a:ext>
            </a:extLst>
          </p:cNvPr>
          <p:cNvSpPr>
            <a:spLocks noGrp="1" noChangeArrowheads="1"/>
          </p:cNvSpPr>
          <p:nvPr>
            <p:ph type="dt" sz="half" idx="10"/>
          </p:nvPr>
        </p:nvSpPr>
        <p:spPr>
          <a:ln/>
        </p:spPr>
        <p:txBody>
          <a:bodyPr/>
          <a:lstStyle>
            <a:lvl1pPr>
              <a:defRPr/>
            </a:lvl1pPr>
          </a:lstStyle>
          <a:p>
            <a:pPr>
              <a:defRPr/>
            </a:pPr>
            <a:fld id="{C8830481-6808-4F53-B38A-B9861E1ABF2E}" type="datetime1">
              <a:rPr lang="ja-JP" altLang="en-US"/>
              <a:pPr>
                <a:defRPr/>
              </a:pPr>
              <a:t>2022/5/17</a:t>
            </a:fld>
            <a:endParaRPr lang="en-US" altLang="ja-JP" dirty="0"/>
          </a:p>
        </p:txBody>
      </p:sp>
      <p:sp>
        <p:nvSpPr>
          <p:cNvPr id="4" name="Rectangle 5">
            <a:extLst>
              <a:ext uri="{FF2B5EF4-FFF2-40B4-BE49-F238E27FC236}">
                <a16:creationId xmlns:a16="http://schemas.microsoft.com/office/drawing/2014/main" id="{BE1B5691-80D6-4F27-B1D6-8F9B0E2C243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6E117347-D6E2-4C41-A0B7-DBB1C0771030}"/>
              </a:ext>
            </a:extLst>
          </p:cNvPr>
          <p:cNvSpPr>
            <a:spLocks noGrp="1" noChangeArrowheads="1"/>
          </p:cNvSpPr>
          <p:nvPr>
            <p:ph type="sldNum" sz="quarter" idx="12"/>
          </p:nvPr>
        </p:nvSpPr>
        <p:spPr>
          <a:ln/>
        </p:spPr>
        <p:txBody>
          <a:bodyPr/>
          <a:lstStyle>
            <a:lvl1pPr>
              <a:defRPr/>
            </a:lvl1pPr>
          </a:lstStyle>
          <a:p>
            <a:pPr>
              <a:defRPr/>
            </a:pPr>
            <a:fld id="{C87E2F73-4642-4BC9-B29F-773EA91DF23C}" type="slidenum">
              <a:rPr lang="en-US" altLang="ja-JP"/>
              <a:pPr>
                <a:defRPr/>
              </a:pPr>
              <a:t>‹#›</a:t>
            </a:fld>
            <a:endParaRPr lang="en-US" altLang="ja-JP"/>
          </a:p>
        </p:txBody>
      </p:sp>
    </p:spTree>
    <p:extLst>
      <p:ext uri="{BB962C8B-B14F-4D97-AF65-F5344CB8AC3E}">
        <p14:creationId xmlns:p14="http://schemas.microsoft.com/office/powerpoint/2010/main" val="39911237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57E40DE-71BE-4C20-9402-C62A75409919}"/>
              </a:ext>
            </a:extLst>
          </p:cNvPr>
          <p:cNvSpPr>
            <a:spLocks noGrp="1" noChangeArrowheads="1"/>
          </p:cNvSpPr>
          <p:nvPr>
            <p:ph type="dt" sz="half" idx="10"/>
          </p:nvPr>
        </p:nvSpPr>
        <p:spPr>
          <a:ln/>
        </p:spPr>
        <p:txBody>
          <a:bodyPr/>
          <a:lstStyle>
            <a:lvl1pPr>
              <a:defRPr/>
            </a:lvl1pPr>
          </a:lstStyle>
          <a:p>
            <a:pPr>
              <a:defRPr/>
            </a:pPr>
            <a:fld id="{69DF094D-0E88-497B-9617-CC21218A6BF3}" type="datetime1">
              <a:rPr lang="ja-JP" altLang="en-US"/>
              <a:pPr>
                <a:defRPr/>
              </a:pPr>
              <a:t>2022/5/17</a:t>
            </a:fld>
            <a:endParaRPr lang="en-US" altLang="ja-JP" dirty="0"/>
          </a:p>
        </p:txBody>
      </p:sp>
      <p:sp>
        <p:nvSpPr>
          <p:cNvPr id="3" name="Rectangle 5">
            <a:extLst>
              <a:ext uri="{FF2B5EF4-FFF2-40B4-BE49-F238E27FC236}">
                <a16:creationId xmlns:a16="http://schemas.microsoft.com/office/drawing/2014/main" id="{305D5ADA-7A86-4586-B092-13EB303D7804}"/>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a:extLst>
              <a:ext uri="{FF2B5EF4-FFF2-40B4-BE49-F238E27FC236}">
                <a16:creationId xmlns:a16="http://schemas.microsoft.com/office/drawing/2014/main" id="{25FDFF0F-0528-4DE7-93B1-36178575700A}"/>
              </a:ext>
            </a:extLst>
          </p:cNvPr>
          <p:cNvSpPr>
            <a:spLocks noGrp="1" noChangeArrowheads="1"/>
          </p:cNvSpPr>
          <p:nvPr>
            <p:ph type="sldNum" sz="quarter" idx="12"/>
          </p:nvPr>
        </p:nvSpPr>
        <p:spPr>
          <a:ln/>
        </p:spPr>
        <p:txBody>
          <a:bodyPr/>
          <a:lstStyle>
            <a:lvl1pPr>
              <a:defRPr/>
            </a:lvl1pPr>
          </a:lstStyle>
          <a:p>
            <a:pPr>
              <a:defRPr/>
            </a:pPr>
            <a:fld id="{A10D6131-CEB9-44D2-89F7-913221A1D79E}" type="slidenum">
              <a:rPr lang="en-US" altLang="ja-JP"/>
              <a:pPr>
                <a:defRPr/>
              </a:pPr>
              <a:t>‹#›</a:t>
            </a:fld>
            <a:endParaRPr lang="en-US" altLang="ja-JP"/>
          </a:p>
        </p:txBody>
      </p:sp>
    </p:spTree>
    <p:extLst>
      <p:ext uri="{BB962C8B-B14F-4D97-AF65-F5344CB8AC3E}">
        <p14:creationId xmlns:p14="http://schemas.microsoft.com/office/powerpoint/2010/main" val="10407105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0ADADAD6-19C6-4CDF-9421-3B0BC881E435}"/>
              </a:ext>
            </a:extLst>
          </p:cNvPr>
          <p:cNvSpPr>
            <a:spLocks noGrp="1" noChangeArrowheads="1"/>
          </p:cNvSpPr>
          <p:nvPr>
            <p:ph type="dt" sz="half" idx="10"/>
          </p:nvPr>
        </p:nvSpPr>
        <p:spPr>
          <a:ln/>
        </p:spPr>
        <p:txBody>
          <a:bodyPr/>
          <a:lstStyle>
            <a:lvl1pPr>
              <a:defRPr/>
            </a:lvl1pPr>
          </a:lstStyle>
          <a:p>
            <a:pPr>
              <a:defRPr/>
            </a:pPr>
            <a:fld id="{ECB3D31E-7F60-427F-A2AA-460830877100}" type="datetime1">
              <a:rPr lang="ja-JP" altLang="en-US"/>
              <a:pPr>
                <a:defRPr/>
              </a:pPr>
              <a:t>2022/5/17</a:t>
            </a:fld>
            <a:endParaRPr lang="en-US" altLang="ja-JP" dirty="0"/>
          </a:p>
        </p:txBody>
      </p:sp>
      <p:sp>
        <p:nvSpPr>
          <p:cNvPr id="6" name="Rectangle 5">
            <a:extLst>
              <a:ext uri="{FF2B5EF4-FFF2-40B4-BE49-F238E27FC236}">
                <a16:creationId xmlns:a16="http://schemas.microsoft.com/office/drawing/2014/main" id="{C2F7C47F-030E-41A0-BB8B-E0009747295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FFC5F0BB-F8CA-4AB4-84E3-189E403C40E9}"/>
              </a:ext>
            </a:extLst>
          </p:cNvPr>
          <p:cNvSpPr>
            <a:spLocks noGrp="1" noChangeArrowheads="1"/>
          </p:cNvSpPr>
          <p:nvPr>
            <p:ph type="sldNum" sz="quarter" idx="12"/>
          </p:nvPr>
        </p:nvSpPr>
        <p:spPr>
          <a:ln/>
        </p:spPr>
        <p:txBody>
          <a:bodyPr/>
          <a:lstStyle>
            <a:lvl1pPr>
              <a:defRPr/>
            </a:lvl1pPr>
          </a:lstStyle>
          <a:p>
            <a:pPr>
              <a:defRPr/>
            </a:pPr>
            <a:fld id="{C4326606-9873-4C8B-8822-6AB297BA343B}" type="slidenum">
              <a:rPr lang="en-US" altLang="ja-JP"/>
              <a:pPr>
                <a:defRPr/>
              </a:pPr>
              <a:t>‹#›</a:t>
            </a:fld>
            <a:endParaRPr lang="en-US" altLang="ja-JP"/>
          </a:p>
        </p:txBody>
      </p:sp>
    </p:spTree>
    <p:extLst>
      <p:ext uri="{BB962C8B-B14F-4D97-AF65-F5344CB8AC3E}">
        <p14:creationId xmlns:p14="http://schemas.microsoft.com/office/powerpoint/2010/main" val="4182207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a:extLst>
              <a:ext uri="{FF2B5EF4-FFF2-40B4-BE49-F238E27FC236}">
                <a16:creationId xmlns:a16="http://schemas.microsoft.com/office/drawing/2014/main" id="{51D5E5C6-0F3D-4CB9-9505-33B0D136EF92}"/>
              </a:ext>
            </a:extLst>
          </p:cNvPr>
          <p:cNvSpPr>
            <a:spLocks noGrp="1" noChangeArrowheads="1"/>
          </p:cNvSpPr>
          <p:nvPr>
            <p:ph type="dt" sz="half" idx="10"/>
          </p:nvPr>
        </p:nvSpPr>
        <p:spPr>
          <a:ln/>
        </p:spPr>
        <p:txBody>
          <a:bodyPr/>
          <a:lstStyle>
            <a:lvl1pPr>
              <a:defRPr/>
            </a:lvl1pPr>
          </a:lstStyle>
          <a:p>
            <a:pPr>
              <a:defRPr/>
            </a:pPr>
            <a:fld id="{C7AC3BDB-34F9-4B83-AF6D-46C82B8B3FF6}" type="datetime1">
              <a:rPr lang="ja-JP" altLang="en-US"/>
              <a:pPr>
                <a:defRPr/>
              </a:pPr>
              <a:t>2022/5/17</a:t>
            </a:fld>
            <a:endParaRPr lang="en-US" altLang="ja-JP" dirty="0"/>
          </a:p>
        </p:txBody>
      </p:sp>
      <p:sp>
        <p:nvSpPr>
          <p:cNvPr id="6" name="Rectangle 5">
            <a:extLst>
              <a:ext uri="{FF2B5EF4-FFF2-40B4-BE49-F238E27FC236}">
                <a16:creationId xmlns:a16="http://schemas.microsoft.com/office/drawing/2014/main" id="{D4EF440B-E53E-4680-9049-E01474FA72D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a:extLst>
              <a:ext uri="{FF2B5EF4-FFF2-40B4-BE49-F238E27FC236}">
                <a16:creationId xmlns:a16="http://schemas.microsoft.com/office/drawing/2014/main" id="{7A9FF8D8-A0E2-488F-B283-0FB06A241940}"/>
              </a:ext>
            </a:extLst>
          </p:cNvPr>
          <p:cNvSpPr>
            <a:spLocks noGrp="1" noChangeArrowheads="1"/>
          </p:cNvSpPr>
          <p:nvPr>
            <p:ph type="sldNum" sz="quarter" idx="12"/>
          </p:nvPr>
        </p:nvSpPr>
        <p:spPr>
          <a:ln/>
        </p:spPr>
        <p:txBody>
          <a:bodyPr/>
          <a:lstStyle>
            <a:lvl1pPr>
              <a:defRPr/>
            </a:lvl1pPr>
          </a:lstStyle>
          <a:p>
            <a:pPr>
              <a:defRPr/>
            </a:pPr>
            <a:fld id="{8D31FB85-1A4B-4D99-B388-D68FAC170F7D}" type="slidenum">
              <a:rPr lang="en-US" altLang="ja-JP"/>
              <a:pPr>
                <a:defRPr/>
              </a:pPr>
              <a:t>‹#›</a:t>
            </a:fld>
            <a:endParaRPr lang="en-US" altLang="ja-JP"/>
          </a:p>
        </p:txBody>
      </p:sp>
    </p:spTree>
    <p:extLst>
      <p:ext uri="{BB962C8B-B14F-4D97-AF65-F5344CB8AC3E}">
        <p14:creationId xmlns:p14="http://schemas.microsoft.com/office/powerpoint/2010/main" val="16078872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9F7818B7-D82E-42A0-B461-4E7599103709}"/>
              </a:ext>
            </a:extLst>
          </p:cNvPr>
          <p:cNvSpPr>
            <a:spLocks noGrp="1" noChangeArrowheads="1"/>
          </p:cNvSpPr>
          <p:nvPr>
            <p:ph type="dt" sz="half" idx="10"/>
          </p:nvPr>
        </p:nvSpPr>
        <p:spPr>
          <a:ln/>
        </p:spPr>
        <p:txBody>
          <a:bodyPr/>
          <a:lstStyle>
            <a:lvl1pPr>
              <a:defRPr/>
            </a:lvl1pPr>
          </a:lstStyle>
          <a:p>
            <a:pPr>
              <a:defRPr/>
            </a:pPr>
            <a:fld id="{3709E699-C3CD-450D-AD89-CE8D2A4A85E9}" type="datetime1">
              <a:rPr lang="ja-JP" altLang="en-US"/>
              <a:pPr>
                <a:defRPr/>
              </a:pPr>
              <a:t>2022/5/17</a:t>
            </a:fld>
            <a:endParaRPr lang="en-US" altLang="ja-JP" dirty="0"/>
          </a:p>
        </p:txBody>
      </p:sp>
      <p:sp>
        <p:nvSpPr>
          <p:cNvPr id="5" name="Rectangle 5">
            <a:extLst>
              <a:ext uri="{FF2B5EF4-FFF2-40B4-BE49-F238E27FC236}">
                <a16:creationId xmlns:a16="http://schemas.microsoft.com/office/drawing/2014/main" id="{EE768E09-2F3E-4EEC-BD95-0D59AC9671D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15E56BB6-39D6-42B5-A8C2-CF59456700A2}"/>
              </a:ext>
            </a:extLst>
          </p:cNvPr>
          <p:cNvSpPr>
            <a:spLocks noGrp="1" noChangeArrowheads="1"/>
          </p:cNvSpPr>
          <p:nvPr>
            <p:ph type="sldNum" sz="quarter" idx="12"/>
          </p:nvPr>
        </p:nvSpPr>
        <p:spPr>
          <a:ln/>
        </p:spPr>
        <p:txBody>
          <a:bodyPr/>
          <a:lstStyle>
            <a:lvl1pPr>
              <a:defRPr/>
            </a:lvl1pPr>
          </a:lstStyle>
          <a:p>
            <a:pPr>
              <a:defRPr/>
            </a:pPr>
            <a:fld id="{40B0CD45-1B42-4308-A1FA-3EC109DC74C7}" type="slidenum">
              <a:rPr lang="en-US" altLang="ja-JP"/>
              <a:pPr>
                <a:defRPr/>
              </a:pPr>
              <a:t>‹#›</a:t>
            </a:fld>
            <a:endParaRPr lang="en-US" altLang="ja-JP"/>
          </a:p>
        </p:txBody>
      </p:sp>
    </p:spTree>
    <p:extLst>
      <p:ext uri="{BB962C8B-B14F-4D97-AF65-F5344CB8AC3E}">
        <p14:creationId xmlns:p14="http://schemas.microsoft.com/office/powerpoint/2010/main" val="32345106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a:extLst>
              <a:ext uri="{FF2B5EF4-FFF2-40B4-BE49-F238E27FC236}">
                <a16:creationId xmlns:a16="http://schemas.microsoft.com/office/drawing/2014/main" id="{54E13B41-DE92-4121-AD5A-D89E333B5EED}"/>
              </a:ext>
            </a:extLst>
          </p:cNvPr>
          <p:cNvSpPr>
            <a:spLocks noGrp="1" noChangeArrowheads="1"/>
          </p:cNvSpPr>
          <p:nvPr>
            <p:ph type="dt" sz="half" idx="10"/>
          </p:nvPr>
        </p:nvSpPr>
        <p:spPr>
          <a:ln/>
        </p:spPr>
        <p:txBody>
          <a:bodyPr/>
          <a:lstStyle>
            <a:lvl1pPr>
              <a:defRPr/>
            </a:lvl1pPr>
          </a:lstStyle>
          <a:p>
            <a:pPr>
              <a:defRPr/>
            </a:pPr>
            <a:fld id="{F5A82221-DD05-4D22-8E93-6DDE70FE6AB8}" type="datetime1">
              <a:rPr lang="ja-JP" altLang="en-US"/>
              <a:pPr>
                <a:defRPr/>
              </a:pPr>
              <a:t>2022/5/17</a:t>
            </a:fld>
            <a:endParaRPr lang="en-US" altLang="ja-JP" dirty="0"/>
          </a:p>
        </p:txBody>
      </p:sp>
      <p:sp>
        <p:nvSpPr>
          <p:cNvPr id="5" name="Rectangle 5">
            <a:extLst>
              <a:ext uri="{FF2B5EF4-FFF2-40B4-BE49-F238E27FC236}">
                <a16:creationId xmlns:a16="http://schemas.microsoft.com/office/drawing/2014/main" id="{3C2EE2ED-B0EA-4F35-827E-DEC2CAB2B95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a:extLst>
              <a:ext uri="{FF2B5EF4-FFF2-40B4-BE49-F238E27FC236}">
                <a16:creationId xmlns:a16="http://schemas.microsoft.com/office/drawing/2014/main" id="{6586B4B0-A957-493F-A6EB-4601CC96614F}"/>
              </a:ext>
            </a:extLst>
          </p:cNvPr>
          <p:cNvSpPr>
            <a:spLocks noGrp="1" noChangeArrowheads="1"/>
          </p:cNvSpPr>
          <p:nvPr>
            <p:ph type="sldNum" sz="quarter" idx="12"/>
          </p:nvPr>
        </p:nvSpPr>
        <p:spPr>
          <a:ln/>
        </p:spPr>
        <p:txBody>
          <a:bodyPr/>
          <a:lstStyle>
            <a:lvl1pPr>
              <a:defRPr/>
            </a:lvl1pPr>
          </a:lstStyle>
          <a:p>
            <a:pPr>
              <a:defRPr/>
            </a:pPr>
            <a:fld id="{D47D69FD-5D66-4181-81B0-D1AF69B68CDA}" type="slidenum">
              <a:rPr lang="en-US" altLang="ja-JP"/>
              <a:pPr>
                <a:defRPr/>
              </a:pPr>
              <a:t>‹#›</a:t>
            </a:fld>
            <a:endParaRPr lang="en-US" altLang="ja-JP"/>
          </a:p>
        </p:txBody>
      </p:sp>
    </p:spTree>
    <p:extLst>
      <p:ext uri="{BB962C8B-B14F-4D97-AF65-F5344CB8AC3E}">
        <p14:creationId xmlns:p14="http://schemas.microsoft.com/office/powerpoint/2010/main" val="40730445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E33AE415-EF5E-49B9-8F3A-5FB7C74E1588}"/>
              </a:ext>
            </a:extLst>
          </p:cNvPr>
          <p:cNvSpPr>
            <a:spLocks noGrp="1" noChangeArrowheads="1"/>
          </p:cNvSpPr>
          <p:nvPr>
            <p:ph type="dt" sz="half" idx="10"/>
          </p:nvPr>
        </p:nvSpPr>
        <p:spPr>
          <a:ln/>
        </p:spPr>
        <p:txBody>
          <a:bodyPr/>
          <a:lstStyle>
            <a:lvl1pPr>
              <a:defRPr/>
            </a:lvl1pPr>
          </a:lstStyle>
          <a:p>
            <a:pPr>
              <a:defRPr/>
            </a:pPr>
            <a:fld id="{EE259B4D-C78B-46CE-9B70-67D4E2438704}" type="datetime1">
              <a:rPr lang="ja-JP" altLang="en-US"/>
              <a:pPr>
                <a:defRPr/>
              </a:pPr>
              <a:t>2022/5/17</a:t>
            </a:fld>
            <a:endParaRPr lang="en-US" altLang="ja-JP" dirty="0"/>
          </a:p>
        </p:txBody>
      </p:sp>
      <p:sp>
        <p:nvSpPr>
          <p:cNvPr id="4" name="Rectangle 5">
            <a:extLst>
              <a:ext uri="{FF2B5EF4-FFF2-40B4-BE49-F238E27FC236}">
                <a16:creationId xmlns:a16="http://schemas.microsoft.com/office/drawing/2014/main" id="{DD3576F3-7F66-49CB-B955-7E72DB57DB6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CB0E16EF-6B56-4A32-B906-35C4C0ACD7F6}"/>
              </a:ext>
            </a:extLst>
          </p:cNvPr>
          <p:cNvSpPr>
            <a:spLocks noGrp="1" noChangeArrowheads="1"/>
          </p:cNvSpPr>
          <p:nvPr>
            <p:ph type="sldNum" sz="quarter" idx="12"/>
          </p:nvPr>
        </p:nvSpPr>
        <p:spPr>
          <a:ln/>
        </p:spPr>
        <p:txBody>
          <a:bodyPr/>
          <a:lstStyle>
            <a:lvl1pPr>
              <a:defRPr/>
            </a:lvl1pPr>
          </a:lstStyle>
          <a:p>
            <a:pPr>
              <a:defRPr/>
            </a:pPr>
            <a:fld id="{D25E2590-3650-4B7C-A0C9-F991B7255C3D}" type="slidenum">
              <a:rPr lang="en-US" altLang="ja-JP"/>
              <a:pPr>
                <a:defRPr/>
              </a:pPr>
              <a:t>‹#›</a:t>
            </a:fld>
            <a:endParaRPr lang="en-US" altLang="ja-JP"/>
          </a:p>
        </p:txBody>
      </p:sp>
    </p:spTree>
    <p:extLst>
      <p:ext uri="{BB962C8B-B14F-4D97-AF65-F5344CB8AC3E}">
        <p14:creationId xmlns:p14="http://schemas.microsoft.com/office/powerpoint/2010/main" val="7895775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47F95F3-D3A7-407E-B6CD-5206C6296D03}"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2929083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47F95F3-D3A7-407E-B6CD-5206C6296D03}"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12034122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47F95F3-D3A7-407E-B6CD-5206C6296D03}"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2846150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2022/5/17</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881011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47F95F3-D3A7-407E-B6CD-5206C6296D03}" type="datetimeFigureOut">
              <a:rPr kumimoji="1" lang="ja-JP" altLang="en-US" smtClean="0"/>
              <a:t>2022/5/17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38265874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47F95F3-D3A7-407E-B6CD-5206C6296D03}" type="datetimeFigureOut">
              <a:rPr kumimoji="1" lang="ja-JP" altLang="en-US" smtClean="0"/>
              <a:t>2022/5/17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16268102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47F95F3-D3A7-407E-B6CD-5206C6296D03}" type="datetimeFigureOut">
              <a:rPr kumimoji="1" lang="ja-JP" altLang="en-US" smtClean="0"/>
              <a:t>2022/5/17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42029155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7F95F3-D3A7-407E-B6CD-5206C6296D03}" type="datetimeFigureOut">
              <a:rPr kumimoji="1" lang="ja-JP" altLang="en-US" smtClean="0"/>
              <a:t>2022/5/17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29730851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47F95F3-D3A7-407E-B6CD-5206C6296D03}" type="datetimeFigureOut">
              <a:rPr kumimoji="1" lang="ja-JP" altLang="en-US" smtClean="0"/>
              <a:t>2022/5/17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148362355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47F95F3-D3A7-407E-B6CD-5206C6296D03}" type="datetimeFigureOut">
              <a:rPr kumimoji="1" lang="ja-JP" altLang="en-US" smtClean="0"/>
              <a:t>2022/5/17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35808485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47F95F3-D3A7-407E-B6CD-5206C6296D03}"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1972611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47F95F3-D3A7-407E-B6CD-5206C6296D03}"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37434493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0F58599D-C539-48EC-A423-447516DFAB66}"/>
              </a:ext>
            </a:extLst>
          </p:cNvPr>
          <p:cNvSpPr>
            <a:spLocks noGrp="1"/>
          </p:cNvSpPr>
          <p:nvPr>
            <p:ph type="dt" sz="half" idx="10"/>
          </p:nvPr>
        </p:nvSpPr>
        <p:spPr/>
        <p:txBody>
          <a:bodyPr/>
          <a:lstStyle>
            <a:lvl1pPr>
              <a:defRPr/>
            </a:lvl1pPr>
          </a:lstStyle>
          <a:p>
            <a:pPr>
              <a:defRPr/>
            </a:pPr>
            <a:fld id="{9FF6A02D-3472-41A7-9497-07331DB2FAC4}" type="datetimeFigureOut">
              <a:rPr lang="ja-JP" altLang="en-US"/>
              <a:pPr>
                <a:defRPr/>
              </a:pPr>
              <a:t>2022/5/17</a:t>
            </a:fld>
            <a:endParaRPr lang="ja-JP" altLang="en-US"/>
          </a:p>
        </p:txBody>
      </p:sp>
      <p:sp>
        <p:nvSpPr>
          <p:cNvPr id="5" name="フッター プレースホルダ 4">
            <a:extLst>
              <a:ext uri="{FF2B5EF4-FFF2-40B4-BE49-F238E27FC236}">
                <a16:creationId xmlns:a16="http://schemas.microsoft.com/office/drawing/2014/main" id="{4700CB61-E504-4745-8AA2-51EC612EF3F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12"/>
          </p:nvPr>
        </p:nvSpPr>
        <p:spPr/>
        <p:txBody>
          <a:bodyPr/>
          <a:lstStyle>
            <a:lvl1pPr>
              <a:defRPr/>
            </a:lvl1pPr>
          </a:lstStyle>
          <a:p>
            <a:pPr>
              <a:defRPr/>
            </a:pPr>
            <a:fld id="{55E5DD83-3383-44AB-AFC9-D4146D998CC0}" type="slidenum">
              <a:rPr lang="ja-JP" altLang="en-US"/>
              <a:pPr>
                <a:defRPr/>
              </a:pPr>
              <a:t>‹#›</a:t>
            </a:fld>
            <a:endParaRPr lang="ja-JP" altLang="en-US"/>
          </a:p>
        </p:txBody>
      </p:sp>
    </p:spTree>
    <p:extLst>
      <p:ext uri="{BB962C8B-B14F-4D97-AF65-F5344CB8AC3E}">
        <p14:creationId xmlns:p14="http://schemas.microsoft.com/office/powerpoint/2010/main" val="20172037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0F58599D-C539-48EC-A423-447516DFAB66}"/>
              </a:ext>
            </a:extLst>
          </p:cNvPr>
          <p:cNvSpPr>
            <a:spLocks noGrp="1"/>
          </p:cNvSpPr>
          <p:nvPr>
            <p:ph type="dt" sz="half" idx="10"/>
          </p:nvPr>
        </p:nvSpPr>
        <p:spPr/>
        <p:txBody>
          <a:bodyPr/>
          <a:lstStyle>
            <a:lvl1pPr>
              <a:defRPr/>
            </a:lvl1pPr>
          </a:lstStyle>
          <a:p>
            <a:pPr>
              <a:defRPr/>
            </a:pPr>
            <a:fld id="{7EC679EA-AC5F-41E5-BF2C-5DC2CE691830}" type="datetimeFigureOut">
              <a:rPr lang="ja-JP" altLang="en-US"/>
              <a:pPr>
                <a:defRPr/>
              </a:pPr>
              <a:t>2022/5/17</a:t>
            </a:fld>
            <a:endParaRPr lang="ja-JP" altLang="en-US"/>
          </a:p>
        </p:txBody>
      </p:sp>
      <p:sp>
        <p:nvSpPr>
          <p:cNvPr id="5" name="フッター プレースホルダ 4">
            <a:extLst>
              <a:ext uri="{FF2B5EF4-FFF2-40B4-BE49-F238E27FC236}">
                <a16:creationId xmlns:a16="http://schemas.microsoft.com/office/drawing/2014/main" id="{4700CB61-E504-4745-8AA2-51EC612EF3F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12"/>
          </p:nvPr>
        </p:nvSpPr>
        <p:spPr/>
        <p:txBody>
          <a:bodyPr/>
          <a:lstStyle>
            <a:lvl1pPr>
              <a:defRPr/>
            </a:lvl1pPr>
          </a:lstStyle>
          <a:p>
            <a:pPr>
              <a:defRPr/>
            </a:pPr>
            <a:fld id="{D45D878C-B90A-47D6-B2DC-D3F91C9C170C}" type="slidenum">
              <a:rPr lang="ja-JP" altLang="en-US"/>
              <a:pPr>
                <a:defRPr/>
              </a:pPr>
              <a:t>‹#›</a:t>
            </a:fld>
            <a:endParaRPr lang="ja-JP" altLang="en-US"/>
          </a:p>
        </p:txBody>
      </p:sp>
    </p:spTree>
    <p:extLst>
      <p:ext uri="{BB962C8B-B14F-4D97-AF65-F5344CB8AC3E}">
        <p14:creationId xmlns:p14="http://schemas.microsoft.com/office/powerpoint/2010/main" val="2651547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2022/5/17</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81505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0F58599D-C539-48EC-A423-447516DFAB66}"/>
              </a:ext>
            </a:extLst>
          </p:cNvPr>
          <p:cNvSpPr>
            <a:spLocks noGrp="1"/>
          </p:cNvSpPr>
          <p:nvPr>
            <p:ph type="dt" sz="half" idx="10"/>
          </p:nvPr>
        </p:nvSpPr>
        <p:spPr/>
        <p:txBody>
          <a:bodyPr/>
          <a:lstStyle>
            <a:lvl1pPr>
              <a:defRPr/>
            </a:lvl1pPr>
          </a:lstStyle>
          <a:p>
            <a:pPr>
              <a:defRPr/>
            </a:pPr>
            <a:fld id="{8E646BD0-AC5A-4F51-80CA-95A895CD7806}" type="datetimeFigureOut">
              <a:rPr lang="ja-JP" altLang="en-US"/>
              <a:pPr>
                <a:defRPr/>
              </a:pPr>
              <a:t>2022/5/17</a:t>
            </a:fld>
            <a:endParaRPr lang="ja-JP" altLang="en-US"/>
          </a:p>
        </p:txBody>
      </p:sp>
      <p:sp>
        <p:nvSpPr>
          <p:cNvPr id="5" name="フッター プレースホルダ 4">
            <a:extLst>
              <a:ext uri="{FF2B5EF4-FFF2-40B4-BE49-F238E27FC236}">
                <a16:creationId xmlns:a16="http://schemas.microsoft.com/office/drawing/2014/main" id="{4700CB61-E504-4745-8AA2-51EC612EF3F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12"/>
          </p:nvPr>
        </p:nvSpPr>
        <p:spPr/>
        <p:txBody>
          <a:bodyPr/>
          <a:lstStyle>
            <a:lvl1pPr>
              <a:defRPr/>
            </a:lvl1pPr>
          </a:lstStyle>
          <a:p>
            <a:pPr>
              <a:defRPr/>
            </a:pPr>
            <a:fld id="{D7A6BED6-2A30-4F16-B80A-45E0EC60195A}" type="slidenum">
              <a:rPr lang="ja-JP" altLang="en-US"/>
              <a:pPr>
                <a:defRPr/>
              </a:pPr>
              <a:t>‹#›</a:t>
            </a:fld>
            <a:endParaRPr lang="ja-JP" altLang="en-US"/>
          </a:p>
        </p:txBody>
      </p:sp>
    </p:spTree>
    <p:extLst>
      <p:ext uri="{BB962C8B-B14F-4D97-AF65-F5344CB8AC3E}">
        <p14:creationId xmlns:p14="http://schemas.microsoft.com/office/powerpoint/2010/main" val="37952644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0F58599D-C539-48EC-A423-447516DFAB66}"/>
              </a:ext>
            </a:extLst>
          </p:cNvPr>
          <p:cNvSpPr>
            <a:spLocks noGrp="1"/>
          </p:cNvSpPr>
          <p:nvPr>
            <p:ph type="dt" sz="half" idx="10"/>
          </p:nvPr>
        </p:nvSpPr>
        <p:spPr/>
        <p:txBody>
          <a:bodyPr/>
          <a:lstStyle>
            <a:lvl1pPr>
              <a:defRPr/>
            </a:lvl1pPr>
          </a:lstStyle>
          <a:p>
            <a:pPr>
              <a:defRPr/>
            </a:pPr>
            <a:fld id="{B24C9536-8D37-4CF0-927E-FE911862F5AA}" type="datetimeFigureOut">
              <a:rPr lang="ja-JP" altLang="en-US"/>
              <a:pPr>
                <a:defRPr/>
              </a:pPr>
              <a:t>2022/5/17</a:t>
            </a:fld>
            <a:endParaRPr lang="ja-JP" altLang="en-US"/>
          </a:p>
        </p:txBody>
      </p:sp>
      <p:sp>
        <p:nvSpPr>
          <p:cNvPr id="6" name="フッター プレースホルダ 4">
            <a:extLst>
              <a:ext uri="{FF2B5EF4-FFF2-40B4-BE49-F238E27FC236}">
                <a16:creationId xmlns:a16="http://schemas.microsoft.com/office/drawing/2014/main" id="{4700CB61-E504-4745-8AA2-51EC612EF3F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12"/>
          </p:nvPr>
        </p:nvSpPr>
        <p:spPr/>
        <p:txBody>
          <a:bodyPr/>
          <a:lstStyle>
            <a:lvl1pPr>
              <a:defRPr/>
            </a:lvl1pPr>
          </a:lstStyle>
          <a:p>
            <a:pPr>
              <a:defRPr/>
            </a:pPr>
            <a:fld id="{7F83982E-129A-4CC4-A9D2-910253AF1FAE}" type="slidenum">
              <a:rPr lang="ja-JP" altLang="en-US"/>
              <a:pPr>
                <a:defRPr/>
              </a:pPr>
              <a:t>‹#›</a:t>
            </a:fld>
            <a:endParaRPr lang="ja-JP" altLang="en-US"/>
          </a:p>
        </p:txBody>
      </p:sp>
    </p:spTree>
    <p:extLst>
      <p:ext uri="{BB962C8B-B14F-4D97-AF65-F5344CB8AC3E}">
        <p14:creationId xmlns:p14="http://schemas.microsoft.com/office/powerpoint/2010/main" val="41147398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0F58599D-C539-48EC-A423-447516DFAB66}"/>
              </a:ext>
            </a:extLst>
          </p:cNvPr>
          <p:cNvSpPr>
            <a:spLocks noGrp="1"/>
          </p:cNvSpPr>
          <p:nvPr>
            <p:ph type="dt" sz="half" idx="10"/>
          </p:nvPr>
        </p:nvSpPr>
        <p:spPr/>
        <p:txBody>
          <a:bodyPr/>
          <a:lstStyle>
            <a:lvl1pPr>
              <a:defRPr/>
            </a:lvl1pPr>
          </a:lstStyle>
          <a:p>
            <a:pPr>
              <a:defRPr/>
            </a:pPr>
            <a:fld id="{5ECFC288-C39E-4D79-9F90-07E317FA4804}" type="datetimeFigureOut">
              <a:rPr lang="ja-JP" altLang="en-US"/>
              <a:pPr>
                <a:defRPr/>
              </a:pPr>
              <a:t>2022/5/17</a:t>
            </a:fld>
            <a:endParaRPr lang="ja-JP" altLang="en-US"/>
          </a:p>
        </p:txBody>
      </p:sp>
      <p:sp>
        <p:nvSpPr>
          <p:cNvPr id="8" name="フッター プレースホルダ 4">
            <a:extLst>
              <a:ext uri="{FF2B5EF4-FFF2-40B4-BE49-F238E27FC236}">
                <a16:creationId xmlns:a16="http://schemas.microsoft.com/office/drawing/2014/main" id="{4700CB61-E504-4745-8AA2-51EC612EF3FB}"/>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12"/>
          </p:nvPr>
        </p:nvSpPr>
        <p:spPr/>
        <p:txBody>
          <a:bodyPr/>
          <a:lstStyle>
            <a:lvl1pPr>
              <a:defRPr/>
            </a:lvl1pPr>
          </a:lstStyle>
          <a:p>
            <a:pPr>
              <a:defRPr/>
            </a:pPr>
            <a:fld id="{23BEB875-D5C2-4788-86D8-3DAA441B1D5C}" type="slidenum">
              <a:rPr lang="ja-JP" altLang="en-US"/>
              <a:pPr>
                <a:defRPr/>
              </a:pPr>
              <a:t>‹#›</a:t>
            </a:fld>
            <a:endParaRPr lang="ja-JP" altLang="en-US"/>
          </a:p>
        </p:txBody>
      </p:sp>
    </p:spTree>
    <p:extLst>
      <p:ext uri="{BB962C8B-B14F-4D97-AF65-F5344CB8AC3E}">
        <p14:creationId xmlns:p14="http://schemas.microsoft.com/office/powerpoint/2010/main" val="28057088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0F58599D-C539-48EC-A423-447516DFAB66}"/>
              </a:ext>
            </a:extLst>
          </p:cNvPr>
          <p:cNvSpPr>
            <a:spLocks noGrp="1"/>
          </p:cNvSpPr>
          <p:nvPr>
            <p:ph type="dt" sz="half" idx="10"/>
          </p:nvPr>
        </p:nvSpPr>
        <p:spPr/>
        <p:txBody>
          <a:bodyPr/>
          <a:lstStyle>
            <a:lvl1pPr>
              <a:defRPr/>
            </a:lvl1pPr>
          </a:lstStyle>
          <a:p>
            <a:pPr>
              <a:defRPr/>
            </a:pPr>
            <a:fld id="{15E160C5-7B6F-4433-B2E2-F15C33134A80}" type="datetimeFigureOut">
              <a:rPr lang="ja-JP" altLang="en-US"/>
              <a:pPr>
                <a:defRPr/>
              </a:pPr>
              <a:t>2022/5/17</a:t>
            </a:fld>
            <a:endParaRPr lang="ja-JP" altLang="en-US"/>
          </a:p>
        </p:txBody>
      </p:sp>
      <p:sp>
        <p:nvSpPr>
          <p:cNvPr id="4" name="フッター プレースホルダ 4">
            <a:extLst>
              <a:ext uri="{FF2B5EF4-FFF2-40B4-BE49-F238E27FC236}">
                <a16:creationId xmlns:a16="http://schemas.microsoft.com/office/drawing/2014/main" id="{4700CB61-E504-4745-8AA2-51EC612EF3FB}"/>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12"/>
          </p:nvPr>
        </p:nvSpPr>
        <p:spPr/>
        <p:txBody>
          <a:bodyPr/>
          <a:lstStyle>
            <a:lvl1pPr>
              <a:defRPr/>
            </a:lvl1pPr>
          </a:lstStyle>
          <a:p>
            <a:pPr>
              <a:defRPr/>
            </a:pPr>
            <a:fld id="{078DE341-8E4D-4035-A578-6DFF08983D7B}" type="slidenum">
              <a:rPr lang="ja-JP" altLang="en-US"/>
              <a:pPr>
                <a:defRPr/>
              </a:pPr>
              <a:t>‹#›</a:t>
            </a:fld>
            <a:endParaRPr lang="ja-JP" altLang="en-US"/>
          </a:p>
        </p:txBody>
      </p:sp>
    </p:spTree>
    <p:extLst>
      <p:ext uri="{BB962C8B-B14F-4D97-AF65-F5344CB8AC3E}">
        <p14:creationId xmlns:p14="http://schemas.microsoft.com/office/powerpoint/2010/main" val="1792249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0F58599D-C539-48EC-A423-447516DFAB66}"/>
              </a:ext>
            </a:extLst>
          </p:cNvPr>
          <p:cNvSpPr>
            <a:spLocks noGrp="1"/>
          </p:cNvSpPr>
          <p:nvPr>
            <p:ph type="dt" sz="half" idx="10"/>
          </p:nvPr>
        </p:nvSpPr>
        <p:spPr/>
        <p:txBody>
          <a:bodyPr/>
          <a:lstStyle>
            <a:lvl1pPr>
              <a:defRPr/>
            </a:lvl1pPr>
          </a:lstStyle>
          <a:p>
            <a:pPr>
              <a:defRPr/>
            </a:pPr>
            <a:fld id="{ECBC9328-8B18-45FC-93D0-D8E7CC74065E}" type="datetimeFigureOut">
              <a:rPr lang="ja-JP" altLang="en-US"/>
              <a:pPr>
                <a:defRPr/>
              </a:pPr>
              <a:t>2022/5/17</a:t>
            </a:fld>
            <a:endParaRPr lang="ja-JP" altLang="en-US"/>
          </a:p>
        </p:txBody>
      </p:sp>
      <p:sp>
        <p:nvSpPr>
          <p:cNvPr id="3" name="フッター プレースホルダ 4">
            <a:extLst>
              <a:ext uri="{FF2B5EF4-FFF2-40B4-BE49-F238E27FC236}">
                <a16:creationId xmlns:a16="http://schemas.microsoft.com/office/drawing/2014/main" id="{4700CB61-E504-4745-8AA2-51EC612EF3FB}"/>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12"/>
          </p:nvPr>
        </p:nvSpPr>
        <p:spPr/>
        <p:txBody>
          <a:bodyPr/>
          <a:lstStyle>
            <a:lvl1pPr>
              <a:defRPr/>
            </a:lvl1pPr>
          </a:lstStyle>
          <a:p>
            <a:pPr>
              <a:defRPr/>
            </a:pPr>
            <a:fld id="{35A8A82B-66B2-4786-A4D9-4789607E7615}" type="slidenum">
              <a:rPr lang="ja-JP" altLang="en-US"/>
              <a:pPr>
                <a:defRPr/>
              </a:pPr>
              <a:t>‹#›</a:t>
            </a:fld>
            <a:endParaRPr lang="ja-JP" altLang="en-US"/>
          </a:p>
        </p:txBody>
      </p:sp>
    </p:spTree>
    <p:extLst>
      <p:ext uri="{BB962C8B-B14F-4D97-AF65-F5344CB8AC3E}">
        <p14:creationId xmlns:p14="http://schemas.microsoft.com/office/powerpoint/2010/main" val="25802074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0F58599D-C539-48EC-A423-447516DFAB66}"/>
              </a:ext>
            </a:extLst>
          </p:cNvPr>
          <p:cNvSpPr>
            <a:spLocks noGrp="1"/>
          </p:cNvSpPr>
          <p:nvPr>
            <p:ph type="dt" sz="half" idx="10"/>
          </p:nvPr>
        </p:nvSpPr>
        <p:spPr/>
        <p:txBody>
          <a:bodyPr/>
          <a:lstStyle>
            <a:lvl1pPr>
              <a:defRPr/>
            </a:lvl1pPr>
          </a:lstStyle>
          <a:p>
            <a:pPr>
              <a:defRPr/>
            </a:pPr>
            <a:fld id="{33279D74-46A1-4BF3-88B1-D5AAC38C836A}" type="datetimeFigureOut">
              <a:rPr lang="ja-JP" altLang="en-US"/>
              <a:pPr>
                <a:defRPr/>
              </a:pPr>
              <a:t>2022/5/17</a:t>
            </a:fld>
            <a:endParaRPr lang="ja-JP" altLang="en-US"/>
          </a:p>
        </p:txBody>
      </p:sp>
      <p:sp>
        <p:nvSpPr>
          <p:cNvPr id="6" name="フッター プレースホルダ 4">
            <a:extLst>
              <a:ext uri="{FF2B5EF4-FFF2-40B4-BE49-F238E27FC236}">
                <a16:creationId xmlns:a16="http://schemas.microsoft.com/office/drawing/2014/main" id="{4700CB61-E504-4745-8AA2-51EC612EF3F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12"/>
          </p:nvPr>
        </p:nvSpPr>
        <p:spPr/>
        <p:txBody>
          <a:bodyPr/>
          <a:lstStyle>
            <a:lvl1pPr>
              <a:defRPr/>
            </a:lvl1pPr>
          </a:lstStyle>
          <a:p>
            <a:pPr>
              <a:defRPr/>
            </a:pPr>
            <a:fld id="{B19B4BC1-B34B-4D94-A072-53D1A6F3E411}" type="slidenum">
              <a:rPr lang="ja-JP" altLang="en-US"/>
              <a:pPr>
                <a:defRPr/>
              </a:pPr>
              <a:t>‹#›</a:t>
            </a:fld>
            <a:endParaRPr lang="ja-JP" altLang="en-US"/>
          </a:p>
        </p:txBody>
      </p:sp>
    </p:spTree>
    <p:extLst>
      <p:ext uri="{BB962C8B-B14F-4D97-AF65-F5344CB8AC3E}">
        <p14:creationId xmlns:p14="http://schemas.microsoft.com/office/powerpoint/2010/main" val="32894150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0F58599D-C539-48EC-A423-447516DFAB66}"/>
              </a:ext>
            </a:extLst>
          </p:cNvPr>
          <p:cNvSpPr>
            <a:spLocks noGrp="1"/>
          </p:cNvSpPr>
          <p:nvPr>
            <p:ph type="dt" sz="half" idx="10"/>
          </p:nvPr>
        </p:nvSpPr>
        <p:spPr/>
        <p:txBody>
          <a:bodyPr/>
          <a:lstStyle>
            <a:lvl1pPr>
              <a:defRPr/>
            </a:lvl1pPr>
          </a:lstStyle>
          <a:p>
            <a:pPr>
              <a:defRPr/>
            </a:pPr>
            <a:fld id="{D9DB9A40-A04F-4E0F-AEE2-7583C4C7BA1E}" type="datetimeFigureOut">
              <a:rPr lang="ja-JP" altLang="en-US"/>
              <a:pPr>
                <a:defRPr/>
              </a:pPr>
              <a:t>2022/5/17</a:t>
            </a:fld>
            <a:endParaRPr lang="ja-JP" altLang="en-US"/>
          </a:p>
        </p:txBody>
      </p:sp>
      <p:sp>
        <p:nvSpPr>
          <p:cNvPr id="6" name="フッター プレースホルダ 4">
            <a:extLst>
              <a:ext uri="{FF2B5EF4-FFF2-40B4-BE49-F238E27FC236}">
                <a16:creationId xmlns:a16="http://schemas.microsoft.com/office/drawing/2014/main" id="{4700CB61-E504-4745-8AA2-51EC612EF3F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12"/>
          </p:nvPr>
        </p:nvSpPr>
        <p:spPr/>
        <p:txBody>
          <a:bodyPr/>
          <a:lstStyle>
            <a:lvl1pPr>
              <a:defRPr/>
            </a:lvl1pPr>
          </a:lstStyle>
          <a:p>
            <a:pPr>
              <a:defRPr/>
            </a:pPr>
            <a:fld id="{96E5B383-1126-4608-9261-D9A800B55A0F}" type="slidenum">
              <a:rPr lang="ja-JP" altLang="en-US"/>
              <a:pPr>
                <a:defRPr/>
              </a:pPr>
              <a:t>‹#›</a:t>
            </a:fld>
            <a:endParaRPr lang="ja-JP" altLang="en-US"/>
          </a:p>
        </p:txBody>
      </p:sp>
    </p:spTree>
    <p:extLst>
      <p:ext uri="{BB962C8B-B14F-4D97-AF65-F5344CB8AC3E}">
        <p14:creationId xmlns:p14="http://schemas.microsoft.com/office/powerpoint/2010/main" val="33532025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0F58599D-C539-48EC-A423-447516DFAB66}"/>
              </a:ext>
            </a:extLst>
          </p:cNvPr>
          <p:cNvSpPr>
            <a:spLocks noGrp="1"/>
          </p:cNvSpPr>
          <p:nvPr>
            <p:ph type="dt" sz="half" idx="10"/>
          </p:nvPr>
        </p:nvSpPr>
        <p:spPr/>
        <p:txBody>
          <a:bodyPr/>
          <a:lstStyle>
            <a:lvl1pPr>
              <a:defRPr/>
            </a:lvl1pPr>
          </a:lstStyle>
          <a:p>
            <a:pPr>
              <a:defRPr/>
            </a:pPr>
            <a:fld id="{969AF9A5-4964-45C9-A345-AF0A783A2F5C}" type="datetimeFigureOut">
              <a:rPr lang="ja-JP" altLang="en-US"/>
              <a:pPr>
                <a:defRPr/>
              </a:pPr>
              <a:t>2022/5/17</a:t>
            </a:fld>
            <a:endParaRPr lang="ja-JP" altLang="en-US"/>
          </a:p>
        </p:txBody>
      </p:sp>
      <p:sp>
        <p:nvSpPr>
          <p:cNvPr id="5" name="フッター プレースホルダ 4">
            <a:extLst>
              <a:ext uri="{FF2B5EF4-FFF2-40B4-BE49-F238E27FC236}">
                <a16:creationId xmlns:a16="http://schemas.microsoft.com/office/drawing/2014/main" id="{4700CB61-E504-4745-8AA2-51EC612EF3F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12"/>
          </p:nvPr>
        </p:nvSpPr>
        <p:spPr/>
        <p:txBody>
          <a:bodyPr/>
          <a:lstStyle>
            <a:lvl1pPr>
              <a:defRPr/>
            </a:lvl1pPr>
          </a:lstStyle>
          <a:p>
            <a:pPr>
              <a:defRPr/>
            </a:pPr>
            <a:fld id="{9E7739F7-2281-4DAB-A61F-A0EE1A5A5A85}" type="slidenum">
              <a:rPr lang="ja-JP" altLang="en-US"/>
              <a:pPr>
                <a:defRPr/>
              </a:pPr>
              <a:t>‹#›</a:t>
            </a:fld>
            <a:endParaRPr lang="ja-JP" altLang="en-US"/>
          </a:p>
        </p:txBody>
      </p:sp>
    </p:spTree>
    <p:extLst>
      <p:ext uri="{BB962C8B-B14F-4D97-AF65-F5344CB8AC3E}">
        <p14:creationId xmlns:p14="http://schemas.microsoft.com/office/powerpoint/2010/main" val="3063735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0F58599D-C539-48EC-A423-447516DFAB66}"/>
              </a:ext>
            </a:extLst>
          </p:cNvPr>
          <p:cNvSpPr>
            <a:spLocks noGrp="1"/>
          </p:cNvSpPr>
          <p:nvPr>
            <p:ph type="dt" sz="half" idx="10"/>
          </p:nvPr>
        </p:nvSpPr>
        <p:spPr/>
        <p:txBody>
          <a:bodyPr/>
          <a:lstStyle>
            <a:lvl1pPr>
              <a:defRPr/>
            </a:lvl1pPr>
          </a:lstStyle>
          <a:p>
            <a:pPr>
              <a:defRPr/>
            </a:pPr>
            <a:fld id="{F896211B-ECEB-4E23-B77E-9DF5F1BD87D9}" type="datetimeFigureOut">
              <a:rPr lang="ja-JP" altLang="en-US"/>
              <a:pPr>
                <a:defRPr/>
              </a:pPr>
              <a:t>2022/5/17</a:t>
            </a:fld>
            <a:endParaRPr lang="ja-JP" altLang="en-US"/>
          </a:p>
        </p:txBody>
      </p:sp>
      <p:sp>
        <p:nvSpPr>
          <p:cNvPr id="5" name="フッター プレースホルダ 4">
            <a:extLst>
              <a:ext uri="{FF2B5EF4-FFF2-40B4-BE49-F238E27FC236}">
                <a16:creationId xmlns:a16="http://schemas.microsoft.com/office/drawing/2014/main" id="{4700CB61-E504-4745-8AA2-51EC612EF3F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12"/>
          </p:nvPr>
        </p:nvSpPr>
        <p:spPr/>
        <p:txBody>
          <a:bodyPr/>
          <a:lstStyle>
            <a:lvl1pPr>
              <a:defRPr/>
            </a:lvl1pPr>
          </a:lstStyle>
          <a:p>
            <a:pPr>
              <a:defRPr/>
            </a:pPr>
            <a:fld id="{F9C2AEFF-7AB5-42CC-9C3E-C8395D11418A}" type="slidenum">
              <a:rPr lang="ja-JP" altLang="en-US"/>
              <a:pPr>
                <a:defRPr/>
              </a:pPr>
              <a:t>‹#›</a:t>
            </a:fld>
            <a:endParaRPr lang="ja-JP" altLang="en-US"/>
          </a:p>
        </p:txBody>
      </p:sp>
    </p:spTree>
    <p:extLst>
      <p:ext uri="{BB962C8B-B14F-4D97-AF65-F5344CB8AC3E}">
        <p14:creationId xmlns:p14="http://schemas.microsoft.com/office/powerpoint/2010/main" val="4532670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A12FC6C0-8E87-46E0-B7AB-1A922C48A0DB}"/>
              </a:ext>
            </a:extLst>
          </p:cNvPr>
          <p:cNvSpPr>
            <a:spLocks noGrp="1" noChangeArrowheads="1"/>
          </p:cNvSpPr>
          <p:nvPr>
            <p:ph type="dt" sz="half" idx="10"/>
          </p:nvPr>
        </p:nvSpPr>
        <p:spPr/>
        <p:txBody>
          <a:bodyPr/>
          <a:lstStyle>
            <a:lvl1pPr>
              <a:defRPr/>
            </a:lvl1pPr>
          </a:lstStyle>
          <a:p>
            <a:pPr>
              <a:defRPr/>
            </a:pPr>
            <a:fld id="{4D174C09-F006-43EA-A95F-F6B07C53A906}" type="datetime1">
              <a:rPr lang="ja-JP" altLang="en-US"/>
              <a:pPr>
                <a:defRPr/>
              </a:pPr>
              <a:t>2022/5/17</a:t>
            </a:fld>
            <a:endParaRPr lang="en-US" altLang="ja-JP" dirty="0"/>
          </a:p>
        </p:txBody>
      </p:sp>
      <p:sp>
        <p:nvSpPr>
          <p:cNvPr id="4" name="Rectangle 5">
            <a:extLst>
              <a:ext uri="{FF2B5EF4-FFF2-40B4-BE49-F238E27FC236}">
                <a16:creationId xmlns:a16="http://schemas.microsoft.com/office/drawing/2014/main" id="{C65C7D95-690F-40DE-8C06-DA2AF717E76A}"/>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AFA9F73C-F996-4B0A-9B86-6F82A9B158BF}"/>
              </a:ext>
            </a:extLst>
          </p:cNvPr>
          <p:cNvSpPr>
            <a:spLocks noGrp="1" noChangeArrowheads="1"/>
          </p:cNvSpPr>
          <p:nvPr>
            <p:ph type="sldNum" sz="quarter" idx="12"/>
          </p:nvPr>
        </p:nvSpPr>
        <p:spPr/>
        <p:txBody>
          <a:bodyPr/>
          <a:lstStyle>
            <a:lvl1pPr>
              <a:defRPr/>
            </a:lvl1pPr>
          </a:lstStyle>
          <a:p>
            <a:pPr>
              <a:defRPr/>
            </a:pPr>
            <a:fld id="{3E51A409-F7BF-436E-A27A-33A818FB1C95}" type="slidenum">
              <a:rPr lang="en-US" altLang="ja-JP"/>
              <a:pPr>
                <a:defRPr/>
              </a:pPr>
              <a:t>‹#›</a:t>
            </a:fld>
            <a:endParaRPr lang="en-US" altLang="ja-JP"/>
          </a:p>
        </p:txBody>
      </p:sp>
    </p:spTree>
    <p:extLst>
      <p:ext uri="{BB962C8B-B14F-4D97-AF65-F5344CB8AC3E}">
        <p14:creationId xmlns:p14="http://schemas.microsoft.com/office/powerpoint/2010/main" val="3219597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2022/5/17</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410172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0F58599D-C539-48EC-A423-447516DFAB66}"/>
              </a:ext>
            </a:extLst>
          </p:cNvPr>
          <p:cNvSpPr>
            <a:spLocks noGrp="1"/>
          </p:cNvSpPr>
          <p:nvPr>
            <p:ph type="dt" sz="half" idx="10"/>
          </p:nvPr>
        </p:nvSpPr>
        <p:spPr/>
        <p:txBody>
          <a:bodyPr/>
          <a:lstStyle>
            <a:lvl1pPr>
              <a:defRPr/>
            </a:lvl1pPr>
          </a:lstStyle>
          <a:p>
            <a:pPr>
              <a:defRPr/>
            </a:pPr>
            <a:fld id="{9FF6A02D-3472-41A7-9497-07331DB2FAC4}" type="datetimeFigureOut">
              <a:rPr lang="ja-JP" altLang="en-US"/>
              <a:pPr>
                <a:defRPr/>
              </a:pPr>
              <a:t>2022/5/17</a:t>
            </a:fld>
            <a:endParaRPr lang="ja-JP" altLang="en-US"/>
          </a:p>
        </p:txBody>
      </p:sp>
      <p:sp>
        <p:nvSpPr>
          <p:cNvPr id="5" name="フッター プレースホルダ 4">
            <a:extLst>
              <a:ext uri="{FF2B5EF4-FFF2-40B4-BE49-F238E27FC236}">
                <a16:creationId xmlns:a16="http://schemas.microsoft.com/office/drawing/2014/main" id="{4700CB61-E504-4745-8AA2-51EC612EF3F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12"/>
          </p:nvPr>
        </p:nvSpPr>
        <p:spPr/>
        <p:txBody>
          <a:bodyPr/>
          <a:lstStyle>
            <a:lvl1pPr>
              <a:defRPr/>
            </a:lvl1pPr>
          </a:lstStyle>
          <a:p>
            <a:pPr>
              <a:defRPr/>
            </a:pPr>
            <a:fld id="{55E5DD83-3383-44AB-AFC9-D4146D998CC0}" type="slidenum">
              <a:rPr lang="ja-JP" altLang="en-US"/>
              <a:pPr>
                <a:defRPr/>
              </a:pPr>
              <a:t>‹#›</a:t>
            </a:fld>
            <a:endParaRPr lang="ja-JP" altLang="en-US"/>
          </a:p>
        </p:txBody>
      </p:sp>
    </p:spTree>
    <p:extLst>
      <p:ext uri="{BB962C8B-B14F-4D97-AF65-F5344CB8AC3E}">
        <p14:creationId xmlns:p14="http://schemas.microsoft.com/office/powerpoint/2010/main" val="259287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0F58599D-C539-48EC-A423-447516DFAB66}"/>
              </a:ext>
            </a:extLst>
          </p:cNvPr>
          <p:cNvSpPr>
            <a:spLocks noGrp="1"/>
          </p:cNvSpPr>
          <p:nvPr>
            <p:ph type="dt" sz="half" idx="10"/>
          </p:nvPr>
        </p:nvSpPr>
        <p:spPr/>
        <p:txBody>
          <a:bodyPr/>
          <a:lstStyle>
            <a:lvl1pPr>
              <a:defRPr/>
            </a:lvl1pPr>
          </a:lstStyle>
          <a:p>
            <a:pPr>
              <a:defRPr/>
            </a:pPr>
            <a:fld id="{7EC679EA-AC5F-41E5-BF2C-5DC2CE691830}" type="datetimeFigureOut">
              <a:rPr lang="ja-JP" altLang="en-US"/>
              <a:pPr>
                <a:defRPr/>
              </a:pPr>
              <a:t>2022/5/17</a:t>
            </a:fld>
            <a:endParaRPr lang="ja-JP" altLang="en-US"/>
          </a:p>
        </p:txBody>
      </p:sp>
      <p:sp>
        <p:nvSpPr>
          <p:cNvPr id="5" name="フッター プレースホルダ 4">
            <a:extLst>
              <a:ext uri="{FF2B5EF4-FFF2-40B4-BE49-F238E27FC236}">
                <a16:creationId xmlns:a16="http://schemas.microsoft.com/office/drawing/2014/main" id="{4700CB61-E504-4745-8AA2-51EC612EF3F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12"/>
          </p:nvPr>
        </p:nvSpPr>
        <p:spPr/>
        <p:txBody>
          <a:bodyPr/>
          <a:lstStyle>
            <a:lvl1pPr>
              <a:defRPr/>
            </a:lvl1pPr>
          </a:lstStyle>
          <a:p>
            <a:pPr>
              <a:defRPr/>
            </a:pPr>
            <a:fld id="{D45D878C-B90A-47D6-B2DC-D3F91C9C170C}" type="slidenum">
              <a:rPr lang="ja-JP" altLang="en-US"/>
              <a:pPr>
                <a:defRPr/>
              </a:pPr>
              <a:t>‹#›</a:t>
            </a:fld>
            <a:endParaRPr lang="ja-JP" altLang="en-US"/>
          </a:p>
        </p:txBody>
      </p:sp>
    </p:spTree>
    <p:extLst>
      <p:ext uri="{BB962C8B-B14F-4D97-AF65-F5344CB8AC3E}">
        <p14:creationId xmlns:p14="http://schemas.microsoft.com/office/powerpoint/2010/main" val="13660400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0F58599D-C539-48EC-A423-447516DFAB66}"/>
              </a:ext>
            </a:extLst>
          </p:cNvPr>
          <p:cNvSpPr>
            <a:spLocks noGrp="1"/>
          </p:cNvSpPr>
          <p:nvPr>
            <p:ph type="dt" sz="half" idx="10"/>
          </p:nvPr>
        </p:nvSpPr>
        <p:spPr/>
        <p:txBody>
          <a:bodyPr/>
          <a:lstStyle>
            <a:lvl1pPr>
              <a:defRPr/>
            </a:lvl1pPr>
          </a:lstStyle>
          <a:p>
            <a:pPr>
              <a:defRPr/>
            </a:pPr>
            <a:fld id="{8E646BD0-AC5A-4F51-80CA-95A895CD7806}" type="datetimeFigureOut">
              <a:rPr lang="ja-JP" altLang="en-US"/>
              <a:pPr>
                <a:defRPr/>
              </a:pPr>
              <a:t>2022/5/17</a:t>
            </a:fld>
            <a:endParaRPr lang="ja-JP" altLang="en-US"/>
          </a:p>
        </p:txBody>
      </p:sp>
      <p:sp>
        <p:nvSpPr>
          <p:cNvPr id="5" name="フッター プレースホルダ 4">
            <a:extLst>
              <a:ext uri="{FF2B5EF4-FFF2-40B4-BE49-F238E27FC236}">
                <a16:creationId xmlns:a16="http://schemas.microsoft.com/office/drawing/2014/main" id="{4700CB61-E504-4745-8AA2-51EC612EF3F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12"/>
          </p:nvPr>
        </p:nvSpPr>
        <p:spPr/>
        <p:txBody>
          <a:bodyPr/>
          <a:lstStyle>
            <a:lvl1pPr>
              <a:defRPr/>
            </a:lvl1pPr>
          </a:lstStyle>
          <a:p>
            <a:pPr>
              <a:defRPr/>
            </a:pPr>
            <a:fld id="{D7A6BED6-2A30-4F16-B80A-45E0EC60195A}" type="slidenum">
              <a:rPr lang="ja-JP" altLang="en-US"/>
              <a:pPr>
                <a:defRPr/>
              </a:pPr>
              <a:t>‹#›</a:t>
            </a:fld>
            <a:endParaRPr lang="ja-JP" altLang="en-US"/>
          </a:p>
        </p:txBody>
      </p:sp>
    </p:spTree>
    <p:extLst>
      <p:ext uri="{BB962C8B-B14F-4D97-AF65-F5344CB8AC3E}">
        <p14:creationId xmlns:p14="http://schemas.microsoft.com/office/powerpoint/2010/main" val="33217756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0F58599D-C539-48EC-A423-447516DFAB66}"/>
              </a:ext>
            </a:extLst>
          </p:cNvPr>
          <p:cNvSpPr>
            <a:spLocks noGrp="1"/>
          </p:cNvSpPr>
          <p:nvPr>
            <p:ph type="dt" sz="half" idx="10"/>
          </p:nvPr>
        </p:nvSpPr>
        <p:spPr/>
        <p:txBody>
          <a:bodyPr/>
          <a:lstStyle>
            <a:lvl1pPr>
              <a:defRPr/>
            </a:lvl1pPr>
          </a:lstStyle>
          <a:p>
            <a:pPr>
              <a:defRPr/>
            </a:pPr>
            <a:fld id="{B24C9536-8D37-4CF0-927E-FE911862F5AA}" type="datetimeFigureOut">
              <a:rPr lang="ja-JP" altLang="en-US"/>
              <a:pPr>
                <a:defRPr/>
              </a:pPr>
              <a:t>2022/5/17</a:t>
            </a:fld>
            <a:endParaRPr lang="ja-JP" altLang="en-US"/>
          </a:p>
        </p:txBody>
      </p:sp>
      <p:sp>
        <p:nvSpPr>
          <p:cNvPr id="6" name="フッター プレースホルダ 4">
            <a:extLst>
              <a:ext uri="{FF2B5EF4-FFF2-40B4-BE49-F238E27FC236}">
                <a16:creationId xmlns:a16="http://schemas.microsoft.com/office/drawing/2014/main" id="{4700CB61-E504-4745-8AA2-51EC612EF3F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12"/>
          </p:nvPr>
        </p:nvSpPr>
        <p:spPr/>
        <p:txBody>
          <a:bodyPr/>
          <a:lstStyle>
            <a:lvl1pPr>
              <a:defRPr/>
            </a:lvl1pPr>
          </a:lstStyle>
          <a:p>
            <a:pPr>
              <a:defRPr/>
            </a:pPr>
            <a:fld id="{7F83982E-129A-4CC4-A9D2-910253AF1FAE}" type="slidenum">
              <a:rPr lang="ja-JP" altLang="en-US"/>
              <a:pPr>
                <a:defRPr/>
              </a:pPr>
              <a:t>‹#›</a:t>
            </a:fld>
            <a:endParaRPr lang="ja-JP" altLang="en-US"/>
          </a:p>
        </p:txBody>
      </p:sp>
    </p:spTree>
    <p:extLst>
      <p:ext uri="{BB962C8B-B14F-4D97-AF65-F5344CB8AC3E}">
        <p14:creationId xmlns:p14="http://schemas.microsoft.com/office/powerpoint/2010/main" val="2740988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0F58599D-C539-48EC-A423-447516DFAB66}"/>
              </a:ext>
            </a:extLst>
          </p:cNvPr>
          <p:cNvSpPr>
            <a:spLocks noGrp="1"/>
          </p:cNvSpPr>
          <p:nvPr>
            <p:ph type="dt" sz="half" idx="10"/>
          </p:nvPr>
        </p:nvSpPr>
        <p:spPr/>
        <p:txBody>
          <a:bodyPr/>
          <a:lstStyle>
            <a:lvl1pPr>
              <a:defRPr/>
            </a:lvl1pPr>
          </a:lstStyle>
          <a:p>
            <a:pPr>
              <a:defRPr/>
            </a:pPr>
            <a:fld id="{5ECFC288-C39E-4D79-9F90-07E317FA4804}" type="datetimeFigureOut">
              <a:rPr lang="ja-JP" altLang="en-US"/>
              <a:pPr>
                <a:defRPr/>
              </a:pPr>
              <a:t>2022/5/17</a:t>
            </a:fld>
            <a:endParaRPr lang="ja-JP" altLang="en-US"/>
          </a:p>
        </p:txBody>
      </p:sp>
      <p:sp>
        <p:nvSpPr>
          <p:cNvPr id="8" name="フッター プレースホルダ 4">
            <a:extLst>
              <a:ext uri="{FF2B5EF4-FFF2-40B4-BE49-F238E27FC236}">
                <a16:creationId xmlns:a16="http://schemas.microsoft.com/office/drawing/2014/main" id="{4700CB61-E504-4745-8AA2-51EC612EF3FB}"/>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12"/>
          </p:nvPr>
        </p:nvSpPr>
        <p:spPr/>
        <p:txBody>
          <a:bodyPr/>
          <a:lstStyle>
            <a:lvl1pPr>
              <a:defRPr/>
            </a:lvl1pPr>
          </a:lstStyle>
          <a:p>
            <a:pPr>
              <a:defRPr/>
            </a:pPr>
            <a:fld id="{23BEB875-D5C2-4788-86D8-3DAA441B1D5C}" type="slidenum">
              <a:rPr lang="ja-JP" altLang="en-US"/>
              <a:pPr>
                <a:defRPr/>
              </a:pPr>
              <a:t>‹#›</a:t>
            </a:fld>
            <a:endParaRPr lang="ja-JP" altLang="en-US"/>
          </a:p>
        </p:txBody>
      </p:sp>
    </p:spTree>
    <p:extLst>
      <p:ext uri="{BB962C8B-B14F-4D97-AF65-F5344CB8AC3E}">
        <p14:creationId xmlns:p14="http://schemas.microsoft.com/office/powerpoint/2010/main" val="24372410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0F58599D-C539-48EC-A423-447516DFAB66}"/>
              </a:ext>
            </a:extLst>
          </p:cNvPr>
          <p:cNvSpPr>
            <a:spLocks noGrp="1"/>
          </p:cNvSpPr>
          <p:nvPr>
            <p:ph type="dt" sz="half" idx="10"/>
          </p:nvPr>
        </p:nvSpPr>
        <p:spPr/>
        <p:txBody>
          <a:bodyPr/>
          <a:lstStyle>
            <a:lvl1pPr>
              <a:defRPr/>
            </a:lvl1pPr>
          </a:lstStyle>
          <a:p>
            <a:pPr>
              <a:defRPr/>
            </a:pPr>
            <a:fld id="{15E160C5-7B6F-4433-B2E2-F15C33134A80}" type="datetimeFigureOut">
              <a:rPr lang="ja-JP" altLang="en-US"/>
              <a:pPr>
                <a:defRPr/>
              </a:pPr>
              <a:t>2022/5/17</a:t>
            </a:fld>
            <a:endParaRPr lang="ja-JP" altLang="en-US"/>
          </a:p>
        </p:txBody>
      </p:sp>
      <p:sp>
        <p:nvSpPr>
          <p:cNvPr id="4" name="フッター プレースホルダ 4">
            <a:extLst>
              <a:ext uri="{FF2B5EF4-FFF2-40B4-BE49-F238E27FC236}">
                <a16:creationId xmlns:a16="http://schemas.microsoft.com/office/drawing/2014/main" id="{4700CB61-E504-4745-8AA2-51EC612EF3FB}"/>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12"/>
          </p:nvPr>
        </p:nvSpPr>
        <p:spPr/>
        <p:txBody>
          <a:bodyPr/>
          <a:lstStyle>
            <a:lvl1pPr>
              <a:defRPr/>
            </a:lvl1pPr>
          </a:lstStyle>
          <a:p>
            <a:pPr>
              <a:defRPr/>
            </a:pPr>
            <a:fld id="{078DE341-8E4D-4035-A578-6DFF08983D7B}" type="slidenum">
              <a:rPr lang="ja-JP" altLang="en-US"/>
              <a:pPr>
                <a:defRPr/>
              </a:pPr>
              <a:t>‹#›</a:t>
            </a:fld>
            <a:endParaRPr lang="ja-JP" altLang="en-US"/>
          </a:p>
        </p:txBody>
      </p:sp>
    </p:spTree>
    <p:extLst>
      <p:ext uri="{BB962C8B-B14F-4D97-AF65-F5344CB8AC3E}">
        <p14:creationId xmlns:p14="http://schemas.microsoft.com/office/powerpoint/2010/main" val="11070284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0F58599D-C539-48EC-A423-447516DFAB66}"/>
              </a:ext>
            </a:extLst>
          </p:cNvPr>
          <p:cNvSpPr>
            <a:spLocks noGrp="1"/>
          </p:cNvSpPr>
          <p:nvPr>
            <p:ph type="dt" sz="half" idx="10"/>
          </p:nvPr>
        </p:nvSpPr>
        <p:spPr/>
        <p:txBody>
          <a:bodyPr/>
          <a:lstStyle>
            <a:lvl1pPr>
              <a:defRPr/>
            </a:lvl1pPr>
          </a:lstStyle>
          <a:p>
            <a:pPr>
              <a:defRPr/>
            </a:pPr>
            <a:fld id="{ECBC9328-8B18-45FC-93D0-D8E7CC74065E}" type="datetimeFigureOut">
              <a:rPr lang="ja-JP" altLang="en-US"/>
              <a:pPr>
                <a:defRPr/>
              </a:pPr>
              <a:t>2022/5/17</a:t>
            </a:fld>
            <a:endParaRPr lang="ja-JP" altLang="en-US"/>
          </a:p>
        </p:txBody>
      </p:sp>
      <p:sp>
        <p:nvSpPr>
          <p:cNvPr id="3" name="フッター プレースホルダ 4">
            <a:extLst>
              <a:ext uri="{FF2B5EF4-FFF2-40B4-BE49-F238E27FC236}">
                <a16:creationId xmlns:a16="http://schemas.microsoft.com/office/drawing/2014/main" id="{4700CB61-E504-4745-8AA2-51EC612EF3FB}"/>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12"/>
          </p:nvPr>
        </p:nvSpPr>
        <p:spPr/>
        <p:txBody>
          <a:bodyPr/>
          <a:lstStyle>
            <a:lvl1pPr>
              <a:defRPr/>
            </a:lvl1pPr>
          </a:lstStyle>
          <a:p>
            <a:pPr>
              <a:defRPr/>
            </a:pPr>
            <a:fld id="{35A8A82B-66B2-4786-A4D9-4789607E7615}" type="slidenum">
              <a:rPr lang="ja-JP" altLang="en-US"/>
              <a:pPr>
                <a:defRPr/>
              </a:pPr>
              <a:t>‹#›</a:t>
            </a:fld>
            <a:endParaRPr lang="ja-JP" altLang="en-US"/>
          </a:p>
        </p:txBody>
      </p:sp>
    </p:spTree>
    <p:extLst>
      <p:ext uri="{BB962C8B-B14F-4D97-AF65-F5344CB8AC3E}">
        <p14:creationId xmlns:p14="http://schemas.microsoft.com/office/powerpoint/2010/main" val="30340611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0F58599D-C539-48EC-A423-447516DFAB66}"/>
              </a:ext>
            </a:extLst>
          </p:cNvPr>
          <p:cNvSpPr>
            <a:spLocks noGrp="1"/>
          </p:cNvSpPr>
          <p:nvPr>
            <p:ph type="dt" sz="half" idx="10"/>
          </p:nvPr>
        </p:nvSpPr>
        <p:spPr/>
        <p:txBody>
          <a:bodyPr/>
          <a:lstStyle>
            <a:lvl1pPr>
              <a:defRPr/>
            </a:lvl1pPr>
          </a:lstStyle>
          <a:p>
            <a:pPr>
              <a:defRPr/>
            </a:pPr>
            <a:fld id="{33279D74-46A1-4BF3-88B1-D5AAC38C836A}" type="datetimeFigureOut">
              <a:rPr lang="ja-JP" altLang="en-US"/>
              <a:pPr>
                <a:defRPr/>
              </a:pPr>
              <a:t>2022/5/17</a:t>
            </a:fld>
            <a:endParaRPr lang="ja-JP" altLang="en-US"/>
          </a:p>
        </p:txBody>
      </p:sp>
      <p:sp>
        <p:nvSpPr>
          <p:cNvPr id="6" name="フッター プレースホルダ 4">
            <a:extLst>
              <a:ext uri="{FF2B5EF4-FFF2-40B4-BE49-F238E27FC236}">
                <a16:creationId xmlns:a16="http://schemas.microsoft.com/office/drawing/2014/main" id="{4700CB61-E504-4745-8AA2-51EC612EF3F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12"/>
          </p:nvPr>
        </p:nvSpPr>
        <p:spPr/>
        <p:txBody>
          <a:bodyPr/>
          <a:lstStyle>
            <a:lvl1pPr>
              <a:defRPr/>
            </a:lvl1pPr>
          </a:lstStyle>
          <a:p>
            <a:pPr>
              <a:defRPr/>
            </a:pPr>
            <a:fld id="{B19B4BC1-B34B-4D94-A072-53D1A6F3E411}" type="slidenum">
              <a:rPr lang="ja-JP" altLang="en-US"/>
              <a:pPr>
                <a:defRPr/>
              </a:pPr>
              <a:t>‹#›</a:t>
            </a:fld>
            <a:endParaRPr lang="ja-JP" altLang="en-US"/>
          </a:p>
        </p:txBody>
      </p:sp>
    </p:spTree>
    <p:extLst>
      <p:ext uri="{BB962C8B-B14F-4D97-AF65-F5344CB8AC3E}">
        <p14:creationId xmlns:p14="http://schemas.microsoft.com/office/powerpoint/2010/main" val="42115101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0F58599D-C539-48EC-A423-447516DFAB66}"/>
              </a:ext>
            </a:extLst>
          </p:cNvPr>
          <p:cNvSpPr>
            <a:spLocks noGrp="1"/>
          </p:cNvSpPr>
          <p:nvPr>
            <p:ph type="dt" sz="half" idx="10"/>
          </p:nvPr>
        </p:nvSpPr>
        <p:spPr/>
        <p:txBody>
          <a:bodyPr/>
          <a:lstStyle>
            <a:lvl1pPr>
              <a:defRPr/>
            </a:lvl1pPr>
          </a:lstStyle>
          <a:p>
            <a:pPr>
              <a:defRPr/>
            </a:pPr>
            <a:fld id="{D9DB9A40-A04F-4E0F-AEE2-7583C4C7BA1E}" type="datetimeFigureOut">
              <a:rPr lang="ja-JP" altLang="en-US"/>
              <a:pPr>
                <a:defRPr/>
              </a:pPr>
              <a:t>2022/5/17</a:t>
            </a:fld>
            <a:endParaRPr lang="ja-JP" altLang="en-US"/>
          </a:p>
        </p:txBody>
      </p:sp>
      <p:sp>
        <p:nvSpPr>
          <p:cNvPr id="6" name="フッター プレースホルダ 4">
            <a:extLst>
              <a:ext uri="{FF2B5EF4-FFF2-40B4-BE49-F238E27FC236}">
                <a16:creationId xmlns:a16="http://schemas.microsoft.com/office/drawing/2014/main" id="{4700CB61-E504-4745-8AA2-51EC612EF3F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12"/>
          </p:nvPr>
        </p:nvSpPr>
        <p:spPr/>
        <p:txBody>
          <a:bodyPr/>
          <a:lstStyle>
            <a:lvl1pPr>
              <a:defRPr/>
            </a:lvl1pPr>
          </a:lstStyle>
          <a:p>
            <a:pPr>
              <a:defRPr/>
            </a:pPr>
            <a:fld id="{96E5B383-1126-4608-9261-D9A800B55A0F}" type="slidenum">
              <a:rPr lang="ja-JP" altLang="en-US"/>
              <a:pPr>
                <a:defRPr/>
              </a:pPr>
              <a:t>‹#›</a:t>
            </a:fld>
            <a:endParaRPr lang="ja-JP" altLang="en-US"/>
          </a:p>
        </p:txBody>
      </p:sp>
    </p:spTree>
    <p:extLst>
      <p:ext uri="{BB962C8B-B14F-4D97-AF65-F5344CB8AC3E}">
        <p14:creationId xmlns:p14="http://schemas.microsoft.com/office/powerpoint/2010/main" val="39054165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0F58599D-C539-48EC-A423-447516DFAB66}"/>
              </a:ext>
            </a:extLst>
          </p:cNvPr>
          <p:cNvSpPr>
            <a:spLocks noGrp="1"/>
          </p:cNvSpPr>
          <p:nvPr>
            <p:ph type="dt" sz="half" idx="10"/>
          </p:nvPr>
        </p:nvSpPr>
        <p:spPr/>
        <p:txBody>
          <a:bodyPr/>
          <a:lstStyle>
            <a:lvl1pPr>
              <a:defRPr/>
            </a:lvl1pPr>
          </a:lstStyle>
          <a:p>
            <a:pPr>
              <a:defRPr/>
            </a:pPr>
            <a:fld id="{969AF9A5-4964-45C9-A345-AF0A783A2F5C}" type="datetimeFigureOut">
              <a:rPr lang="ja-JP" altLang="en-US"/>
              <a:pPr>
                <a:defRPr/>
              </a:pPr>
              <a:t>2022/5/17</a:t>
            </a:fld>
            <a:endParaRPr lang="ja-JP" altLang="en-US"/>
          </a:p>
        </p:txBody>
      </p:sp>
      <p:sp>
        <p:nvSpPr>
          <p:cNvPr id="5" name="フッター プレースホルダ 4">
            <a:extLst>
              <a:ext uri="{FF2B5EF4-FFF2-40B4-BE49-F238E27FC236}">
                <a16:creationId xmlns:a16="http://schemas.microsoft.com/office/drawing/2014/main" id="{4700CB61-E504-4745-8AA2-51EC612EF3F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12"/>
          </p:nvPr>
        </p:nvSpPr>
        <p:spPr/>
        <p:txBody>
          <a:bodyPr/>
          <a:lstStyle>
            <a:lvl1pPr>
              <a:defRPr/>
            </a:lvl1pPr>
          </a:lstStyle>
          <a:p>
            <a:pPr>
              <a:defRPr/>
            </a:pPr>
            <a:fld id="{9E7739F7-2281-4DAB-A61F-A0EE1A5A5A85}" type="slidenum">
              <a:rPr lang="ja-JP" altLang="en-US"/>
              <a:pPr>
                <a:defRPr/>
              </a:pPr>
              <a:t>‹#›</a:t>
            </a:fld>
            <a:endParaRPr lang="ja-JP" altLang="en-US"/>
          </a:p>
        </p:txBody>
      </p:sp>
    </p:spTree>
    <p:extLst>
      <p:ext uri="{BB962C8B-B14F-4D97-AF65-F5344CB8AC3E}">
        <p14:creationId xmlns:p14="http://schemas.microsoft.com/office/powerpoint/2010/main" val="3721726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2022/5/17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6969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0F58599D-C539-48EC-A423-447516DFAB66}"/>
              </a:ext>
            </a:extLst>
          </p:cNvPr>
          <p:cNvSpPr>
            <a:spLocks noGrp="1"/>
          </p:cNvSpPr>
          <p:nvPr>
            <p:ph type="dt" sz="half" idx="10"/>
          </p:nvPr>
        </p:nvSpPr>
        <p:spPr/>
        <p:txBody>
          <a:bodyPr/>
          <a:lstStyle>
            <a:lvl1pPr>
              <a:defRPr/>
            </a:lvl1pPr>
          </a:lstStyle>
          <a:p>
            <a:pPr>
              <a:defRPr/>
            </a:pPr>
            <a:fld id="{F896211B-ECEB-4E23-B77E-9DF5F1BD87D9}" type="datetimeFigureOut">
              <a:rPr lang="ja-JP" altLang="en-US"/>
              <a:pPr>
                <a:defRPr/>
              </a:pPr>
              <a:t>2022/5/17</a:t>
            </a:fld>
            <a:endParaRPr lang="ja-JP" altLang="en-US"/>
          </a:p>
        </p:txBody>
      </p:sp>
      <p:sp>
        <p:nvSpPr>
          <p:cNvPr id="5" name="フッター プレースホルダ 4">
            <a:extLst>
              <a:ext uri="{FF2B5EF4-FFF2-40B4-BE49-F238E27FC236}">
                <a16:creationId xmlns:a16="http://schemas.microsoft.com/office/drawing/2014/main" id="{4700CB61-E504-4745-8AA2-51EC612EF3F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12"/>
          </p:nvPr>
        </p:nvSpPr>
        <p:spPr/>
        <p:txBody>
          <a:bodyPr/>
          <a:lstStyle>
            <a:lvl1pPr>
              <a:defRPr/>
            </a:lvl1pPr>
          </a:lstStyle>
          <a:p>
            <a:pPr>
              <a:defRPr/>
            </a:pPr>
            <a:fld id="{F9C2AEFF-7AB5-42CC-9C3E-C8395D11418A}" type="slidenum">
              <a:rPr lang="ja-JP" altLang="en-US"/>
              <a:pPr>
                <a:defRPr/>
              </a:pPr>
              <a:t>‹#›</a:t>
            </a:fld>
            <a:endParaRPr lang="ja-JP" altLang="en-US"/>
          </a:p>
        </p:txBody>
      </p:sp>
    </p:spTree>
    <p:extLst>
      <p:ext uri="{BB962C8B-B14F-4D97-AF65-F5344CB8AC3E}">
        <p14:creationId xmlns:p14="http://schemas.microsoft.com/office/powerpoint/2010/main" val="1595915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 name="Rectangle 4">
            <a:extLst>
              <a:ext uri="{FF2B5EF4-FFF2-40B4-BE49-F238E27FC236}">
                <a16:creationId xmlns:a16="http://schemas.microsoft.com/office/drawing/2014/main" id="{A12FC6C0-8E87-46E0-B7AB-1A922C48A0DB}"/>
              </a:ext>
            </a:extLst>
          </p:cNvPr>
          <p:cNvSpPr>
            <a:spLocks noGrp="1" noChangeArrowheads="1"/>
          </p:cNvSpPr>
          <p:nvPr>
            <p:ph type="dt" sz="half" idx="10"/>
          </p:nvPr>
        </p:nvSpPr>
        <p:spPr/>
        <p:txBody>
          <a:bodyPr/>
          <a:lstStyle>
            <a:lvl1pPr>
              <a:defRPr/>
            </a:lvl1pPr>
          </a:lstStyle>
          <a:p>
            <a:pPr>
              <a:defRPr/>
            </a:pPr>
            <a:fld id="{4D174C09-F006-43EA-A95F-F6B07C53A906}" type="datetime1">
              <a:rPr lang="ja-JP" altLang="en-US"/>
              <a:pPr>
                <a:defRPr/>
              </a:pPr>
              <a:t>2022/5/17</a:t>
            </a:fld>
            <a:endParaRPr lang="en-US" altLang="ja-JP" dirty="0"/>
          </a:p>
        </p:txBody>
      </p:sp>
      <p:sp>
        <p:nvSpPr>
          <p:cNvPr id="4" name="Rectangle 5">
            <a:extLst>
              <a:ext uri="{FF2B5EF4-FFF2-40B4-BE49-F238E27FC236}">
                <a16:creationId xmlns:a16="http://schemas.microsoft.com/office/drawing/2014/main" id="{C65C7D95-690F-40DE-8C06-DA2AF717E76A}"/>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5" name="Rectangle 6">
            <a:extLst>
              <a:ext uri="{FF2B5EF4-FFF2-40B4-BE49-F238E27FC236}">
                <a16:creationId xmlns:a16="http://schemas.microsoft.com/office/drawing/2014/main" id="{AFA9F73C-F996-4B0A-9B86-6F82A9B158BF}"/>
              </a:ext>
            </a:extLst>
          </p:cNvPr>
          <p:cNvSpPr>
            <a:spLocks noGrp="1" noChangeArrowheads="1"/>
          </p:cNvSpPr>
          <p:nvPr>
            <p:ph type="sldNum" sz="quarter" idx="12"/>
          </p:nvPr>
        </p:nvSpPr>
        <p:spPr/>
        <p:txBody>
          <a:bodyPr/>
          <a:lstStyle>
            <a:lvl1pPr>
              <a:defRPr/>
            </a:lvl1pPr>
          </a:lstStyle>
          <a:p>
            <a:pPr>
              <a:defRPr/>
            </a:pPr>
            <a:fld id="{3E51A409-F7BF-436E-A27A-33A818FB1C95}" type="slidenum">
              <a:rPr lang="en-US" altLang="ja-JP"/>
              <a:pPr>
                <a:defRPr/>
              </a:pPr>
              <a:t>‹#›</a:t>
            </a:fld>
            <a:endParaRPr lang="en-US" altLang="ja-JP"/>
          </a:p>
        </p:txBody>
      </p:sp>
    </p:spTree>
    <p:extLst>
      <p:ext uri="{BB962C8B-B14F-4D97-AF65-F5344CB8AC3E}">
        <p14:creationId xmlns:p14="http://schemas.microsoft.com/office/powerpoint/2010/main" val="5412320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D49A0072-4B79-42BA-8F43-8A0BE2C8DDCE}" type="datetimeFigureOut">
              <a:rPr lang="ja-JP" altLang="en-US"/>
              <a:pPr>
                <a:defRPr/>
              </a:pPr>
              <a:t>2022/5/17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8F98FFB5-26DC-4AF3-89C0-A0F9D9C4A886}" type="slidenum">
              <a:rPr lang="ja-JP" altLang="en-US"/>
              <a:pPr/>
              <a:t>‹#›</a:t>
            </a:fld>
            <a:endParaRPr lang="ja-JP" altLang="en-US"/>
          </a:p>
        </p:txBody>
      </p:sp>
    </p:spTree>
    <p:extLst>
      <p:ext uri="{BB962C8B-B14F-4D97-AF65-F5344CB8AC3E}">
        <p14:creationId xmlns:p14="http://schemas.microsoft.com/office/powerpoint/2010/main" val="1778313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D68113DD-3DC5-41DF-AFC1-3EF2F0D0C43A}" type="datetimeFigureOut">
              <a:rPr lang="ja-JP" altLang="en-US"/>
              <a:pPr>
                <a:defRPr/>
              </a:pPr>
              <a:t>2022/5/17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503887C6-A1FC-422C-B978-B749A0FCCAC4}" type="slidenum">
              <a:rPr lang="ja-JP" altLang="en-US"/>
              <a:pPr/>
              <a:t>‹#›</a:t>
            </a:fld>
            <a:endParaRPr lang="ja-JP" altLang="en-US"/>
          </a:p>
        </p:txBody>
      </p:sp>
    </p:spTree>
    <p:extLst>
      <p:ext uri="{BB962C8B-B14F-4D97-AF65-F5344CB8AC3E}">
        <p14:creationId xmlns:p14="http://schemas.microsoft.com/office/powerpoint/2010/main" val="6355462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89F1616B-22AC-4CF5-8BC6-D3E6D334AAD3}" type="datetimeFigureOut">
              <a:rPr lang="ja-JP" altLang="en-US"/>
              <a:pPr>
                <a:defRPr/>
              </a:pPr>
              <a:t>2022/5/17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3B29BF52-431E-49CE-B07B-32108D841F13}" type="slidenum">
              <a:rPr lang="ja-JP" altLang="en-US"/>
              <a:pPr/>
              <a:t>‹#›</a:t>
            </a:fld>
            <a:endParaRPr lang="ja-JP" altLang="en-US"/>
          </a:p>
        </p:txBody>
      </p:sp>
    </p:spTree>
    <p:extLst>
      <p:ext uri="{BB962C8B-B14F-4D97-AF65-F5344CB8AC3E}">
        <p14:creationId xmlns:p14="http://schemas.microsoft.com/office/powerpoint/2010/main" val="9154128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F811F7E1-3505-4DBD-86A0-236AB66EF8B4}" type="datetimeFigureOut">
              <a:rPr lang="ja-JP" altLang="en-US"/>
              <a:pPr>
                <a:defRPr/>
              </a:pPr>
              <a:t>2022/5/17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E80633EC-F887-41D8-99B5-2A05BDB228FD}" type="slidenum">
              <a:rPr lang="ja-JP" altLang="en-US"/>
              <a:pPr/>
              <a:t>‹#›</a:t>
            </a:fld>
            <a:endParaRPr lang="ja-JP" altLang="en-US"/>
          </a:p>
        </p:txBody>
      </p:sp>
    </p:spTree>
    <p:extLst>
      <p:ext uri="{BB962C8B-B14F-4D97-AF65-F5344CB8AC3E}">
        <p14:creationId xmlns:p14="http://schemas.microsoft.com/office/powerpoint/2010/main" val="18091488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8DAEE1EE-72F8-4863-A298-BBBBE32FF8E0}" type="datetimeFigureOut">
              <a:rPr lang="ja-JP" altLang="en-US"/>
              <a:pPr>
                <a:defRPr/>
              </a:pPr>
              <a:t>2022/5/17</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D60E3911-D55F-4194-9A05-8081FED155F2}" type="slidenum">
              <a:rPr lang="ja-JP" altLang="en-US"/>
              <a:pPr/>
              <a:t>‹#›</a:t>
            </a:fld>
            <a:endParaRPr lang="ja-JP" altLang="en-US"/>
          </a:p>
        </p:txBody>
      </p:sp>
    </p:spTree>
    <p:extLst>
      <p:ext uri="{BB962C8B-B14F-4D97-AF65-F5344CB8AC3E}">
        <p14:creationId xmlns:p14="http://schemas.microsoft.com/office/powerpoint/2010/main" val="9114632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BA3269F3-8E2B-41D4-96B8-8776372102D7}" type="datetimeFigureOut">
              <a:rPr lang="ja-JP" altLang="en-US"/>
              <a:pPr>
                <a:defRPr/>
              </a:pPr>
              <a:t>2022/5/17</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E1C9ABAE-EFAA-4487-BE29-D22DB9C8B036}" type="slidenum">
              <a:rPr lang="ja-JP" altLang="en-US"/>
              <a:pPr/>
              <a:t>‹#›</a:t>
            </a:fld>
            <a:endParaRPr lang="ja-JP" altLang="en-US"/>
          </a:p>
        </p:txBody>
      </p:sp>
    </p:spTree>
    <p:extLst>
      <p:ext uri="{BB962C8B-B14F-4D97-AF65-F5344CB8AC3E}">
        <p14:creationId xmlns:p14="http://schemas.microsoft.com/office/powerpoint/2010/main" val="22385435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F34C7F9E-8C77-4597-933D-F5D114F95D20}" type="datetimeFigureOut">
              <a:rPr lang="ja-JP" altLang="en-US"/>
              <a:pPr>
                <a:defRPr/>
              </a:pPr>
              <a:t>2022/5/17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2EDDC350-0430-446F-B5B3-462C8D81933B}" type="slidenum">
              <a:rPr lang="ja-JP" altLang="en-US"/>
              <a:pPr/>
              <a:t>‹#›</a:t>
            </a:fld>
            <a:endParaRPr lang="ja-JP" altLang="en-US"/>
          </a:p>
        </p:txBody>
      </p:sp>
    </p:spTree>
    <p:extLst>
      <p:ext uri="{BB962C8B-B14F-4D97-AF65-F5344CB8AC3E}">
        <p14:creationId xmlns:p14="http://schemas.microsoft.com/office/powerpoint/2010/main" val="142517125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438B0B0-CE21-4D28-B68E-E75BF0D622BE}" type="datetimeFigureOut">
              <a:rPr lang="ja-JP" altLang="en-US"/>
              <a:pPr>
                <a:defRPr/>
              </a:pPr>
              <a:t>2022/5/17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F4A631A8-8DB4-412F-9D2C-4CC9CF6AA5BE}" type="slidenum">
              <a:rPr lang="ja-JP" altLang="en-US"/>
              <a:pPr/>
              <a:t>‹#›</a:t>
            </a:fld>
            <a:endParaRPr lang="ja-JP" altLang="en-US"/>
          </a:p>
        </p:txBody>
      </p:sp>
    </p:spTree>
    <p:extLst>
      <p:ext uri="{BB962C8B-B14F-4D97-AF65-F5344CB8AC3E}">
        <p14:creationId xmlns:p14="http://schemas.microsoft.com/office/powerpoint/2010/main" val="2875173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8628625-873A-4CDE-8F73-A5A02F343678}" type="datetimeFigureOut">
              <a:rPr lang="ja-JP" altLang="en-US" smtClean="0">
                <a:solidFill>
                  <a:prstClr val="black">
                    <a:tint val="75000"/>
                  </a:prstClr>
                </a:solidFill>
              </a:rPr>
              <a:pPr/>
              <a:t>2022/5/17</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61959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788E1BA0-400A-45F8-B41E-199AB247AFEA}" type="datetimeFigureOut">
              <a:rPr lang="ja-JP" altLang="en-US"/>
              <a:pPr>
                <a:defRPr/>
              </a:pPr>
              <a:t>2022/5/17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F1F7E399-1D11-4B24-A871-07D55D3C547B}" type="slidenum">
              <a:rPr lang="ja-JP" altLang="en-US"/>
              <a:pPr/>
              <a:t>‹#›</a:t>
            </a:fld>
            <a:endParaRPr lang="ja-JP" altLang="en-US"/>
          </a:p>
        </p:txBody>
      </p:sp>
    </p:spTree>
    <p:extLst>
      <p:ext uri="{BB962C8B-B14F-4D97-AF65-F5344CB8AC3E}">
        <p14:creationId xmlns:p14="http://schemas.microsoft.com/office/powerpoint/2010/main" val="41336211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4925A5F3-0B07-4BA9-81D0-54287ACB38F4}" type="datetimeFigureOut">
              <a:rPr lang="ja-JP" altLang="en-US"/>
              <a:pPr>
                <a:defRPr/>
              </a:pPr>
              <a:t>2022/5/17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A9CCDA75-1663-4269-85FA-FBADBDC4619F}" type="slidenum">
              <a:rPr lang="ja-JP" altLang="en-US"/>
              <a:pPr/>
              <a:t>‹#›</a:t>
            </a:fld>
            <a:endParaRPr lang="ja-JP" altLang="en-US"/>
          </a:p>
        </p:txBody>
      </p:sp>
    </p:spTree>
    <p:extLst>
      <p:ext uri="{BB962C8B-B14F-4D97-AF65-F5344CB8AC3E}">
        <p14:creationId xmlns:p14="http://schemas.microsoft.com/office/powerpoint/2010/main" val="40328600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D15413A4-33B9-4460-9033-A6EED41DBE67}" type="datetimeFigureOut">
              <a:rPr lang="ja-JP" altLang="en-US"/>
              <a:pPr>
                <a:defRPr/>
              </a:pPr>
              <a:t>2022/5/17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7E6615C8-0A6B-4212-BA01-1F9AB217DAC0}" type="slidenum">
              <a:rPr lang="ja-JP" altLang="en-US"/>
              <a:pPr/>
              <a:t>‹#›</a:t>
            </a:fld>
            <a:endParaRPr lang="ja-JP" altLang="en-US"/>
          </a:p>
        </p:txBody>
      </p:sp>
    </p:spTree>
    <p:extLst>
      <p:ext uri="{BB962C8B-B14F-4D97-AF65-F5344CB8AC3E}">
        <p14:creationId xmlns:p14="http://schemas.microsoft.com/office/powerpoint/2010/main" val="39638979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9A7C594-9009-4B16-BF31-3CD73B370791}"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7812911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A7C594-9009-4B16-BF31-3CD73B370791}"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59299107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9A7C594-9009-4B16-BF31-3CD73B370791}" type="datetimeFigureOut">
              <a:rPr kumimoji="1" lang="ja-JP" altLang="en-US" smtClean="0"/>
              <a:t>2022/5/17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17663451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9A7C594-9009-4B16-BF31-3CD73B370791}" type="datetimeFigureOut">
              <a:rPr kumimoji="1" lang="ja-JP" altLang="en-US" smtClean="0"/>
              <a:t>2022/5/17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21282139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9A7C594-9009-4B16-BF31-3CD73B370791}" type="datetimeFigureOut">
              <a:rPr kumimoji="1" lang="ja-JP" altLang="en-US" smtClean="0"/>
              <a:t>2022/5/17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19066395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9A7C594-9009-4B16-BF31-3CD73B370791}" type="datetimeFigureOut">
              <a:rPr kumimoji="1" lang="ja-JP" altLang="en-US" smtClean="0"/>
              <a:t>2022/5/17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37283076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7C594-9009-4B16-BF31-3CD73B370791}" type="datetimeFigureOut">
              <a:rPr kumimoji="1" lang="ja-JP" altLang="en-US" smtClean="0"/>
              <a:t>2022/5/17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3425655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5.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theme" Target="../theme/theme16.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theme" Target="../theme/theme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28625-873A-4CDE-8F73-A5A02F343678}" type="datetimeFigureOut">
              <a:rPr lang="ja-JP" altLang="en-US" smtClean="0">
                <a:solidFill>
                  <a:prstClr val="black">
                    <a:tint val="75000"/>
                  </a:prstClr>
                </a:solidFill>
              </a:rPr>
              <a:pPr/>
              <a:t>2022/5/17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F54F5-1FEF-4990-B2D1-D1D088929809}"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18583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9E4B7A-AF98-40A3-AF3F-8D359EC1DB6A}" type="datetimeFigureOut">
              <a:rPr kumimoji="1" lang="ja-JP" altLang="en-US" smtClean="0"/>
              <a:t>2022/5/17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C11DE-A99E-402F-BB87-8EB53EBF50C0}" type="slidenum">
              <a:rPr kumimoji="1" lang="ja-JP" altLang="en-US" smtClean="0"/>
              <a:t>‹#›</a:t>
            </a:fld>
            <a:endParaRPr kumimoji="1" lang="ja-JP" altLang="en-US"/>
          </a:p>
        </p:txBody>
      </p:sp>
    </p:spTree>
    <p:extLst>
      <p:ext uri="{BB962C8B-B14F-4D97-AF65-F5344CB8AC3E}">
        <p14:creationId xmlns:p14="http://schemas.microsoft.com/office/powerpoint/2010/main" val="386558278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C83872E-B40D-45BF-81C1-120A48F70835}" type="datetime1">
              <a:rPr lang="ja-JP" altLang="en-US"/>
              <a:pPr>
                <a:defRPr/>
              </a:pPr>
              <a:t>2022/5/17</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D610B82-0486-4F50-A74F-81E2B65E47BF}" type="slidenum">
              <a:rPr lang="ja-JP" altLang="en-US"/>
              <a:pPr/>
              <a:t>‹#›</a:t>
            </a:fld>
            <a:endParaRPr lang="ja-JP" altLang="en-US"/>
          </a:p>
        </p:txBody>
      </p:sp>
    </p:spTree>
    <p:extLst>
      <p:ext uri="{BB962C8B-B14F-4D97-AF65-F5344CB8AC3E}">
        <p14:creationId xmlns:p14="http://schemas.microsoft.com/office/powerpoint/2010/main" val="2592560269"/>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transition spd="med"/>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16386" name="タイトル プレースホルダー 1">
            <a:extLst>
              <a:ext uri="{FF2B5EF4-FFF2-40B4-BE49-F238E27FC236}">
                <a16:creationId xmlns:a16="http://schemas.microsoft.com/office/drawing/2014/main" id="{5ACF20A0-7030-46FA-B696-3A858BD5457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6387" name="テキスト プレースホルダー 2">
            <a:extLst>
              <a:ext uri="{FF2B5EF4-FFF2-40B4-BE49-F238E27FC236}">
                <a16:creationId xmlns:a16="http://schemas.microsoft.com/office/drawing/2014/main" id="{36EEE110-0FDF-4564-BB1C-89BDF8AA842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9BDC6EA-7A2B-443F-BC1A-576DA4D0D19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6BDFE0F5-3F00-41FD-8044-C0B98141D37F}" type="datetimeFigureOut">
              <a:rPr lang="ja-JP" altLang="en-US"/>
              <a:pPr>
                <a:defRPr/>
              </a:pPr>
              <a:t>2022/5/17</a:t>
            </a:fld>
            <a:endParaRPr lang="ja-JP" altLang="en-US"/>
          </a:p>
        </p:txBody>
      </p:sp>
      <p:sp>
        <p:nvSpPr>
          <p:cNvPr id="5" name="フッター プレースホルダー 4">
            <a:extLst>
              <a:ext uri="{FF2B5EF4-FFF2-40B4-BE49-F238E27FC236}">
                <a16:creationId xmlns:a16="http://schemas.microsoft.com/office/drawing/2014/main" id="{AAEB2878-4147-42E5-B0F6-60B1D5B02BB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B338FE5-951F-428A-80DF-7848FBDA57B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B29E8F4-BE84-460F-9397-94BAB6B122E9}" type="slidenum">
              <a:rPr lang="ja-JP" altLang="en-US"/>
              <a:pPr/>
              <a:t>‹#›</a:t>
            </a:fld>
            <a:endParaRPr lang="ja-JP" altLang="en-US"/>
          </a:p>
        </p:txBody>
      </p:sp>
    </p:spTree>
    <p:extLst>
      <p:ext uri="{BB962C8B-B14F-4D97-AF65-F5344CB8AC3E}">
        <p14:creationId xmlns:p14="http://schemas.microsoft.com/office/powerpoint/2010/main" val="3512695238"/>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048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2048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F2464A4-28B4-4A72-A22A-83F89D1C762E}"/>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E6E677D0-C0F2-4C6E-B0FB-BA604C9C3ED4}" type="datetime1">
              <a:rPr lang="ja-JP" altLang="en-US"/>
              <a:pPr>
                <a:defRPr/>
              </a:pPr>
              <a:t>2022/5/17</a:t>
            </a:fld>
            <a:endParaRPr lang="ja-JP" altLang="en-US"/>
          </a:p>
        </p:txBody>
      </p:sp>
      <p:sp>
        <p:nvSpPr>
          <p:cNvPr id="5" name="フッター プレースホルダー 4">
            <a:extLst>
              <a:ext uri="{FF2B5EF4-FFF2-40B4-BE49-F238E27FC236}">
                <a16:creationId xmlns:a16="http://schemas.microsoft.com/office/drawing/2014/main" id="{9BDDA349-69D7-4EA9-BB63-43718BF53E9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B1C95EF7-71E5-4DC1-81F7-6D7633A5479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a:defRPr/>
            </a:pPr>
            <a:fld id="{72B65275-C3F5-4B51-8290-C7A0F453E5D9}" type="slidenum">
              <a:rPr lang="ja-JP" altLang="en-US"/>
              <a:pPr>
                <a:defRPr/>
              </a:pPr>
              <a:t>‹#›</a:t>
            </a:fld>
            <a:endParaRPr lang="ja-JP" altLang="en-US"/>
          </a:p>
        </p:txBody>
      </p:sp>
    </p:spTree>
    <p:extLst>
      <p:ext uri="{BB962C8B-B14F-4D97-AF65-F5344CB8AC3E}">
        <p14:creationId xmlns:p14="http://schemas.microsoft.com/office/powerpoint/2010/main" val="2698937073"/>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ransition spd="med"/>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BDFE0F5-3F00-41FD-8044-C0B98141D37F}" type="datetimeFigureOut">
              <a:rPr lang="ja-JP" altLang="en-US" smtClean="0">
                <a:solidFill>
                  <a:prstClr val="black">
                    <a:tint val="75000"/>
                  </a:prstClr>
                </a:solidFill>
                <a:latin typeface="Calibri"/>
              </a:rPr>
              <a:pPr fontAlgn="auto">
                <a:spcBef>
                  <a:spcPts val="0"/>
                </a:spcBef>
                <a:spcAft>
                  <a:spcPts val="0"/>
                </a:spcAft>
              </a:pPr>
              <a:t>2022/5/17</a:t>
            </a:fld>
            <a:endParaRPr lang="ja-JP" altLang="en-US">
              <a:solidFill>
                <a:prstClr val="black">
                  <a:tint val="75000"/>
                </a:prstClr>
              </a:solidFill>
              <a:latin typeface="Calibri"/>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7081968-F0C2-4A8E-9CEE-AA3E31AF2967}" type="slidenum">
              <a:rPr lang="ja-JP" altLang="en-US" smtClean="0">
                <a:solidFill>
                  <a:prstClr val="black">
                    <a:tint val="75000"/>
                  </a:prstClr>
                </a:solidFill>
                <a:latin typeface="Calibri"/>
              </a:rPr>
              <a:pPr fontAlgn="auto">
                <a:spcBef>
                  <a:spcPts val="0"/>
                </a:spcBef>
                <a:spcAft>
                  <a:spcPts val="0"/>
                </a:spcAft>
              </a:pPr>
              <a:t>‹#›</a:t>
            </a:fld>
            <a:endParaRPr lang="ja-JP" altLang="en-US">
              <a:solidFill>
                <a:prstClr val="black">
                  <a:tint val="75000"/>
                </a:prstClr>
              </a:solidFill>
              <a:latin typeface="Calibri"/>
            </a:endParaRPr>
          </a:p>
        </p:txBody>
      </p:sp>
    </p:spTree>
    <p:extLst>
      <p:ext uri="{BB962C8B-B14F-4D97-AF65-F5344CB8AC3E}">
        <p14:creationId xmlns:p14="http://schemas.microsoft.com/office/powerpoint/2010/main" val="734958566"/>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6C83872E-B40D-45BF-81C1-120A48F70835}"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5D610B82-0486-4F50-A74F-81E2B65E47BF}" type="slidenum">
              <a:rPr lang="ja-JP" altLang="en-US"/>
              <a:pPr fontAlgn="base">
                <a:spcBef>
                  <a:spcPct val="0"/>
                </a:spcBef>
                <a:spcAft>
                  <a:spcPct val="0"/>
                </a:spcAft>
              </a:pPr>
              <a:t>‹#›</a:t>
            </a:fld>
            <a:endParaRPr lang="ja-JP" altLang="en-US"/>
          </a:p>
        </p:txBody>
      </p:sp>
    </p:spTree>
    <p:extLst>
      <p:ext uri="{BB962C8B-B14F-4D97-AF65-F5344CB8AC3E}">
        <p14:creationId xmlns:p14="http://schemas.microsoft.com/office/powerpoint/2010/main" val="3247032003"/>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ransition spd="med"/>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927D2C8-6C32-4902-93AF-22D70E59A32F}" type="datetimeFigureOut">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2022/5/17</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B200522-BD3F-4D4F-BD51-93EA36597981}"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522161232"/>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28625-873A-4CDE-8F73-A5A02F343678}" type="datetimeFigureOut">
              <a:rPr kumimoji="1" lang="ja-JP" altLang="en-US" smtClean="0"/>
              <a:t>2022/5/17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F54F5-1FEF-4990-B2D1-D1D088929809}" type="slidenum">
              <a:rPr kumimoji="1" lang="ja-JP" altLang="en-US" smtClean="0"/>
              <a:t>‹#›</a:t>
            </a:fld>
            <a:endParaRPr kumimoji="1" lang="ja-JP" altLang="en-US"/>
          </a:p>
        </p:txBody>
      </p:sp>
    </p:spTree>
    <p:extLst>
      <p:ext uri="{BB962C8B-B14F-4D97-AF65-F5344CB8AC3E}">
        <p14:creationId xmlns:p14="http://schemas.microsoft.com/office/powerpoint/2010/main" val="2768812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10E21B16-2799-4848-B7A8-436A88C14CF2}" type="datetime1">
              <a:rPr lang="ja-JP" altLang="en-US">
                <a:solidFill>
                  <a:prstClr val="black">
                    <a:tint val="75000"/>
                  </a:prstClr>
                </a:solidFill>
              </a:rPr>
              <a:pPr>
                <a:defRPr/>
              </a:pPr>
              <a:t>2022/5/17</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8C83D9AD-2B31-439D-8D28-3916AE8CFCE9}" type="slidenum">
              <a:rPr lang="ja-JP" altLang="en-US">
                <a:solidFill>
                  <a:prstClr val="black">
                    <a:tint val="75000"/>
                  </a:prstClr>
                </a:solidFill>
              </a:rPr>
              <a:pPr>
                <a:defRPr/>
              </a:pPr>
              <a:t>‹#›</a:t>
            </a:fld>
            <a:endParaRPr lang="ja-JP" altLang="en-US">
              <a:solidFill>
                <a:prstClr val="black">
                  <a:tint val="75000"/>
                </a:prstClr>
              </a:solidFill>
            </a:endParaRPr>
          </a:p>
        </p:txBody>
      </p:sp>
    </p:spTree>
    <p:extLst>
      <p:ext uri="{BB962C8B-B14F-4D97-AF65-F5344CB8AC3E}">
        <p14:creationId xmlns:p14="http://schemas.microsoft.com/office/powerpoint/2010/main" val="36035605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D1883B2-0563-415A-BEA1-50498CBA45C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5C4ED943-A986-4FFE-8190-7F08AADACA85}"/>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324AFAA3-1102-4AA7-9D97-80926AAD070C}"/>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anose="020B0600070205080204" pitchFamily="50" charset="-128"/>
              </a:defRPr>
            </a:lvl1pPr>
          </a:lstStyle>
          <a:p>
            <a:pPr>
              <a:defRPr/>
            </a:pPr>
            <a:fld id="{9A6D3836-5A11-465A-8BA5-C8518F2B450B}" type="datetime1">
              <a:rPr lang="ja-JP" altLang="en-US"/>
              <a:pPr>
                <a:defRPr/>
              </a:pPr>
              <a:t>2022/5/17</a:t>
            </a:fld>
            <a:endParaRPr lang="en-US" altLang="ja-JP" dirty="0"/>
          </a:p>
        </p:txBody>
      </p:sp>
      <p:sp>
        <p:nvSpPr>
          <p:cNvPr id="1029" name="Rectangle 5">
            <a:extLst>
              <a:ext uri="{FF2B5EF4-FFF2-40B4-BE49-F238E27FC236}">
                <a16:creationId xmlns:a16="http://schemas.microsoft.com/office/drawing/2014/main" id="{D1F2FDC0-84A7-4C13-B34A-7D8740DFC95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anose="020B0600070205080204"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id="{C58AF06C-454F-4F51-8F7B-CCE510C7B60D}"/>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6F2901E-AF90-41F2-8367-E1AA7DE453A2}" type="slidenum">
              <a:rPr lang="en-US" altLang="ja-JP"/>
              <a:pPr>
                <a:defRPr/>
              </a:pPr>
              <a:t>‹#›</a:t>
            </a:fld>
            <a:endParaRPr lang="en-US" altLang="ja-JP"/>
          </a:p>
        </p:txBody>
      </p:sp>
    </p:spTree>
    <p:extLst>
      <p:ext uri="{BB962C8B-B14F-4D97-AF65-F5344CB8AC3E}">
        <p14:creationId xmlns:p14="http://schemas.microsoft.com/office/powerpoint/2010/main" val="275765850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7F95F3-D3A7-407E-B6CD-5206C6296D03}" type="datetimeFigureOut">
              <a:rPr kumimoji="1" lang="ja-JP" altLang="en-US" smtClean="0"/>
              <a:t>2022/5/17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8FA0B-9AB7-40A9-85B0-4DB2F3A64543}" type="slidenum">
              <a:rPr kumimoji="1" lang="ja-JP" altLang="en-US" smtClean="0"/>
              <a:t>‹#›</a:t>
            </a:fld>
            <a:endParaRPr kumimoji="1" lang="ja-JP" altLang="en-US"/>
          </a:p>
        </p:txBody>
      </p:sp>
    </p:spTree>
    <p:extLst>
      <p:ext uri="{BB962C8B-B14F-4D97-AF65-F5344CB8AC3E}">
        <p14:creationId xmlns:p14="http://schemas.microsoft.com/office/powerpoint/2010/main" val="217469753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0F58599D-C539-48EC-A423-447516DFAB6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61AD86BE-5FB2-4128-9DEF-570522A4C026}" type="datetimeFigureOut">
              <a:rPr lang="ja-JP" altLang="en-US"/>
              <a:pPr>
                <a:defRPr/>
              </a:pPr>
              <a:t>2022/5/17</a:t>
            </a:fld>
            <a:endParaRPr lang="ja-JP" altLang="en-US"/>
          </a:p>
        </p:txBody>
      </p:sp>
      <p:sp>
        <p:nvSpPr>
          <p:cNvPr id="5" name="フッター プレースホルダ 4">
            <a:extLst>
              <a:ext uri="{FF2B5EF4-FFF2-40B4-BE49-F238E27FC236}">
                <a16:creationId xmlns:a16="http://schemas.microsoft.com/office/drawing/2014/main" id="{4700CB61-E504-4745-8AA2-51EC612EF3F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F7B69E4-7C9D-4C8B-A3FF-70502FB15B62}" type="slidenum">
              <a:rPr lang="ja-JP" altLang="en-US"/>
              <a:pPr>
                <a:defRPr/>
              </a:pPr>
              <a:t>‹#›</a:t>
            </a:fld>
            <a:endParaRPr lang="ja-JP" altLang="en-US"/>
          </a:p>
        </p:txBody>
      </p:sp>
    </p:spTree>
    <p:extLst>
      <p:ext uri="{BB962C8B-B14F-4D97-AF65-F5344CB8AC3E}">
        <p14:creationId xmlns:p14="http://schemas.microsoft.com/office/powerpoint/2010/main" val="306084326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0F58599D-C539-48EC-A423-447516DFAB6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61AD86BE-5FB2-4128-9DEF-570522A4C026}" type="datetimeFigureOut">
              <a:rPr lang="ja-JP" altLang="en-US"/>
              <a:pPr>
                <a:defRPr/>
              </a:pPr>
              <a:t>2022/5/17</a:t>
            </a:fld>
            <a:endParaRPr lang="ja-JP" altLang="en-US"/>
          </a:p>
        </p:txBody>
      </p:sp>
      <p:sp>
        <p:nvSpPr>
          <p:cNvPr id="5" name="フッター プレースホルダ 4">
            <a:extLst>
              <a:ext uri="{FF2B5EF4-FFF2-40B4-BE49-F238E27FC236}">
                <a16:creationId xmlns:a16="http://schemas.microsoft.com/office/drawing/2014/main" id="{4700CB61-E504-4745-8AA2-51EC612EF3F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1C4A9C11-493D-4ACC-97F4-C0E79BB7FFB0}"/>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F7B69E4-7C9D-4C8B-A3FF-70502FB15B62}" type="slidenum">
              <a:rPr lang="ja-JP" altLang="en-US"/>
              <a:pPr>
                <a:defRPr/>
              </a:pPr>
              <a:t>‹#›</a:t>
            </a:fld>
            <a:endParaRPr lang="ja-JP" altLang="en-US"/>
          </a:p>
        </p:txBody>
      </p:sp>
    </p:spTree>
    <p:extLst>
      <p:ext uri="{BB962C8B-B14F-4D97-AF65-F5344CB8AC3E}">
        <p14:creationId xmlns:p14="http://schemas.microsoft.com/office/powerpoint/2010/main" val="2747528084"/>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3B9455AC-2E00-4DE6-887F-B948C834965B}" type="datetimeFigureOut">
              <a:rPr lang="ja-JP" altLang="en-US"/>
              <a:pPr>
                <a:defRPr/>
              </a:pPr>
              <a:t>2022/5/17</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8430133-84B9-47B3-8A8C-CBE5FC352205}" type="slidenum">
              <a:rPr lang="ja-JP" altLang="en-US"/>
              <a:pPr/>
              <a:t>‹#›</a:t>
            </a:fld>
            <a:endParaRPr lang="ja-JP" altLang="en-US"/>
          </a:p>
        </p:txBody>
      </p:sp>
    </p:spTree>
    <p:extLst>
      <p:ext uri="{BB962C8B-B14F-4D97-AF65-F5344CB8AC3E}">
        <p14:creationId xmlns:p14="http://schemas.microsoft.com/office/powerpoint/2010/main" val="1605620347"/>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7C594-9009-4B16-BF31-3CD73B370791}" type="datetimeFigureOut">
              <a:rPr kumimoji="1" lang="ja-JP" altLang="en-US" smtClean="0"/>
              <a:t>2022/5/17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F20DC-AE40-4B2B-8A5A-62579D4CC9B8}" type="slidenum">
              <a:rPr kumimoji="1" lang="ja-JP" altLang="en-US" smtClean="0"/>
              <a:t>‹#›</a:t>
            </a:fld>
            <a:endParaRPr kumimoji="1" lang="ja-JP" altLang="en-US"/>
          </a:p>
        </p:txBody>
      </p:sp>
    </p:spTree>
    <p:extLst>
      <p:ext uri="{BB962C8B-B14F-4D97-AF65-F5344CB8AC3E}">
        <p14:creationId xmlns:p14="http://schemas.microsoft.com/office/powerpoint/2010/main" val="1246639566"/>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5.xml"/><Relationship Id="rId4" Type="http://schemas.openxmlformats.org/officeDocument/2006/relationships/hyperlink" Target="http://www.gov-online.go.jp/tokusyu/201208/naze/henka.html" TargetMode="Externa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6.xml"/><Relationship Id="rId1" Type="http://schemas.openxmlformats.org/officeDocument/2006/relationships/slideLayout" Target="../slideLayouts/slideLayout69.xml"/></Relationships>
</file>

<file path=ppt/slides/_rels/slide104.xml.rels><?xml version="1.0" encoding="UTF-8" standalone="yes"?>
<Relationships xmlns="http://schemas.openxmlformats.org/package/2006/relationships"><Relationship Id="rId2" Type="http://schemas.openxmlformats.org/officeDocument/2006/relationships/hyperlink" Target="mailto:welfare0622@yahoo.co.jp" TargetMode="Externa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4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3.xml"/></Relationships>
</file>

<file path=ppt/slides/_rels/slide26.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50.xml.rels><?xml version="1.0" encoding="UTF-8" standalone="yes"?>
<Relationships xmlns="http://schemas.openxmlformats.org/package/2006/relationships"><Relationship Id="rId2" Type="http://schemas.openxmlformats.org/officeDocument/2006/relationships/image" Target="../media/image37.tiff"/><Relationship Id="rId1" Type="http://schemas.openxmlformats.org/officeDocument/2006/relationships/slideLayout" Target="../slideLayouts/slideLayout8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4.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4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9.xml.rels><?xml version="1.0" encoding="UTF-8" standalone="yes"?>
<Relationships xmlns="http://schemas.openxmlformats.org/package/2006/relationships"><Relationship Id="rId3" Type="http://schemas.openxmlformats.org/officeDocument/2006/relationships/hyperlink" Target="https://careerconsultant-study.com/levinson/" TargetMode="External"/><Relationship Id="rId2" Type="http://schemas.openxmlformats.org/officeDocument/2006/relationships/image" Target="../media/image39.png"/><Relationship Id="rId1" Type="http://schemas.openxmlformats.org/officeDocument/2006/relationships/slideLayout" Target="../slideLayouts/slideLayout110.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9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21.xml"/><Relationship Id="rId4" Type="http://schemas.openxmlformats.org/officeDocument/2006/relationships/image" Target="../media/image42.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7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6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馬に乗っている人&#10;&#10;低い精度で自動的に生成された説明">
            <a:extLst>
              <a:ext uri="{FF2B5EF4-FFF2-40B4-BE49-F238E27FC236}">
                <a16:creationId xmlns:a16="http://schemas.microsoft.com/office/drawing/2014/main" id="{388D2ECB-8C4C-467C-A692-3415735DCAC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56" r="5556"/>
          <a:stretch/>
        </p:blipFill>
        <p:spPr>
          <a:xfrm>
            <a:off x="0" y="0"/>
            <a:ext cx="9144000" cy="6858000"/>
          </a:xfrm>
          <a:prstGeom prst="rect">
            <a:avLst/>
          </a:prstGeom>
        </p:spPr>
      </p:pic>
      <p:sp>
        <p:nvSpPr>
          <p:cNvPr id="3" name="テキスト ボックス 2"/>
          <p:cNvSpPr txBox="1"/>
          <p:nvPr/>
        </p:nvSpPr>
        <p:spPr>
          <a:xfrm>
            <a:off x="2965938" y="6031524"/>
            <a:ext cx="3262432" cy="338554"/>
          </a:xfrm>
          <a:prstGeom prst="rect">
            <a:avLst/>
          </a:prstGeom>
          <a:noFill/>
        </p:spPr>
        <p:txBody>
          <a:bodyPr wrap="none" rtlCol="0">
            <a:spAutoFit/>
          </a:bodyPr>
          <a:lstStyle/>
          <a:p>
            <a:r>
              <a:rPr kumimoji="1" lang="ja-JP" altLang="en-US" sz="1600" dirty="0">
                <a:ln>
                  <a:solidFill>
                    <a:srgbClr val="0070C0"/>
                  </a:solidFill>
                </a:ln>
                <a:solidFill>
                  <a:schemeClr val="bg1"/>
                </a:solidFill>
                <a:latin typeface="UD デジタル 教科書体 NP-B" panose="02020700000000000000" pitchFamily="18" charset="-128"/>
                <a:ea typeface="UD デジタル 教科書体 NP-B" panose="02020700000000000000" pitchFamily="18" charset="-128"/>
              </a:rPr>
              <a:t>地域福祉研究所　主宰　本間照雄</a:t>
            </a:r>
          </a:p>
        </p:txBody>
      </p:sp>
      <p:sp>
        <p:nvSpPr>
          <p:cNvPr id="5" name="WordArt 8"/>
          <p:cNvSpPr>
            <a:spLocks noChangeArrowheads="1" noChangeShapeType="1" noTextEdit="1"/>
          </p:cNvSpPr>
          <p:nvPr/>
        </p:nvSpPr>
        <p:spPr bwMode="auto">
          <a:xfrm>
            <a:off x="205335" y="1405731"/>
            <a:ext cx="8783638" cy="960437"/>
          </a:xfrm>
          <a:prstGeom prst="rect">
            <a:avLst/>
          </a:prstGeom>
        </p:spPr>
        <p:txBody>
          <a:bodyPr wrap="none" fromWordArt="1">
            <a:prstTxWarp prst="textPlain">
              <a:avLst>
                <a:gd name="adj" fmla="val 50000"/>
              </a:avLst>
            </a:prstTxWarp>
          </a:bodyPr>
          <a:lstStyle/>
          <a:p>
            <a:pPr algn="ctr"/>
            <a:r>
              <a:rPr lang="ja-JP" altLang="en-US"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HGS創英角ﾎﾟｯﾌﾟ体" panose="040B0A00000000000000" pitchFamily="50" charset="-128"/>
                <a:ea typeface="HGS創英角ﾎﾟｯﾌﾟ体" panose="040B0A00000000000000" pitchFamily="50" charset="-128"/>
              </a:rPr>
              <a:t>現代社会とコミュニティソーシャルワーク</a:t>
            </a:r>
          </a:p>
        </p:txBody>
      </p:sp>
      <p:sp>
        <p:nvSpPr>
          <p:cNvPr id="6" name="テキスト ボックス 5"/>
          <p:cNvSpPr txBox="1"/>
          <p:nvPr/>
        </p:nvSpPr>
        <p:spPr>
          <a:xfrm>
            <a:off x="1265475" y="2889739"/>
            <a:ext cx="6647974" cy="646331"/>
          </a:xfrm>
          <a:prstGeom prst="rect">
            <a:avLst/>
          </a:prstGeom>
          <a:noFill/>
        </p:spPr>
        <p:txBody>
          <a:bodyPr wrap="none" rtlCol="0">
            <a:spAutoFit/>
          </a:bodyPr>
          <a:lstStyle/>
          <a:p>
            <a:r>
              <a:rPr kumimoji="1" lang="ja-JP" altLang="en-US" sz="3600" dirty="0">
                <a:ln>
                  <a:solidFill>
                    <a:srgbClr val="0070C0"/>
                  </a:solidFill>
                </a:ln>
                <a:solidFill>
                  <a:schemeClr val="bg1"/>
                </a:solidFill>
                <a:latin typeface="UD デジタル 教科書体 NP-B" panose="02020700000000000000" pitchFamily="18" charset="-128"/>
                <a:ea typeface="UD デジタル 教科書体 NP-B" panose="02020700000000000000" pitchFamily="18" charset="-128"/>
              </a:rPr>
              <a:t>地域共生社会の構築を目指して</a:t>
            </a:r>
          </a:p>
        </p:txBody>
      </p:sp>
      <p:sp>
        <p:nvSpPr>
          <p:cNvPr id="7" name="テキスト ボックス 6"/>
          <p:cNvSpPr txBox="1"/>
          <p:nvPr/>
        </p:nvSpPr>
        <p:spPr>
          <a:xfrm>
            <a:off x="5914967" y="194537"/>
            <a:ext cx="3051110" cy="738664"/>
          </a:xfrm>
          <a:prstGeom prst="rect">
            <a:avLst/>
          </a:prstGeom>
          <a:noFill/>
        </p:spPr>
        <p:txBody>
          <a:bodyPr wrap="square" rtlCol="0">
            <a:spAutoFit/>
          </a:bodyPr>
          <a:lstStyle/>
          <a:p>
            <a:r>
              <a:rPr kumimoji="1" lang="ja-JP" altLang="en-US" sz="1400" dirty="0">
                <a:solidFill>
                  <a:schemeClr val="bg1"/>
                </a:solidFill>
              </a:rPr>
              <a:t>市民</a:t>
            </a:r>
            <a:r>
              <a:rPr kumimoji="1" lang="en-US" altLang="ja-JP" sz="1400" dirty="0">
                <a:solidFill>
                  <a:schemeClr val="bg1"/>
                </a:solidFill>
              </a:rPr>
              <a:t>CSW</a:t>
            </a:r>
            <a:r>
              <a:rPr kumimoji="1" lang="ja-JP" altLang="en-US" sz="1400" dirty="0">
                <a:solidFill>
                  <a:schemeClr val="bg1"/>
                </a:solidFill>
              </a:rPr>
              <a:t>研修会</a:t>
            </a:r>
            <a:r>
              <a:rPr kumimoji="1" lang="en-US" altLang="ja-JP" sz="1400" dirty="0">
                <a:solidFill>
                  <a:schemeClr val="bg1"/>
                </a:solidFill>
              </a:rPr>
              <a:t>in</a:t>
            </a:r>
            <a:r>
              <a:rPr kumimoji="1" lang="ja-JP" altLang="en-US" sz="1400" dirty="0">
                <a:solidFill>
                  <a:schemeClr val="bg1"/>
                </a:solidFill>
              </a:rPr>
              <a:t>福島</a:t>
            </a:r>
            <a:endParaRPr kumimoji="1" lang="en-US" altLang="ja-JP" sz="1400" dirty="0">
              <a:solidFill>
                <a:schemeClr val="bg1"/>
              </a:solidFill>
            </a:endParaRPr>
          </a:p>
          <a:p>
            <a:r>
              <a:rPr kumimoji="1" lang="ja-JP" altLang="en-US" sz="1400" dirty="0">
                <a:solidFill>
                  <a:schemeClr val="bg1"/>
                </a:solidFill>
              </a:rPr>
              <a:t>日時：令和４年５月２１日１３時００～</a:t>
            </a:r>
            <a:endParaRPr kumimoji="1" lang="en-US" altLang="ja-JP" sz="1400" dirty="0">
              <a:solidFill>
                <a:schemeClr val="bg1"/>
              </a:solidFill>
            </a:endParaRPr>
          </a:p>
          <a:p>
            <a:r>
              <a:rPr kumimoji="1" lang="ja-JP" altLang="en-US" sz="1400" dirty="0">
                <a:solidFill>
                  <a:schemeClr val="bg1"/>
                </a:solidFill>
              </a:rPr>
              <a:t>場所：福島ミューカルがくと舘（郡山市）</a:t>
            </a:r>
            <a:endParaRPr kumimoji="1" lang="en-US" altLang="ja-JP" sz="1400" dirty="0">
              <a:solidFill>
                <a:schemeClr val="bg1"/>
              </a:solidFill>
            </a:endParaRPr>
          </a:p>
        </p:txBody>
      </p:sp>
      <p:sp>
        <p:nvSpPr>
          <p:cNvPr id="9" name="テキスト ボックス 8">
            <a:extLst>
              <a:ext uri="{FF2B5EF4-FFF2-40B4-BE49-F238E27FC236}">
                <a16:creationId xmlns:a16="http://schemas.microsoft.com/office/drawing/2014/main" id="{1B5A6A36-831E-45B4-BA41-92E0B0337AFC}"/>
              </a:ext>
            </a:extLst>
          </p:cNvPr>
          <p:cNvSpPr txBox="1"/>
          <p:nvPr/>
        </p:nvSpPr>
        <p:spPr>
          <a:xfrm>
            <a:off x="289249" y="6456784"/>
            <a:ext cx="2996333" cy="276999"/>
          </a:xfrm>
          <a:prstGeom prst="rect">
            <a:avLst/>
          </a:prstGeom>
          <a:noFill/>
        </p:spPr>
        <p:txBody>
          <a:bodyPr wrap="none" rtlCol="0">
            <a:spAutoFit/>
          </a:bodyPr>
          <a:lstStyle/>
          <a:p>
            <a:r>
              <a:rPr kumimoji="1" lang="ja-JP" altLang="en-US" sz="1200" dirty="0">
                <a:ln>
                  <a:solidFill>
                    <a:schemeClr val="accent1"/>
                  </a:solidFill>
                </a:ln>
                <a:solidFill>
                  <a:schemeClr val="bg1"/>
                </a:solidFill>
              </a:rPr>
              <a:t>宮城県仙台市　仙台・青葉祭り　</a:t>
            </a:r>
            <a:r>
              <a:rPr kumimoji="1" lang="en-US" altLang="ja-JP" sz="1200" dirty="0">
                <a:ln>
                  <a:solidFill>
                    <a:schemeClr val="accent1"/>
                  </a:solidFill>
                </a:ln>
                <a:solidFill>
                  <a:schemeClr val="bg1"/>
                </a:solidFill>
              </a:rPr>
              <a:t>2022-05-14</a:t>
            </a:r>
            <a:endParaRPr kumimoji="1" lang="ja-JP" altLang="en-US" sz="1200" dirty="0">
              <a:ln>
                <a:solidFill>
                  <a:schemeClr val="accent1"/>
                </a:solidFill>
              </a:ln>
              <a:solidFill>
                <a:schemeClr val="bg1"/>
              </a:solidFill>
            </a:endParaRPr>
          </a:p>
        </p:txBody>
      </p:sp>
    </p:spTree>
    <p:extLst>
      <p:ext uri="{BB962C8B-B14F-4D97-AF65-F5344CB8AC3E}">
        <p14:creationId xmlns:p14="http://schemas.microsoft.com/office/powerpoint/2010/main" val="1968818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827088"/>
            <a:ext cx="8016875"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テキスト ボックス 4"/>
          <p:cNvSpPr txBox="1">
            <a:spLocks noChangeArrowheads="1"/>
          </p:cNvSpPr>
          <p:nvPr/>
        </p:nvSpPr>
        <p:spPr bwMode="auto">
          <a:xfrm>
            <a:off x="468313" y="6092825"/>
            <a:ext cx="7058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FF"/>
                </a:solidFill>
                <a:effectLst/>
                <a:uLnTx/>
                <a:uFillTx/>
                <a:latin typeface="ＭＳ Ｐ明朝" panose="02020600040205080304" pitchFamily="18" charset="-128"/>
                <a:ea typeface="ＭＳ Ｐ明朝" panose="02020600040205080304" pitchFamily="18" charset="-128"/>
                <a:cs typeface="+mn-cs"/>
              </a:rPr>
              <a:t>出典：</a:t>
            </a:r>
            <a:r>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hlinkClick r:id="rId4"/>
              </a:rPr>
              <a:t>　</a:t>
            </a:r>
            <a:r>
              <a:rPr kumimoji="1" lang="en-US" altLang="ja-JP"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hlinkClick r:id="rId4"/>
              </a:rPr>
              <a:t>http://www.gov-online.go.jp/tokusyu/201208/naze/henka.html</a:t>
            </a:r>
            <a:endParaRPr kumimoji="1" lang="en-US" altLang="ja-JP"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a:t>
            </a:r>
            <a:r>
              <a:rPr kumimoji="1" lang="ja-JP" altLang="en-US" sz="1600" b="0" i="0" u="none" strike="noStrike" kern="1200" cap="none" spc="0" normalizeH="0" baseline="0" noProof="0">
                <a:ln>
                  <a:noFill/>
                </a:ln>
                <a:solidFill>
                  <a:srgbClr val="FFFFFF"/>
                </a:solidFill>
                <a:effectLst/>
                <a:uLnTx/>
                <a:uFillTx/>
                <a:latin typeface="ＭＳ Ｐ明朝" panose="02020600040205080304" pitchFamily="18" charset="-128"/>
                <a:ea typeface="ＭＳ Ｐ明朝" panose="02020600040205080304" pitchFamily="18" charset="-128"/>
                <a:cs typeface="+mn-cs"/>
              </a:rPr>
              <a:t>内閣府大臣官房政府広報室</a:t>
            </a:r>
            <a:endParaRPr kumimoji="1" lang="en-US" altLang="ja-JP" sz="1600" b="0" i="0" u="none" strike="noStrike" kern="1200" cap="none" spc="0" normalizeH="0" baseline="0" noProof="0">
              <a:ln>
                <a:noFill/>
              </a:ln>
              <a:solidFill>
                <a:srgbClr val="FFFFFF"/>
              </a:solidFill>
              <a:effectLst/>
              <a:uLnTx/>
              <a:uFillTx/>
              <a:latin typeface="ＭＳ Ｐ明朝" panose="02020600040205080304" pitchFamily="18" charset="-128"/>
              <a:ea typeface="ＭＳ Ｐ明朝" panose="02020600040205080304" pitchFamily="18" charset="-128"/>
              <a:cs typeface="+mn-cs"/>
            </a:endParaRPr>
          </a:p>
        </p:txBody>
      </p:sp>
      <p:sp>
        <p:nvSpPr>
          <p:cNvPr id="32772" name="テキスト ボックス 5"/>
          <p:cNvSpPr txBox="1">
            <a:spLocks noChangeArrowheads="1"/>
          </p:cNvSpPr>
          <p:nvPr/>
        </p:nvSpPr>
        <p:spPr bwMode="auto">
          <a:xfrm>
            <a:off x="755650" y="3394075"/>
            <a:ext cx="3814763"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a:t>
            </a:r>
            <a:r>
              <a:rPr kumimoji="1" lang="en-US" altLang="ja-JP" sz="1600" b="0"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1965</a:t>
            </a:r>
            <a:r>
              <a:rPr kumimoji="1" lang="ja-JP" altLang="en-US" sz="1600" b="0"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年当時</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の日本は、高齢者</a:t>
            </a:r>
            <a:r>
              <a:rPr kumimoji="1" lang="en-US" altLang="ja-JP"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1</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人を現役世代（</a:t>
            </a:r>
            <a:r>
              <a:rPr kumimoji="1" lang="en-US" altLang="ja-JP"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20</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a:t>
            </a:r>
            <a:r>
              <a:rPr kumimoji="1" lang="en-US" altLang="ja-JP"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64</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歳）約</a:t>
            </a:r>
            <a:r>
              <a:rPr kumimoji="1" lang="en-US" altLang="ja-JP"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9</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人で支える</a:t>
            </a:r>
            <a:endParaRPr kumimoji="1" lang="en-US" altLang="ja-JP"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「胴上げ」型</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の社会でした。</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◇しかし、出生数の減少により、</a:t>
            </a:r>
            <a:r>
              <a:rPr kumimoji="1" lang="en-US" altLang="ja-JP" sz="1600" b="0"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2012</a:t>
            </a:r>
            <a:r>
              <a:rPr kumimoji="1" lang="ja-JP" altLang="en-US" sz="1600" b="0"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年の現在</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では、高齢者１人を現役世代</a:t>
            </a:r>
            <a:r>
              <a:rPr kumimoji="1" lang="en-US" altLang="ja-JP"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3</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人弱で支える</a:t>
            </a:r>
            <a:r>
              <a:rPr kumimoji="1" lang="ja-JP" altLang="en-US" sz="1600" b="1"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「騎馬戦」型</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の社会になっています。</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◇さらに、今後も支え手の減少は続き、</a:t>
            </a:r>
            <a:r>
              <a:rPr kumimoji="1" lang="en-US" altLang="ja-JP" sz="1600" b="0"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2050</a:t>
            </a:r>
            <a:r>
              <a:rPr kumimoji="1" lang="ja-JP" altLang="en-US" sz="1600" b="0"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年には</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、高齢者１人をほぼ</a:t>
            </a:r>
            <a:r>
              <a:rPr kumimoji="1" lang="en-US" altLang="ja-JP"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1</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人の現役世代が支える</a:t>
            </a:r>
            <a:r>
              <a:rPr kumimoji="1" lang="ja-JP" altLang="en-US" sz="1600" b="1"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「肩車」型</a:t>
            </a:r>
            <a:r>
              <a:rPr kumimoji="1" lang="ja-JP" altLang="en-US" sz="1600" b="0" i="0" u="none" strike="noStrike" kern="1200" cap="none" spc="0" normalizeH="0" baseline="0" noProof="0">
                <a:ln>
                  <a:noFill/>
                </a:ln>
                <a:solidFill>
                  <a:srgbClr val="002060"/>
                </a:solidFill>
                <a:effectLst/>
                <a:uLnTx/>
                <a:uFillTx/>
                <a:latin typeface="ＭＳ Ｐ明朝" panose="02020600040205080304" pitchFamily="18" charset="-128"/>
                <a:ea typeface="ＭＳ Ｐ明朝" panose="02020600040205080304" pitchFamily="18" charset="-128"/>
                <a:cs typeface="+mn-cs"/>
              </a:rPr>
              <a:t>の社会になることが見込まれます。</a:t>
            </a:r>
          </a:p>
        </p:txBody>
      </p:sp>
      <p:sp>
        <p:nvSpPr>
          <p:cNvPr id="32773" name="正方形/長方形 3"/>
          <p:cNvSpPr>
            <a:spLocks noChangeArrowheads="1"/>
          </p:cNvSpPr>
          <p:nvPr/>
        </p:nvSpPr>
        <p:spPr bwMode="auto">
          <a:xfrm>
            <a:off x="2143125" y="179388"/>
            <a:ext cx="5320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胴上げ型から肩車型社会へ（皆さんが働き盛りの頃）</a:t>
            </a:r>
            <a:endParaRPr kumimoji="1" lang="ja-JP" alt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32774" name="テキスト ボックス 6"/>
          <p:cNvSpPr txBox="1">
            <a:spLocks noChangeArrowheads="1"/>
          </p:cNvSpPr>
          <p:nvPr/>
        </p:nvSpPr>
        <p:spPr bwMode="auto">
          <a:xfrm>
            <a:off x="871538" y="1125538"/>
            <a:ext cx="1108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昭和</a:t>
            </a:r>
            <a:r>
              <a:rPr kumimoji="1" lang="en-US" altLang="ja-JP" sz="18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40</a:t>
            </a:r>
            <a:r>
              <a:rPr kumimoji="1" lang="ja-JP" altLang="en-US" sz="18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年</a:t>
            </a:r>
          </a:p>
        </p:txBody>
      </p:sp>
      <p:sp>
        <p:nvSpPr>
          <p:cNvPr id="32775" name="テキスト ボックス 7"/>
          <p:cNvSpPr txBox="1">
            <a:spLocks noChangeArrowheads="1"/>
          </p:cNvSpPr>
          <p:nvPr/>
        </p:nvSpPr>
        <p:spPr bwMode="auto">
          <a:xfrm>
            <a:off x="3392488" y="1125538"/>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平成</a:t>
            </a:r>
            <a:r>
              <a:rPr kumimoji="1" lang="en-US" altLang="ja-JP" sz="18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24</a:t>
            </a:r>
            <a:r>
              <a:rPr kumimoji="1" lang="ja-JP" altLang="en-US" sz="18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rPr>
              <a:t>年</a:t>
            </a:r>
            <a:endParaRPr kumimoji="1" lang="en-US" altLang="ja-JP" sz="1800" b="0" i="0" u="none" strike="noStrike" kern="1200" cap="none" spc="0" normalizeH="0" baseline="0" noProof="0">
              <a:ln>
                <a:noFill/>
              </a:ln>
              <a:solidFill>
                <a:srgbClr val="000000"/>
              </a:solidFill>
              <a:effectLst/>
              <a:uLnTx/>
              <a:uFillTx/>
              <a:latin typeface="ＭＳ Ｐ明朝" panose="02020600040205080304" pitchFamily="18" charset="-128"/>
              <a:ea typeface="ＭＳ Ｐ明朝" panose="02020600040205080304" pitchFamily="18" charset="-128"/>
              <a:cs typeface="+mn-cs"/>
            </a:endParaRPr>
          </a:p>
        </p:txBody>
      </p:sp>
      <p:sp>
        <p:nvSpPr>
          <p:cNvPr id="32776" name="テキスト ボックス 8"/>
          <p:cNvSpPr txBox="1">
            <a:spLocks noChangeArrowheads="1"/>
          </p:cNvSpPr>
          <p:nvPr/>
        </p:nvSpPr>
        <p:spPr bwMode="auto">
          <a:xfrm>
            <a:off x="6011863" y="1125538"/>
            <a:ext cx="24160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2050</a:t>
            </a:r>
            <a:r>
              <a:rPr kumimoji="1" lang="ja-JP" altLang="en-US"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年　　　　→</a:t>
            </a:r>
            <a:r>
              <a:rPr kumimoji="1" lang="en-US" altLang="ja-JP"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30</a:t>
            </a:r>
            <a:r>
              <a:rPr kumimoji="1" lang="ja-JP" altLang="en-US" sz="1800" b="0" i="0" u="none" strike="noStrike" kern="1200" cap="none" spc="0" normalizeH="0" baseline="0" noProof="0" dirty="0">
                <a:ln>
                  <a:noFill/>
                </a:ln>
                <a:solidFill>
                  <a:srgbClr val="000000"/>
                </a:solidFill>
                <a:effectLst/>
                <a:uLnTx/>
                <a:uFillTx/>
                <a:latin typeface="ＭＳ Ｐ明朝" panose="02020600040205080304" pitchFamily="18" charset="-128"/>
                <a:ea typeface="ＭＳ Ｐ明朝" panose="02020600040205080304" pitchFamily="18" charset="-128"/>
                <a:cs typeface="+mn-cs"/>
              </a:rPr>
              <a:t>年後</a:t>
            </a:r>
          </a:p>
        </p:txBody>
      </p:sp>
      <p:sp>
        <p:nvSpPr>
          <p:cNvPr id="32777" name="テキスト ボックス 1"/>
          <p:cNvSpPr txBox="1">
            <a:spLocks noChangeArrowheads="1"/>
          </p:cNvSpPr>
          <p:nvPr/>
        </p:nvSpPr>
        <p:spPr bwMode="auto">
          <a:xfrm>
            <a:off x="869950" y="1412875"/>
            <a:ext cx="1109663" cy="369888"/>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胴上げ型</a:t>
            </a: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2778" name="テキスト ボックス 9"/>
          <p:cNvSpPr txBox="1">
            <a:spLocks noChangeArrowheads="1"/>
          </p:cNvSpPr>
          <p:nvPr/>
        </p:nvSpPr>
        <p:spPr bwMode="auto">
          <a:xfrm>
            <a:off x="3386138" y="1412875"/>
            <a:ext cx="1114425" cy="369888"/>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騎馬戦型</a:t>
            </a: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2779" name="テキスト ボックス 10"/>
          <p:cNvSpPr txBox="1">
            <a:spLocks noChangeArrowheads="1"/>
          </p:cNvSpPr>
          <p:nvPr/>
        </p:nvSpPr>
        <p:spPr bwMode="auto">
          <a:xfrm>
            <a:off x="6084888" y="1412875"/>
            <a:ext cx="881062" cy="369888"/>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srgbClr val="FF0000"/>
                </a:solidFill>
                <a:effectLst/>
                <a:uLnTx/>
                <a:uFillTx/>
                <a:latin typeface="ＭＳ Ｐ明朝" panose="02020600040205080304" pitchFamily="18" charset="-128"/>
                <a:ea typeface="ＭＳ Ｐ明朝" panose="02020600040205080304" pitchFamily="18" charset="-128"/>
                <a:cs typeface="+mn-cs"/>
              </a:rPr>
              <a:t>肩車型</a:t>
            </a:r>
            <a:endParaRPr kumimoji="1" lang="ja-JP" altLang="en-US" sz="1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番号プレースホルダ 1"/>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0811283-687D-49F1-8432-766C0534E83D}" type="slidenum">
              <a:rPr kumimoji="1" lang="en-US" altLang="ja-JP" sz="14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1" lang="en-US" altLang="ja-JP" sz="14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74755" name="テキスト ボックス 2"/>
          <p:cNvSpPr txBox="1">
            <a:spLocks noChangeArrowheads="1"/>
          </p:cNvSpPr>
          <p:nvPr/>
        </p:nvSpPr>
        <p:spPr bwMode="auto">
          <a:xfrm>
            <a:off x="157033" y="714375"/>
            <a:ext cx="8866188"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　　　　　　　　　　　　　　</a:t>
            </a:r>
            <a:r>
              <a:rPr kumimoji="1" lang="ja-JP" altLang="en-US" sz="28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活動を支える三つのシステム</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◆ハード・ウエア（</a:t>
            </a:r>
            <a:r>
              <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Hard ware</a:t>
            </a: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道具（建物・施設設備）</a:t>
            </a:r>
            <a:endPar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◆ソフト・ウエア（</a:t>
            </a:r>
            <a:r>
              <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Soft ware</a:t>
            </a: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道具を動かす仕組みや仕掛け</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◆ハート・ウエア（</a:t>
            </a:r>
            <a:r>
              <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Heart ware</a:t>
            </a: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どのような姿勢で関わるのか＝想い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endParaRPr>
          </a:p>
        </p:txBody>
      </p:sp>
      <p:sp>
        <p:nvSpPr>
          <p:cNvPr id="4" name="下矢印 3"/>
          <p:cNvSpPr/>
          <p:nvPr/>
        </p:nvSpPr>
        <p:spPr>
          <a:xfrm>
            <a:off x="4157682" y="4071938"/>
            <a:ext cx="830498" cy="85725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4581" name="テキスト ボックス 4"/>
          <p:cNvSpPr txBox="1">
            <a:spLocks noChangeArrowheads="1"/>
          </p:cNvSpPr>
          <p:nvPr/>
        </p:nvSpPr>
        <p:spPr bwMode="auto">
          <a:xfrm>
            <a:off x="2915816" y="5251203"/>
            <a:ext cx="3262432" cy="707886"/>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a:noFill/>
                </a:ln>
                <a:solidFill>
                  <a:srgbClr val="F79646"/>
                </a:solidFill>
                <a:effectLst/>
                <a:uLnTx/>
                <a:uFillTx/>
                <a:latin typeface="UD デジタル 教科書体 NP-B" panose="02020700000000000000" pitchFamily="18" charset="-128"/>
                <a:ea typeface="UD デジタル 教科書体 NP-B" panose="02020700000000000000" pitchFamily="18" charset="-128"/>
                <a:cs typeface="+mn-cs"/>
              </a:rPr>
              <a:t>社会的想像力</a:t>
            </a:r>
          </a:p>
        </p:txBody>
      </p:sp>
      <p:sp>
        <p:nvSpPr>
          <p:cNvPr id="24582" name="テキスト ボックス 6"/>
          <p:cNvSpPr txBox="1">
            <a:spLocks noChangeArrowheads="1"/>
          </p:cNvSpPr>
          <p:nvPr/>
        </p:nvSpPr>
        <p:spPr bwMode="auto">
          <a:xfrm>
            <a:off x="1116013" y="4286250"/>
            <a:ext cx="60260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Ｓ・Ｙ・Ｓを動かす　　　　　　　　能力は！</a:t>
            </a:r>
          </a:p>
        </p:txBody>
      </p:sp>
    </p:spTree>
    <p:extLst>
      <p:ext uri="{BB962C8B-B14F-4D97-AF65-F5344CB8AC3E}">
        <p14:creationId xmlns:p14="http://schemas.microsoft.com/office/powerpoint/2010/main" val="17981214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D71D0B-0DBF-4047-949B-279734ACDE76}"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3" name="テキスト ボックス 2"/>
          <p:cNvSpPr txBox="1"/>
          <p:nvPr/>
        </p:nvSpPr>
        <p:spPr>
          <a:xfrm>
            <a:off x="539552" y="764704"/>
            <a:ext cx="8032968"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ここにおいでのみなさんは、地域生活コーディネーターなのではないか！</a:t>
            </a:r>
          </a:p>
        </p:txBody>
      </p:sp>
      <p:sp>
        <p:nvSpPr>
          <p:cNvPr id="4" name="テキスト ボックス 3"/>
          <p:cNvSpPr txBox="1"/>
          <p:nvPr/>
        </p:nvSpPr>
        <p:spPr>
          <a:xfrm>
            <a:off x="154830" y="1607367"/>
            <a:ext cx="8802410" cy="320857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コーディネーターとは</a:t>
            </a:r>
            <a:endParaRPr kumimoji="1" lang="en-US" altLang="ja-JP"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UD デジタル 教科書体 NP-B" panose="02020700000000000000" pitchFamily="18" charset="-128"/>
                <a:ea typeface="UD デジタル 教科書体 NP-B" panose="02020700000000000000" pitchFamily="18" charset="-128"/>
                <a:cs typeface="+mn-cs"/>
              </a:rPr>
              <a:t>「出会いを演出する人」</a:t>
            </a:r>
            <a:r>
              <a:rPr kumimoji="1" lang="ja-JP" altLang="en-US"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であり</a:t>
            </a:r>
            <a:r>
              <a:rPr kumimoji="1" lang="ja-JP" altLang="en-US" sz="2400" b="0" i="0" u="none" strike="noStrike" kern="1200" cap="none" spc="0" normalizeH="0" baseline="0" noProof="0" dirty="0">
                <a:ln>
                  <a:noFill/>
                </a:ln>
                <a:solidFill>
                  <a:srgbClr val="FFFF00"/>
                </a:solidFill>
                <a:effectLst/>
                <a:uLnTx/>
                <a:uFillTx/>
                <a:latin typeface="UD デジタル 教科書体 NP-B" panose="02020700000000000000" pitchFamily="18" charset="-128"/>
                <a:ea typeface="UD デジタル 教科書体 NP-B" panose="02020700000000000000" pitchFamily="18" charset="-128"/>
                <a:cs typeface="+mn-cs"/>
              </a:rPr>
              <a:t>「通訳者・翻訳者」</a:t>
            </a:r>
            <a:r>
              <a:rPr kumimoji="1" lang="ja-JP" altLang="en-US"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です。</a:t>
            </a:r>
            <a:endParaRPr kumimoji="1" lang="en-US" altLang="ja-JP"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みなさんに必要なスキルは、</a:t>
            </a:r>
            <a:endParaRPr kumimoji="1" lang="en-US" altLang="ja-JP"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①アセスメント力（状況を把握する力）</a:t>
            </a:r>
            <a:endParaRPr kumimoji="1" lang="en-US" altLang="ja-JP"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②カウンセリング力（聴き上手）</a:t>
            </a:r>
            <a:endParaRPr kumimoji="1" lang="en-US" altLang="ja-JP"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③プレゼンテーション力（相手に分かる言葉で語る）</a:t>
            </a:r>
            <a:endParaRPr kumimoji="1" lang="en-US" altLang="ja-JP"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④受縁力・協働力（助けられ上手）</a:t>
            </a:r>
          </a:p>
        </p:txBody>
      </p:sp>
      <p:sp>
        <p:nvSpPr>
          <p:cNvPr id="6" name="下矢印 5"/>
          <p:cNvSpPr/>
          <p:nvPr/>
        </p:nvSpPr>
        <p:spPr>
          <a:xfrm rot="10800000">
            <a:off x="4355976" y="5098533"/>
            <a:ext cx="432048" cy="432048"/>
          </a:xfrm>
          <a:prstGeom prst="down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7" name="テキスト ボックス 6"/>
          <p:cNvSpPr txBox="1"/>
          <p:nvPr/>
        </p:nvSpPr>
        <p:spPr>
          <a:xfrm>
            <a:off x="440098" y="5812500"/>
            <a:ext cx="826380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これを身につけるその根底には</a:t>
            </a:r>
            <a:r>
              <a:rPr kumimoji="1" lang="en-US" altLang="ja-JP" sz="1800" b="0" i="0" u="none" strike="noStrike" kern="1200" cap="none" spc="0" normalizeH="0" baseline="0" noProof="0" dirty="0">
                <a:ln>
                  <a:noFill/>
                </a:ln>
                <a:solidFill>
                  <a:srgbClr val="FFFF00"/>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800" b="0" i="0" u="none" strike="noStrike" kern="1200" cap="none" spc="0" normalizeH="0" baseline="0" noProof="0" dirty="0">
                <a:ln>
                  <a:noFill/>
                </a:ln>
                <a:solidFill>
                  <a:srgbClr val="FFFF00"/>
                </a:solidFill>
                <a:effectLst/>
                <a:uLnTx/>
                <a:uFillTx/>
                <a:latin typeface="UD デジタル 教科書体 NP-B" panose="02020700000000000000" pitchFamily="18" charset="-128"/>
                <a:ea typeface="UD デジタル 教科書体 NP-B" panose="02020700000000000000" pitchFamily="18" charset="-128"/>
                <a:cs typeface="+mn-cs"/>
              </a:rPr>
              <a:t>社会的想像力</a:t>
            </a:r>
            <a:r>
              <a:rPr kumimoji="1" lang="en-US" altLang="ja-JP" sz="1800" b="0" i="0" u="none" strike="noStrike" kern="1200" cap="none" spc="0" normalizeH="0" baseline="0" noProof="0" dirty="0">
                <a:ln>
                  <a:noFill/>
                </a:ln>
                <a:solidFill>
                  <a:srgbClr val="FFFF00"/>
                </a:solidFill>
                <a:effectLst/>
                <a:uLnTx/>
                <a:uFillTx/>
                <a:latin typeface="UD デジタル 教科書体 NP-B" panose="02020700000000000000" pitchFamily="18" charset="-128"/>
                <a:ea typeface="UD デジタル 教科書体 NP-B" panose="02020700000000000000" pitchFamily="18" charset="-128"/>
                <a:cs typeface="+mn-cs"/>
              </a:rPr>
              <a:t>』</a:t>
            </a:r>
            <a:r>
              <a:rPr kumimoji="1" lang="ja-JP" altLang="en-US" sz="1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を持てることが大切です。</a:t>
            </a:r>
          </a:p>
        </p:txBody>
      </p:sp>
    </p:spTree>
    <p:extLst>
      <p:ext uri="{BB962C8B-B14F-4D97-AF65-F5344CB8AC3E}">
        <p14:creationId xmlns:p14="http://schemas.microsoft.com/office/powerpoint/2010/main" val="25222585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E69A5FA-D325-43EE-855B-EA23B50D7CD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18AA83-5F77-4A29-8629-AEC6BB55E8C3}" type="slidenum">
              <a:rPr kumimoji="0" lang="en-US" altLang="ja-JP" sz="14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102</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3" name="テキスト ボックス 2">
            <a:extLst>
              <a:ext uri="{FF2B5EF4-FFF2-40B4-BE49-F238E27FC236}">
                <a16:creationId xmlns:a16="http://schemas.microsoft.com/office/drawing/2014/main" id="{758BE3DA-2DFD-4171-A628-105323E38518}"/>
              </a:ext>
            </a:extLst>
          </p:cNvPr>
          <p:cNvSpPr txBox="1"/>
          <p:nvPr/>
        </p:nvSpPr>
        <p:spPr>
          <a:xfrm>
            <a:off x="979714" y="597158"/>
            <a:ext cx="7184572" cy="39703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私は、</a:t>
            </a: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「お互い様」の意識や「結い」の習慣等は、</a:t>
            </a: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貴重な東北の生活文化であると共に</a:t>
            </a: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我々社会の「強み」</a:t>
            </a: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なのではないかと思っています。</a:t>
            </a:r>
          </a:p>
        </p:txBody>
      </p:sp>
      <p:sp>
        <p:nvSpPr>
          <p:cNvPr id="4" name="矢印: 下 3">
            <a:extLst>
              <a:ext uri="{FF2B5EF4-FFF2-40B4-BE49-F238E27FC236}">
                <a16:creationId xmlns:a16="http://schemas.microsoft.com/office/drawing/2014/main" id="{F5DD24B6-43FD-4B32-B1B6-97185DBA632E}"/>
              </a:ext>
            </a:extLst>
          </p:cNvPr>
          <p:cNvSpPr/>
          <p:nvPr/>
        </p:nvSpPr>
        <p:spPr>
          <a:xfrm>
            <a:off x="4296747" y="4646645"/>
            <a:ext cx="550506" cy="643812"/>
          </a:xfrm>
          <a:prstGeom prst="down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テキスト ボックス 4">
            <a:extLst>
              <a:ext uri="{FF2B5EF4-FFF2-40B4-BE49-F238E27FC236}">
                <a16:creationId xmlns:a16="http://schemas.microsoft.com/office/drawing/2014/main" id="{6E4056D2-28E3-40A2-9E9E-0A6405B6B7CB}"/>
              </a:ext>
            </a:extLst>
          </p:cNvPr>
          <p:cNvSpPr txBox="1"/>
          <p:nvPr/>
        </p:nvSpPr>
        <p:spPr>
          <a:xfrm>
            <a:off x="350331" y="5542384"/>
            <a:ext cx="8443337" cy="523220"/>
          </a:xfrm>
          <a:prstGeom prst="rect">
            <a:avLst/>
          </a:prstGeom>
          <a:noFill/>
          <a:ln>
            <a:solidFill>
              <a:schemeClr val="bg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00"/>
                </a:solidFill>
                <a:effectLst/>
                <a:uLnTx/>
                <a:uFillTx/>
                <a:latin typeface="UD デジタル 教科書体 NP-B" panose="02020700000000000000" pitchFamily="18" charset="-128"/>
                <a:ea typeface="UD デジタル 教科書体 NP-B" panose="02020700000000000000" pitchFamily="18" charset="-128"/>
                <a:cs typeface="+mn-cs"/>
              </a:rPr>
              <a:t>これを生かした地域づくりをしたいと考えています</a:t>
            </a:r>
          </a:p>
        </p:txBody>
      </p:sp>
    </p:spTree>
    <p:extLst>
      <p:ext uri="{BB962C8B-B14F-4D97-AF65-F5344CB8AC3E}">
        <p14:creationId xmlns:p14="http://schemas.microsoft.com/office/powerpoint/2010/main" val="9992862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2987675" y="5976938"/>
            <a:ext cx="2554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600">
                <a:solidFill>
                  <a:srgbClr val="FFFFFF"/>
                </a:solidFill>
              </a:rPr>
              <a:t>ご静聴有り難うございました</a:t>
            </a:r>
          </a:p>
        </p:txBody>
      </p:sp>
      <p:pic>
        <p:nvPicPr>
          <p:cNvPr id="165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1484313"/>
            <a:ext cx="40005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スライド番号プレースホル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fld id="{9B30B7A5-3C98-4CAD-8333-748B2440EBAA}" type="slidenum">
              <a:rPr lang="en-US" altLang="ja-JP" sz="1200" smtClean="0">
                <a:solidFill>
                  <a:srgbClr val="898989"/>
                </a:solidFill>
              </a:rPr>
              <a:pPr eaLnBrk="1" hangingPunct="1">
                <a:spcBef>
                  <a:spcPct val="0"/>
                </a:spcBef>
                <a:buFontTx/>
                <a:buNone/>
              </a:pPr>
              <a:t>103</a:t>
            </a:fld>
            <a:endParaRPr lang="en-US" altLang="ja-JP" sz="1200">
              <a:solidFill>
                <a:srgbClr val="898989"/>
              </a:solidFill>
            </a:endParaRPr>
          </a:p>
        </p:txBody>
      </p:sp>
    </p:spTree>
    <p:extLst>
      <p:ext uri="{BB962C8B-B14F-4D97-AF65-F5344CB8AC3E}">
        <p14:creationId xmlns:p14="http://schemas.microsoft.com/office/powerpoint/2010/main" val="13252606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DBEC046-A35F-4C56-AEAE-940D513CEDEF}"/>
              </a:ext>
            </a:extLst>
          </p:cNvPr>
          <p:cNvSpPr txBox="1"/>
          <p:nvPr/>
        </p:nvSpPr>
        <p:spPr>
          <a:xfrm>
            <a:off x="2271530" y="1642187"/>
            <a:ext cx="4600940" cy="1015663"/>
          </a:xfrm>
          <a:prstGeom prst="rect">
            <a:avLst/>
          </a:prstGeom>
          <a:noFill/>
        </p:spPr>
        <p:txBody>
          <a:bodyPr wrap="none" rtlCol="0">
            <a:spAutoFit/>
          </a:bodyPr>
          <a:lstStyle/>
          <a:p>
            <a:pPr algn="ctr"/>
            <a:r>
              <a:rPr kumimoji="1" lang="ja-JP" altLang="en-US" sz="2800" dirty="0">
                <a:solidFill>
                  <a:schemeClr val="bg1"/>
                </a:solidFill>
              </a:rPr>
              <a:t>資 料</a:t>
            </a:r>
            <a:endParaRPr kumimoji="1" lang="en-US" altLang="ja-JP" sz="2800" dirty="0">
              <a:solidFill>
                <a:schemeClr val="bg1"/>
              </a:solidFill>
            </a:endParaRPr>
          </a:p>
          <a:p>
            <a:pPr algn="ctr"/>
            <a:endParaRPr kumimoji="1" lang="en-US" altLang="ja-JP" sz="1200" dirty="0">
              <a:solidFill>
                <a:schemeClr val="bg1"/>
              </a:solidFill>
            </a:endParaRPr>
          </a:p>
          <a:p>
            <a:r>
              <a:rPr kumimoji="1" lang="ja-JP" altLang="en-US" sz="2000" dirty="0">
                <a:solidFill>
                  <a:schemeClr val="bg1"/>
                </a:solidFill>
              </a:rPr>
              <a:t>（時間のあるとき、目を通してみて下さい）</a:t>
            </a:r>
          </a:p>
        </p:txBody>
      </p:sp>
      <p:sp>
        <p:nvSpPr>
          <p:cNvPr id="3" name="テキスト ボックス 2">
            <a:extLst>
              <a:ext uri="{FF2B5EF4-FFF2-40B4-BE49-F238E27FC236}">
                <a16:creationId xmlns:a16="http://schemas.microsoft.com/office/drawing/2014/main" id="{4F5E7059-7C7C-454E-85E1-FFCEDECE9A35}"/>
              </a:ext>
            </a:extLst>
          </p:cNvPr>
          <p:cNvSpPr txBox="1"/>
          <p:nvPr/>
        </p:nvSpPr>
        <p:spPr>
          <a:xfrm>
            <a:off x="2581711" y="3359020"/>
            <a:ext cx="3980577" cy="1261884"/>
          </a:xfrm>
          <a:prstGeom prst="rect">
            <a:avLst/>
          </a:prstGeom>
          <a:noFill/>
        </p:spPr>
        <p:txBody>
          <a:bodyPr wrap="none" rtlCol="0">
            <a:spAutoFit/>
          </a:bodyPr>
          <a:lstStyle/>
          <a:p>
            <a:r>
              <a:rPr kumimoji="1" lang="ja-JP" altLang="en-US" dirty="0">
                <a:solidFill>
                  <a:schemeClr val="bg1"/>
                </a:solidFill>
              </a:rPr>
              <a:t>質問や・感想は以下にお寄せ下さい。</a:t>
            </a:r>
            <a:endParaRPr kumimoji="1" lang="en-US" altLang="ja-JP" dirty="0">
              <a:solidFill>
                <a:schemeClr val="bg1"/>
              </a:solidFill>
            </a:endParaRPr>
          </a:p>
          <a:p>
            <a:endParaRPr kumimoji="1" lang="en-US" altLang="ja-JP" dirty="0">
              <a:solidFill>
                <a:schemeClr val="bg1"/>
              </a:solidFill>
            </a:endParaRPr>
          </a:p>
          <a:p>
            <a:r>
              <a:rPr kumimoji="1" lang="en-US" altLang="ja-JP" sz="2000" dirty="0">
                <a:solidFill>
                  <a:schemeClr val="bg1"/>
                </a:solidFill>
              </a:rPr>
              <a:t>E-mail </a:t>
            </a:r>
            <a:r>
              <a:rPr kumimoji="1" lang="ja-JP" altLang="en-US" sz="2000" dirty="0">
                <a:solidFill>
                  <a:schemeClr val="bg1"/>
                </a:solidFill>
              </a:rPr>
              <a:t>： </a:t>
            </a:r>
            <a:r>
              <a:rPr kumimoji="1" lang="en-US" altLang="ja-JP" sz="2000" dirty="0">
                <a:solidFill>
                  <a:schemeClr val="bg1"/>
                </a:solidFill>
                <a:latin typeface="Abadi" panose="020B0604020104020204" pitchFamily="34" charset="0"/>
                <a:hlinkClick r:id="rId2">
                  <a:extLst>
                    <a:ext uri="{A12FA001-AC4F-418D-AE19-62706E023703}">
                      <ahyp:hlinkClr xmlns:ahyp="http://schemas.microsoft.com/office/drawing/2018/hyperlinkcolor" val="tx"/>
                    </a:ext>
                  </a:extLst>
                </a:hlinkClick>
              </a:rPr>
              <a:t>welfare0622@yahoo.co.jp</a:t>
            </a:r>
            <a:endParaRPr kumimoji="1" lang="en-US" altLang="ja-JP" sz="2000" dirty="0">
              <a:solidFill>
                <a:schemeClr val="bg1"/>
              </a:solidFill>
              <a:latin typeface="Abadi" panose="020B0604020104020204" pitchFamily="34" charset="0"/>
            </a:endParaRPr>
          </a:p>
          <a:p>
            <a:r>
              <a:rPr kumimoji="1" lang="en-US" altLang="ja-JP" sz="2000" dirty="0">
                <a:solidFill>
                  <a:schemeClr val="bg1"/>
                </a:solidFill>
              </a:rPr>
              <a:t>HP</a:t>
            </a:r>
            <a:r>
              <a:rPr kumimoji="1" lang="ja-JP" altLang="en-US" sz="2000" dirty="0">
                <a:solidFill>
                  <a:schemeClr val="bg1"/>
                </a:solidFill>
              </a:rPr>
              <a:t>　　 ： </a:t>
            </a:r>
            <a:r>
              <a:rPr kumimoji="1" lang="en-US" altLang="ja-JP" sz="2000" dirty="0">
                <a:solidFill>
                  <a:schemeClr val="bg1"/>
                </a:solidFill>
              </a:rPr>
              <a:t>https://</a:t>
            </a:r>
            <a:r>
              <a:rPr kumimoji="1" lang="en-US" altLang="ja-JP" sz="2000" dirty="0">
                <a:solidFill>
                  <a:schemeClr val="bg1"/>
                </a:solidFill>
                <a:latin typeface="Abadi" panose="020B0604020104020204" pitchFamily="34" charset="0"/>
              </a:rPr>
              <a:t>welfare0622.org</a:t>
            </a:r>
            <a:endParaRPr kumimoji="1" lang="ja-JP" altLang="en-US" sz="2000" dirty="0">
              <a:solidFill>
                <a:schemeClr val="bg1"/>
              </a:solidFill>
              <a:latin typeface="Abadi" panose="020B0604020104020204" pitchFamily="34" charset="0"/>
            </a:endParaRPr>
          </a:p>
        </p:txBody>
      </p:sp>
    </p:spTree>
    <p:extLst>
      <p:ext uri="{BB962C8B-B14F-4D97-AF65-F5344CB8AC3E}">
        <p14:creationId xmlns:p14="http://schemas.microsoft.com/office/powerpoint/2010/main" val="7450234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68313" y="2276475"/>
            <a:ext cx="8229600" cy="1152525"/>
          </a:xfrm>
          <a:prstGeom prst="rect">
            <a:avLst/>
          </a:prstGeom>
          <a:solidFill>
            <a:schemeClr val="accent5">
              <a:lumMod val="75000"/>
            </a:schemeClr>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lvl="0" defTabSz="914400" eaLnBrk="1" hangingPunct="1">
              <a:defRPr/>
            </a:pPr>
            <a:r>
              <a:rPr lang="ja-JP" altLang="en-US" sz="2800" dirty="0">
                <a:solidFill>
                  <a:prstClr val="white"/>
                </a:solidFill>
                <a:latin typeface="ＭＳ Ｐゴシック" panose="020B0600070205080204" pitchFamily="50" charset="-128"/>
              </a:rPr>
              <a:t>関連する通知・提言から読み取る</a:t>
            </a:r>
            <a:r>
              <a:rPr lang="en-US" altLang="ja-JP" sz="2800" dirty="0" err="1">
                <a:solidFill>
                  <a:prstClr val="white"/>
                </a:solidFill>
                <a:latin typeface="ＭＳ Ｐゴシック" panose="020B0600070205080204" pitchFamily="50" charset="-128"/>
              </a:rPr>
              <a:t>CSWer</a:t>
            </a:r>
            <a:r>
              <a:rPr lang="ja-JP" altLang="en-US" sz="2800" dirty="0">
                <a:solidFill>
                  <a:prstClr val="white"/>
                </a:solidFill>
                <a:latin typeface="ＭＳ Ｐゴシック" panose="020B0600070205080204" pitchFamily="50" charset="-128"/>
              </a:rPr>
              <a:t>への期待</a:t>
            </a:r>
          </a:p>
        </p:txBody>
      </p:sp>
      <p:sp>
        <p:nvSpPr>
          <p:cNvPr id="2" name="テキスト ボックス 1"/>
          <p:cNvSpPr txBox="1"/>
          <p:nvPr/>
        </p:nvSpPr>
        <p:spPr>
          <a:xfrm>
            <a:off x="2552353" y="3644195"/>
            <a:ext cx="4071949"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地域福祉と</a:t>
            </a:r>
            <a:r>
              <a:rPr kumimoji="1" lang="en-US" altLang="ja-JP" sz="2000" b="0" i="0" u="none" strike="noStrike" kern="1200" cap="none" spc="0" normalizeH="0" baseline="0" noProof="0" dirty="0" err="1">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CSWer</a:t>
            </a: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を理解するために</a:t>
            </a:r>
          </a:p>
        </p:txBody>
      </p:sp>
      <p:sp>
        <p:nvSpPr>
          <p:cNvPr id="5" name="スライド番号プレースホルダ 4"/>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8B2E05-DB4B-4C62-8708-5AC967ED83B4}" type="slidenum">
              <a:rPr kumimoji="1" lang="ja-JP" altLang="en-US" sz="12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1" lang="ja-JP" altLang="en-US" sz="12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59417239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402FA94-3CF8-4E9D-8C82-CDE4486D5D6D}"/>
              </a:ext>
            </a:extLst>
          </p:cNvPr>
          <p:cNvSpPr txBox="1"/>
          <p:nvPr/>
        </p:nvSpPr>
        <p:spPr>
          <a:xfrm>
            <a:off x="428077" y="1295400"/>
            <a:ext cx="8287846" cy="4093428"/>
          </a:xfrm>
          <a:prstGeom prst="rect">
            <a:avLst/>
          </a:prstGeom>
          <a:noFill/>
        </p:spPr>
        <p:txBody>
          <a:bodyPr wrap="none" rtlCol="0">
            <a:spAutoFit/>
          </a:bodyPr>
          <a:lstStyle/>
          <a:p>
            <a:r>
              <a:rPr kumimoji="1" lang="ja-JP" altLang="en-US" sz="2000" dirty="0">
                <a:solidFill>
                  <a:srgbClr val="FFFF00"/>
                </a:solidFill>
                <a:latin typeface="+mn-ea"/>
              </a:rPr>
              <a:t>１　今日に至るまでの「福祉」の変遷</a:t>
            </a:r>
            <a:endParaRPr kumimoji="1" lang="en-US" altLang="ja-JP" sz="2000" dirty="0">
              <a:solidFill>
                <a:srgbClr val="FFFF00"/>
              </a:solidFill>
              <a:latin typeface="+mn-ea"/>
            </a:endParaRPr>
          </a:p>
          <a:p>
            <a:r>
              <a:rPr kumimoji="1" lang="ja-JP" altLang="en-US" sz="2000" dirty="0">
                <a:solidFill>
                  <a:schemeClr val="bg1"/>
                </a:solidFill>
                <a:latin typeface="+mn-ea"/>
              </a:rPr>
              <a:t>　→社会保障制度の理念と変遷（</a:t>
            </a:r>
            <a:r>
              <a:rPr kumimoji="1" lang="en-US" altLang="ja-JP" sz="2000" dirty="0">
                <a:solidFill>
                  <a:schemeClr val="bg1"/>
                </a:solidFill>
                <a:latin typeface="+mn-ea"/>
              </a:rPr>
              <a:t>A3</a:t>
            </a:r>
            <a:r>
              <a:rPr kumimoji="1" lang="ja-JP" altLang="en-US" sz="2000" dirty="0">
                <a:solidFill>
                  <a:schemeClr val="bg1"/>
                </a:solidFill>
                <a:latin typeface="+mn-ea"/>
              </a:rPr>
              <a:t>版配付資料）</a:t>
            </a:r>
            <a:endParaRPr kumimoji="1" lang="en-US" altLang="ja-JP" sz="2000" dirty="0">
              <a:solidFill>
                <a:schemeClr val="bg1"/>
              </a:solidFill>
              <a:latin typeface="+mn-ea"/>
            </a:endParaRPr>
          </a:p>
          <a:p>
            <a:endParaRPr kumimoji="1" lang="en-US" altLang="ja-JP" sz="2000" dirty="0">
              <a:solidFill>
                <a:schemeClr val="bg1"/>
              </a:solidFill>
              <a:latin typeface="+mn-ea"/>
            </a:endParaRPr>
          </a:p>
          <a:p>
            <a:r>
              <a:rPr kumimoji="1" lang="ja-JP" altLang="en-US" sz="2000" dirty="0">
                <a:solidFill>
                  <a:srgbClr val="FFFF00"/>
                </a:solidFill>
                <a:latin typeface="+mn-ea"/>
              </a:rPr>
              <a:t>２　</a:t>
            </a:r>
            <a:r>
              <a:rPr kumimoji="1" lang="en-US" altLang="ja-JP" sz="2000" dirty="0">
                <a:solidFill>
                  <a:srgbClr val="FFFF00"/>
                </a:solidFill>
                <a:latin typeface="+mn-ea"/>
              </a:rPr>
              <a:t>CSW</a:t>
            </a:r>
            <a:r>
              <a:rPr kumimoji="1" lang="ja-JP" altLang="en-US" sz="2000" dirty="0">
                <a:solidFill>
                  <a:srgbClr val="FFFF00"/>
                </a:solidFill>
                <a:latin typeface="+mn-ea"/>
              </a:rPr>
              <a:t>配置提言</a:t>
            </a:r>
            <a:endParaRPr kumimoji="1" lang="en-US" altLang="ja-JP" sz="2000" dirty="0">
              <a:solidFill>
                <a:srgbClr val="FFFF00"/>
              </a:solidFill>
              <a:latin typeface="+mn-ea"/>
            </a:endParaRPr>
          </a:p>
          <a:p>
            <a:r>
              <a:rPr kumimoji="1" lang="ja-JP" altLang="en-US" sz="2000" dirty="0">
                <a:solidFill>
                  <a:schemeClr val="bg1"/>
                </a:solidFill>
                <a:latin typeface="+mn-ea"/>
              </a:rPr>
              <a:t>　→「これからの地域福祉のあり方に関する研究会」報告書（</a:t>
            </a:r>
            <a:r>
              <a:rPr kumimoji="1" lang="en-US" altLang="ja-JP" sz="2000" dirty="0">
                <a:solidFill>
                  <a:schemeClr val="bg1"/>
                </a:solidFill>
                <a:latin typeface="+mn-ea"/>
              </a:rPr>
              <a:t>H20.3.31</a:t>
            </a:r>
            <a:r>
              <a:rPr kumimoji="1" lang="ja-JP" altLang="en-US" sz="2000" dirty="0">
                <a:solidFill>
                  <a:schemeClr val="bg1"/>
                </a:solidFill>
                <a:latin typeface="+mn-ea"/>
              </a:rPr>
              <a:t>）</a:t>
            </a:r>
            <a:endParaRPr kumimoji="1" lang="en-US" altLang="ja-JP" sz="2000" dirty="0">
              <a:solidFill>
                <a:schemeClr val="bg1"/>
              </a:solidFill>
              <a:latin typeface="+mn-ea"/>
            </a:endParaRPr>
          </a:p>
          <a:p>
            <a:endParaRPr kumimoji="1" lang="en-US" altLang="ja-JP" sz="2000" dirty="0">
              <a:solidFill>
                <a:schemeClr val="bg1"/>
              </a:solidFill>
              <a:latin typeface="+mn-ea"/>
            </a:endParaRPr>
          </a:p>
          <a:p>
            <a:r>
              <a:rPr kumimoji="1" lang="ja-JP" altLang="en-US" sz="2000" dirty="0">
                <a:solidFill>
                  <a:srgbClr val="FFFF00"/>
                </a:solidFill>
                <a:latin typeface="+mn-ea"/>
              </a:rPr>
              <a:t>３　地域包括ケアシステムの構築と地域支援事業の充実（改正介護保険法）</a:t>
            </a:r>
            <a:endParaRPr kumimoji="1" lang="en-US" altLang="ja-JP" sz="2000" dirty="0">
              <a:solidFill>
                <a:srgbClr val="FFFF00"/>
              </a:solidFill>
              <a:latin typeface="+mn-ea"/>
            </a:endParaRPr>
          </a:p>
          <a:p>
            <a:r>
              <a:rPr kumimoji="1" lang="ja-JP" altLang="en-US" sz="2000" dirty="0">
                <a:solidFill>
                  <a:schemeClr val="bg1"/>
                </a:solidFill>
                <a:latin typeface="+mn-ea"/>
              </a:rPr>
              <a:t>　→</a:t>
            </a:r>
            <a:r>
              <a:rPr kumimoji="1" lang="ja-JP" altLang="en-US" sz="1600" dirty="0">
                <a:solidFill>
                  <a:schemeClr val="bg1"/>
                </a:solidFill>
                <a:latin typeface="+mn-ea"/>
              </a:rPr>
              <a:t>持続可能な社会保障制度の確立を図るための改革の推進に関する法律（</a:t>
            </a:r>
            <a:r>
              <a:rPr kumimoji="1" lang="en-US" altLang="ja-JP" sz="1600" dirty="0">
                <a:solidFill>
                  <a:schemeClr val="bg1"/>
                </a:solidFill>
                <a:latin typeface="+mn-ea"/>
              </a:rPr>
              <a:t>H26.6.25</a:t>
            </a:r>
            <a:r>
              <a:rPr kumimoji="1" lang="ja-JP" altLang="en-US" sz="1600" dirty="0">
                <a:solidFill>
                  <a:schemeClr val="bg1"/>
                </a:solidFill>
                <a:latin typeface="+mn-ea"/>
              </a:rPr>
              <a:t>）</a:t>
            </a:r>
            <a:endParaRPr kumimoji="1" lang="en-US" altLang="ja-JP" sz="1600" dirty="0">
              <a:solidFill>
                <a:schemeClr val="bg1"/>
              </a:solidFill>
              <a:latin typeface="+mn-ea"/>
            </a:endParaRPr>
          </a:p>
          <a:p>
            <a:endParaRPr kumimoji="1" lang="en-US" altLang="ja-JP" sz="2000" dirty="0">
              <a:solidFill>
                <a:schemeClr val="bg1"/>
              </a:solidFill>
              <a:latin typeface="+mn-ea"/>
            </a:endParaRPr>
          </a:p>
          <a:p>
            <a:r>
              <a:rPr kumimoji="1" lang="ja-JP" altLang="en-US" sz="2000" dirty="0">
                <a:solidFill>
                  <a:srgbClr val="FFFF00"/>
                </a:solidFill>
                <a:latin typeface="+mn-ea"/>
              </a:rPr>
              <a:t>４　地域共生社会構築の為の住民総参加型社会保障</a:t>
            </a:r>
            <a:endParaRPr kumimoji="1" lang="en-US" altLang="ja-JP" sz="2000" dirty="0">
              <a:solidFill>
                <a:srgbClr val="FFFF00"/>
              </a:solidFill>
              <a:latin typeface="+mn-ea"/>
            </a:endParaRPr>
          </a:p>
          <a:p>
            <a:r>
              <a:rPr kumimoji="1" lang="ja-JP" altLang="en-US" sz="2000" dirty="0">
                <a:solidFill>
                  <a:schemeClr val="bg1"/>
                </a:solidFill>
                <a:latin typeface="+mn-ea"/>
              </a:rPr>
              <a:t>　→一人ひとりの地域住民への訴え（社会保障審議会福祉部会）（</a:t>
            </a:r>
            <a:r>
              <a:rPr kumimoji="1" lang="en-US" altLang="ja-JP" sz="2000" dirty="0">
                <a:solidFill>
                  <a:schemeClr val="bg1"/>
                </a:solidFill>
                <a:latin typeface="+mn-ea"/>
              </a:rPr>
              <a:t>H14.1.28</a:t>
            </a:r>
            <a:r>
              <a:rPr kumimoji="1" lang="ja-JP" altLang="en-US" sz="2000" dirty="0">
                <a:solidFill>
                  <a:schemeClr val="bg1"/>
                </a:solidFill>
                <a:latin typeface="+mn-ea"/>
              </a:rPr>
              <a:t>）</a:t>
            </a:r>
            <a:endParaRPr kumimoji="1" lang="en-US" altLang="ja-JP" sz="2000" dirty="0">
              <a:solidFill>
                <a:schemeClr val="bg1"/>
              </a:solidFill>
              <a:latin typeface="+mn-ea"/>
            </a:endParaRPr>
          </a:p>
          <a:p>
            <a:r>
              <a:rPr kumimoji="1" lang="ja-JP" altLang="en-US" sz="2000" dirty="0">
                <a:solidFill>
                  <a:schemeClr val="bg1"/>
                </a:solidFill>
                <a:latin typeface="+mn-ea"/>
              </a:rPr>
              <a:t>　→</a:t>
            </a:r>
            <a:r>
              <a:rPr kumimoji="1" lang="en-US" altLang="ja-JP" sz="2000" dirty="0">
                <a:solidFill>
                  <a:schemeClr val="bg1"/>
                </a:solidFill>
                <a:latin typeface="+mn-ea"/>
              </a:rPr>
              <a:t>(2)</a:t>
            </a:r>
            <a:r>
              <a:rPr kumimoji="1" lang="ja-JP" altLang="en-US" sz="2000" dirty="0">
                <a:solidFill>
                  <a:schemeClr val="bg1"/>
                </a:solidFill>
                <a:latin typeface="+mn-ea"/>
              </a:rPr>
              <a:t>地域共生社会に向けて私たちは何を目指すのか（</a:t>
            </a:r>
            <a:r>
              <a:rPr kumimoji="1" lang="en-US" altLang="ja-JP" sz="2000" dirty="0">
                <a:solidFill>
                  <a:schemeClr val="bg1"/>
                </a:solidFill>
                <a:latin typeface="+mn-ea"/>
              </a:rPr>
              <a:t>H29.9.12</a:t>
            </a:r>
            <a:r>
              <a:rPr kumimoji="1" lang="ja-JP" altLang="en-US" sz="2000" dirty="0">
                <a:solidFill>
                  <a:schemeClr val="bg1"/>
                </a:solidFill>
                <a:latin typeface="+mn-ea"/>
              </a:rPr>
              <a:t>）</a:t>
            </a:r>
            <a:endParaRPr kumimoji="1" lang="en-US" altLang="ja-JP" sz="2000" dirty="0">
              <a:solidFill>
                <a:schemeClr val="bg1"/>
              </a:solidFill>
              <a:latin typeface="+mn-ea"/>
            </a:endParaRPr>
          </a:p>
          <a:p>
            <a:r>
              <a:rPr kumimoji="1" lang="ja-JP" altLang="en-US" sz="2000" dirty="0">
                <a:solidFill>
                  <a:schemeClr val="bg1"/>
                </a:solidFill>
                <a:latin typeface="+mn-ea"/>
              </a:rPr>
              <a:t>　→地域共生社会の実現に向けた地域福祉の推進について（</a:t>
            </a:r>
            <a:r>
              <a:rPr kumimoji="1" lang="en-US" altLang="ja-JP" sz="2000" dirty="0">
                <a:solidFill>
                  <a:schemeClr val="bg1"/>
                </a:solidFill>
                <a:latin typeface="+mn-ea"/>
              </a:rPr>
              <a:t>H29.12.12</a:t>
            </a:r>
            <a:r>
              <a:rPr kumimoji="1" lang="ja-JP" altLang="en-US" sz="2000" dirty="0">
                <a:solidFill>
                  <a:schemeClr val="bg1"/>
                </a:solidFill>
                <a:latin typeface="+mn-ea"/>
              </a:rPr>
              <a:t>）</a:t>
            </a:r>
            <a:endParaRPr kumimoji="1" lang="en-US" altLang="ja-JP" sz="2000" dirty="0">
              <a:solidFill>
                <a:schemeClr val="bg1"/>
              </a:solidFill>
              <a:latin typeface="+mn-ea"/>
            </a:endParaRPr>
          </a:p>
        </p:txBody>
      </p:sp>
      <p:sp>
        <p:nvSpPr>
          <p:cNvPr id="3" name="テキスト ボックス 2">
            <a:extLst>
              <a:ext uri="{FF2B5EF4-FFF2-40B4-BE49-F238E27FC236}">
                <a16:creationId xmlns:a16="http://schemas.microsoft.com/office/drawing/2014/main" id="{A50B325B-E8EC-4291-AE8B-FB652E23FB6C}"/>
              </a:ext>
            </a:extLst>
          </p:cNvPr>
          <p:cNvSpPr txBox="1"/>
          <p:nvPr/>
        </p:nvSpPr>
        <p:spPr>
          <a:xfrm>
            <a:off x="2419350" y="628650"/>
            <a:ext cx="4071949" cy="400110"/>
          </a:xfrm>
          <a:prstGeom prst="rect">
            <a:avLst/>
          </a:prstGeom>
          <a:noFill/>
        </p:spPr>
        <p:txBody>
          <a:bodyPr wrap="none" rtlCol="0">
            <a:spAutoFit/>
          </a:bodyPr>
          <a:lstStyle/>
          <a:p>
            <a:r>
              <a:rPr kumimoji="1" lang="ja-JP" altLang="en-US" sz="2000" dirty="0">
                <a:solidFill>
                  <a:schemeClr val="bg1"/>
                </a:solidFill>
                <a:latin typeface="+mn-ea"/>
              </a:rPr>
              <a:t>地域福祉と</a:t>
            </a:r>
            <a:r>
              <a:rPr kumimoji="1" lang="en-US" altLang="ja-JP" sz="2000" dirty="0" err="1">
                <a:solidFill>
                  <a:schemeClr val="bg1"/>
                </a:solidFill>
                <a:latin typeface="+mn-ea"/>
              </a:rPr>
              <a:t>CSWer</a:t>
            </a:r>
            <a:r>
              <a:rPr kumimoji="1" lang="ja-JP" altLang="en-US" sz="2000" dirty="0">
                <a:solidFill>
                  <a:schemeClr val="bg1"/>
                </a:solidFill>
                <a:latin typeface="+mn-ea"/>
              </a:rPr>
              <a:t>を理解するために</a:t>
            </a:r>
          </a:p>
        </p:txBody>
      </p:sp>
    </p:spTree>
    <p:extLst>
      <p:ext uri="{BB962C8B-B14F-4D97-AF65-F5344CB8AC3E}">
        <p14:creationId xmlns:p14="http://schemas.microsoft.com/office/powerpoint/2010/main" val="7211463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554C945-B955-482C-80D3-22176B6AAB98}"/>
              </a:ext>
            </a:extLst>
          </p:cNvPr>
          <p:cNvSpPr txBox="1"/>
          <p:nvPr/>
        </p:nvSpPr>
        <p:spPr>
          <a:xfrm>
            <a:off x="237711" y="561975"/>
            <a:ext cx="8668578" cy="5940088"/>
          </a:xfrm>
          <a:prstGeom prst="rect">
            <a:avLst/>
          </a:prstGeom>
          <a:noFill/>
        </p:spPr>
        <p:txBody>
          <a:bodyPr wrap="square" rtlCol="0">
            <a:spAutoFit/>
          </a:bodyPr>
          <a:lstStyle/>
          <a:p>
            <a:r>
              <a:rPr kumimoji="1" lang="ja-JP" altLang="en-US" sz="2000" dirty="0">
                <a:solidFill>
                  <a:schemeClr val="bg1"/>
                </a:solidFill>
                <a:latin typeface="+mn-ea"/>
              </a:rPr>
              <a:t>（地域福祉のコーディネーター）</a:t>
            </a:r>
          </a:p>
          <a:p>
            <a:r>
              <a:rPr kumimoji="1" lang="ja-JP" altLang="en-US" sz="2000" dirty="0">
                <a:solidFill>
                  <a:schemeClr val="bg1"/>
                </a:solidFill>
                <a:latin typeface="+mn-ea"/>
              </a:rPr>
              <a:t>○　住民の地域福祉活動は住民同士の支え合いであるが、時には困難にぶつかることや、住民では対応できない困難で複雑な事例にぶつかることもある。</a:t>
            </a:r>
            <a:endParaRPr kumimoji="1" lang="en-US" altLang="ja-JP" sz="2000" dirty="0">
              <a:solidFill>
                <a:schemeClr val="bg1"/>
              </a:solidFill>
              <a:latin typeface="+mn-ea"/>
            </a:endParaRPr>
          </a:p>
          <a:p>
            <a:r>
              <a:rPr kumimoji="1" lang="ja-JP" altLang="en-US" sz="2000" dirty="0">
                <a:solidFill>
                  <a:schemeClr val="bg1"/>
                </a:solidFill>
                <a:latin typeface="+mn-ea"/>
              </a:rPr>
              <a:t>　 また、住民の地域福祉活動がうまく進むよう、住民間や住民と様々な関係者とのネットワークづくり、地域の福祉課題を解決するための資源の開発を進める</a:t>
            </a:r>
            <a:endParaRPr kumimoji="1" lang="en-US" altLang="ja-JP" sz="2000" dirty="0">
              <a:solidFill>
                <a:schemeClr val="bg1"/>
              </a:solidFill>
              <a:latin typeface="+mn-ea"/>
            </a:endParaRPr>
          </a:p>
          <a:p>
            <a:r>
              <a:rPr kumimoji="1" lang="ja-JP" altLang="en-US" sz="2000" dirty="0">
                <a:solidFill>
                  <a:schemeClr val="bg1"/>
                </a:solidFill>
                <a:latin typeface="+mn-ea"/>
              </a:rPr>
              <a:t>必要もある。</a:t>
            </a:r>
          </a:p>
          <a:p>
            <a:r>
              <a:rPr kumimoji="1" lang="ja-JP" altLang="en-US" sz="2000" dirty="0">
                <a:solidFill>
                  <a:schemeClr val="bg1"/>
                </a:solidFill>
                <a:latin typeface="+mn-ea"/>
              </a:rPr>
              <a:t>○　したがって、</a:t>
            </a:r>
            <a:r>
              <a:rPr kumimoji="1" lang="ja-JP" altLang="en-US" sz="2000" u="sng" dirty="0">
                <a:solidFill>
                  <a:srgbClr val="FFC000"/>
                </a:solidFill>
                <a:latin typeface="+mn-ea"/>
              </a:rPr>
              <a:t>住民の地域福祉活動を支援するため</a:t>
            </a:r>
            <a:r>
              <a:rPr kumimoji="1" lang="ja-JP" altLang="en-US" sz="2000" dirty="0">
                <a:solidFill>
                  <a:schemeClr val="bg1"/>
                </a:solidFill>
                <a:latin typeface="+mn-ea"/>
              </a:rPr>
              <a:t>、一定の圏域に、</a:t>
            </a:r>
            <a:r>
              <a:rPr kumimoji="1" lang="ja-JP" altLang="en-US" sz="2000" u="sng" dirty="0">
                <a:solidFill>
                  <a:srgbClr val="FFC000"/>
                </a:solidFill>
                <a:latin typeface="+mn-ea"/>
              </a:rPr>
              <a:t>専門的なコーディネーターが必要である</a:t>
            </a:r>
            <a:r>
              <a:rPr kumimoji="1" lang="ja-JP" altLang="en-US" sz="2000" dirty="0">
                <a:solidFill>
                  <a:schemeClr val="bg1"/>
                </a:solidFill>
                <a:latin typeface="+mn-ea"/>
              </a:rPr>
              <a:t>。このコーディネーターは、</a:t>
            </a:r>
          </a:p>
          <a:p>
            <a:r>
              <a:rPr kumimoji="1" lang="en-US" altLang="ja-JP" sz="2000" dirty="0">
                <a:solidFill>
                  <a:schemeClr val="bg1"/>
                </a:solidFill>
                <a:latin typeface="+mn-ea"/>
              </a:rPr>
              <a:t>(1)</a:t>
            </a:r>
            <a:r>
              <a:rPr kumimoji="1" lang="ja-JP" altLang="en-US" sz="2000" dirty="0">
                <a:solidFill>
                  <a:schemeClr val="bg1"/>
                </a:solidFill>
                <a:latin typeface="+mn-ea"/>
              </a:rPr>
              <a:t>　専門的な対応が必要な問題を抱えた者に対し、問題解決のため関係する様々な専門家や事業者、ボランティア等との連携を図り、総合的かつ包括的に支援する。また、自ら解決することのできない問題については適切な専門家等につなぐ</a:t>
            </a:r>
          </a:p>
          <a:p>
            <a:r>
              <a:rPr kumimoji="1" lang="en-US" altLang="ja-JP" sz="2000" dirty="0">
                <a:solidFill>
                  <a:schemeClr val="bg1"/>
                </a:solidFill>
                <a:latin typeface="+mn-ea"/>
              </a:rPr>
              <a:t>(2)</a:t>
            </a:r>
            <a:r>
              <a:rPr kumimoji="1" lang="ja-JP" altLang="en-US" sz="2000" dirty="0">
                <a:solidFill>
                  <a:schemeClr val="bg1"/>
                </a:solidFill>
                <a:latin typeface="+mn-ea"/>
              </a:rPr>
              <a:t>　住民の地域福祉活動で発見された生活課題の共有化、社会資源の調整や新たな活動の開発、地域福祉活動に関わる者によるネットワーク形成を図るなど、地域福祉活動を促進する</a:t>
            </a:r>
          </a:p>
          <a:p>
            <a:r>
              <a:rPr kumimoji="1" lang="ja-JP" altLang="en-US" sz="2000" dirty="0">
                <a:solidFill>
                  <a:schemeClr val="bg1"/>
                </a:solidFill>
                <a:latin typeface="+mn-ea"/>
              </a:rPr>
              <a:t>などの活動を実施することが求められる。</a:t>
            </a:r>
            <a:endParaRPr kumimoji="1" lang="en-US" altLang="ja-JP" sz="2000" dirty="0">
              <a:solidFill>
                <a:schemeClr val="bg1"/>
              </a:solidFill>
              <a:latin typeface="+mn-ea"/>
            </a:endParaRPr>
          </a:p>
          <a:p>
            <a:endParaRPr kumimoji="1" lang="ja-JP" altLang="en-US" sz="2000" dirty="0">
              <a:solidFill>
                <a:schemeClr val="bg1"/>
              </a:solidFill>
              <a:latin typeface="+mn-ea"/>
            </a:endParaRPr>
          </a:p>
          <a:p>
            <a:r>
              <a:rPr kumimoji="1" lang="ja-JP" altLang="en-US" sz="2000" dirty="0">
                <a:solidFill>
                  <a:schemeClr val="bg1"/>
                </a:solidFill>
                <a:latin typeface="+mn-ea"/>
              </a:rPr>
              <a:t>○　コーディネーターは、住民の地域福祉活動を推進するための基盤の一つであることから、市町村がその確保を支援することが期待される。</a:t>
            </a:r>
          </a:p>
        </p:txBody>
      </p:sp>
      <p:sp>
        <p:nvSpPr>
          <p:cNvPr id="4" name="テキスト ボックス 3">
            <a:extLst>
              <a:ext uri="{FF2B5EF4-FFF2-40B4-BE49-F238E27FC236}">
                <a16:creationId xmlns:a16="http://schemas.microsoft.com/office/drawing/2014/main" id="{F67DB8C2-7C52-40AF-98D4-3AE608451D15}"/>
              </a:ext>
            </a:extLst>
          </p:cNvPr>
          <p:cNvSpPr txBox="1"/>
          <p:nvPr/>
        </p:nvSpPr>
        <p:spPr>
          <a:xfrm>
            <a:off x="461718" y="161865"/>
            <a:ext cx="8241359" cy="400110"/>
          </a:xfrm>
          <a:prstGeom prst="rect">
            <a:avLst/>
          </a:prstGeom>
          <a:noFill/>
          <a:ln>
            <a:solidFill>
              <a:schemeClr val="bg1"/>
            </a:solidFill>
          </a:ln>
        </p:spPr>
        <p:txBody>
          <a:bodyPr wrap="none" rtlCol="0">
            <a:spAutoFit/>
          </a:bodyPr>
          <a:lstStyle/>
          <a:p>
            <a:r>
              <a:rPr kumimoji="1" lang="ja-JP" altLang="en-US" sz="2000" dirty="0">
                <a:solidFill>
                  <a:schemeClr val="bg1"/>
                </a:solidFill>
                <a:latin typeface="+mn-ea"/>
              </a:rPr>
              <a:t>２　</a:t>
            </a:r>
            <a:r>
              <a:rPr kumimoji="1" lang="en-US" altLang="ja-JP" sz="2000" dirty="0">
                <a:solidFill>
                  <a:schemeClr val="bg1"/>
                </a:solidFill>
                <a:latin typeface="+mn-ea"/>
              </a:rPr>
              <a:t>CSW</a:t>
            </a:r>
            <a:r>
              <a:rPr kumimoji="1" lang="ja-JP" altLang="en-US" sz="2000" dirty="0">
                <a:solidFill>
                  <a:schemeClr val="bg1"/>
                </a:solidFill>
                <a:latin typeface="+mn-ea"/>
              </a:rPr>
              <a:t>配置提言→「これからの地域福祉のあり方に関する研究会」報告書</a:t>
            </a:r>
          </a:p>
        </p:txBody>
      </p:sp>
    </p:spTree>
    <p:extLst>
      <p:ext uri="{BB962C8B-B14F-4D97-AF65-F5344CB8AC3E}">
        <p14:creationId xmlns:p14="http://schemas.microsoft.com/office/powerpoint/2010/main" val="7647894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CCDDF96-5438-4A24-AF9F-CD628CA86E26}"/>
              </a:ext>
            </a:extLst>
          </p:cNvPr>
          <p:cNvSpPr/>
          <p:nvPr/>
        </p:nvSpPr>
        <p:spPr>
          <a:xfrm>
            <a:off x="428625" y="191185"/>
            <a:ext cx="8286750" cy="400110"/>
          </a:xfrm>
          <a:prstGeom prst="rect">
            <a:avLst/>
          </a:prstGeom>
          <a:ln>
            <a:solidFill>
              <a:schemeClr val="bg1"/>
            </a:solidFill>
          </a:ln>
        </p:spPr>
        <p:txBody>
          <a:bodyPr wrap="square">
            <a:spAutoFit/>
          </a:bodyPr>
          <a:lstStyle/>
          <a:p>
            <a:r>
              <a:rPr kumimoji="1" lang="ja-JP" altLang="en-US" sz="2000" dirty="0">
                <a:solidFill>
                  <a:schemeClr val="bg1"/>
                </a:solidFill>
                <a:latin typeface="+mn-ea"/>
              </a:rPr>
              <a:t>３　地域包括ケアシステムの構築と地域支援事業の充実（改正介護保険法）</a:t>
            </a:r>
            <a:endParaRPr kumimoji="1" lang="en-US" altLang="ja-JP" sz="2000" dirty="0">
              <a:solidFill>
                <a:schemeClr val="bg1"/>
              </a:solidFill>
              <a:latin typeface="+mn-ea"/>
            </a:endParaRPr>
          </a:p>
        </p:txBody>
      </p:sp>
      <p:sp>
        <p:nvSpPr>
          <p:cNvPr id="3" name="正方形/長方形 2">
            <a:extLst>
              <a:ext uri="{FF2B5EF4-FFF2-40B4-BE49-F238E27FC236}">
                <a16:creationId xmlns:a16="http://schemas.microsoft.com/office/drawing/2014/main" id="{D12C8119-8A82-497B-997B-58A75CDD7888}"/>
              </a:ext>
            </a:extLst>
          </p:cNvPr>
          <p:cNvSpPr/>
          <p:nvPr/>
        </p:nvSpPr>
        <p:spPr>
          <a:xfrm>
            <a:off x="152400" y="926068"/>
            <a:ext cx="8905875" cy="5170646"/>
          </a:xfrm>
          <a:prstGeom prst="rect">
            <a:avLst/>
          </a:prstGeom>
        </p:spPr>
        <p:txBody>
          <a:bodyPr wrap="square">
            <a:spAutoFit/>
          </a:bodyPr>
          <a:lstStyle/>
          <a:p>
            <a:r>
              <a:rPr kumimoji="1" lang="ja-JP" altLang="en-US" sz="2400" dirty="0">
                <a:solidFill>
                  <a:srgbClr val="FFFF00"/>
                </a:solidFill>
                <a:latin typeface="+mn-ea"/>
              </a:rPr>
              <a:t>→</a:t>
            </a:r>
            <a:r>
              <a:rPr kumimoji="1" lang="ja-JP" altLang="en-US" dirty="0">
                <a:solidFill>
                  <a:srgbClr val="FFFF00"/>
                </a:solidFill>
                <a:latin typeface="+mn-ea"/>
              </a:rPr>
              <a:t>持続可能な社会保障制度の確立を図るための改革の推進に関する法律（</a:t>
            </a:r>
            <a:r>
              <a:rPr kumimoji="1" lang="en-US" altLang="ja-JP" dirty="0">
                <a:solidFill>
                  <a:srgbClr val="FFFF00"/>
                </a:solidFill>
                <a:latin typeface="+mn-ea"/>
              </a:rPr>
              <a:t>H26.6.25</a:t>
            </a:r>
            <a:r>
              <a:rPr kumimoji="1" lang="ja-JP" altLang="en-US" dirty="0">
                <a:solidFill>
                  <a:srgbClr val="FFFF00"/>
                </a:solidFill>
                <a:latin typeface="+mn-ea"/>
              </a:rPr>
              <a:t>）</a:t>
            </a:r>
            <a:endParaRPr kumimoji="1" lang="en-US" altLang="ja-JP" dirty="0">
              <a:solidFill>
                <a:srgbClr val="FFFF00"/>
              </a:solidFill>
              <a:latin typeface="+mn-ea"/>
            </a:endParaRPr>
          </a:p>
          <a:p>
            <a:endParaRPr kumimoji="1" lang="en-US" altLang="ja-JP" sz="1050" dirty="0">
              <a:solidFill>
                <a:srgbClr val="FFFF00"/>
              </a:solidFill>
              <a:latin typeface="+mn-ea"/>
            </a:endParaRPr>
          </a:p>
          <a:p>
            <a:r>
              <a:rPr kumimoji="1" lang="ja-JP" altLang="en-US" dirty="0">
                <a:solidFill>
                  <a:srgbClr val="FFFF00"/>
                </a:solidFill>
                <a:latin typeface="+mn-ea"/>
              </a:rPr>
              <a:t>　</a:t>
            </a:r>
            <a:r>
              <a:rPr kumimoji="1" lang="ja-JP" altLang="en-US" dirty="0">
                <a:solidFill>
                  <a:schemeClr val="bg1"/>
                </a:solidFill>
                <a:latin typeface="+mn-ea"/>
              </a:rPr>
              <a:t>○地域包括ケアシステムの構築に向けた地域支援事業の充実（</a:t>
            </a:r>
            <a:r>
              <a:rPr kumimoji="1" lang="en-US" altLang="ja-JP" dirty="0">
                <a:solidFill>
                  <a:schemeClr val="bg1"/>
                </a:solidFill>
                <a:latin typeface="+mn-ea"/>
              </a:rPr>
              <a:t>H27</a:t>
            </a:r>
            <a:r>
              <a:rPr kumimoji="1" lang="ja-JP" altLang="en-US" dirty="0">
                <a:solidFill>
                  <a:schemeClr val="bg1"/>
                </a:solidFill>
                <a:latin typeface="+mn-ea"/>
              </a:rPr>
              <a:t>年</a:t>
            </a:r>
            <a:r>
              <a:rPr kumimoji="1" lang="en-US" altLang="ja-JP" dirty="0">
                <a:solidFill>
                  <a:schemeClr val="bg1"/>
                </a:solidFill>
                <a:latin typeface="+mn-ea"/>
              </a:rPr>
              <a:t>4</a:t>
            </a:r>
            <a:r>
              <a:rPr kumimoji="1" lang="ja-JP" altLang="en-US" dirty="0">
                <a:solidFill>
                  <a:schemeClr val="bg1"/>
                </a:solidFill>
                <a:latin typeface="+mn-ea"/>
              </a:rPr>
              <a:t>月以降順次施行）</a:t>
            </a:r>
            <a:endParaRPr kumimoji="1" lang="en-US" altLang="ja-JP" dirty="0">
              <a:solidFill>
                <a:schemeClr val="bg1"/>
              </a:solidFill>
              <a:latin typeface="+mn-ea"/>
            </a:endParaRPr>
          </a:p>
          <a:p>
            <a:endParaRPr kumimoji="1" lang="en-US" altLang="ja-JP" sz="800" dirty="0">
              <a:solidFill>
                <a:schemeClr val="bg1"/>
              </a:solidFill>
              <a:latin typeface="+mn-ea"/>
            </a:endParaRPr>
          </a:p>
          <a:p>
            <a:r>
              <a:rPr kumimoji="1" lang="ja-JP" altLang="en-US" dirty="0">
                <a:solidFill>
                  <a:schemeClr val="bg1"/>
                </a:solidFill>
                <a:latin typeface="+mn-ea"/>
              </a:rPr>
              <a:t>　　・在宅医療・介護連携の推進</a:t>
            </a:r>
            <a:endParaRPr kumimoji="1" lang="en-US" altLang="ja-JP" dirty="0">
              <a:solidFill>
                <a:schemeClr val="bg1"/>
              </a:solidFill>
              <a:latin typeface="+mn-ea"/>
            </a:endParaRPr>
          </a:p>
          <a:p>
            <a:endParaRPr kumimoji="1" lang="en-US" altLang="ja-JP" sz="800" dirty="0">
              <a:solidFill>
                <a:schemeClr val="bg1"/>
              </a:solidFill>
              <a:latin typeface="+mn-ea"/>
            </a:endParaRPr>
          </a:p>
          <a:p>
            <a:r>
              <a:rPr kumimoji="1" lang="ja-JP" altLang="en-US" dirty="0">
                <a:solidFill>
                  <a:schemeClr val="bg1"/>
                </a:solidFill>
                <a:latin typeface="+mn-ea"/>
              </a:rPr>
              <a:t>　　・認知症対策の推進</a:t>
            </a:r>
            <a:endParaRPr kumimoji="1" lang="en-US" altLang="ja-JP" dirty="0">
              <a:solidFill>
                <a:schemeClr val="bg1"/>
              </a:solidFill>
              <a:latin typeface="+mn-ea"/>
            </a:endParaRPr>
          </a:p>
          <a:p>
            <a:endParaRPr kumimoji="1" lang="en-US" altLang="ja-JP" sz="800" dirty="0">
              <a:solidFill>
                <a:schemeClr val="bg1"/>
              </a:solidFill>
              <a:latin typeface="+mn-ea"/>
            </a:endParaRPr>
          </a:p>
          <a:p>
            <a:r>
              <a:rPr kumimoji="1" lang="ja-JP" altLang="en-US" dirty="0">
                <a:solidFill>
                  <a:schemeClr val="bg1"/>
                </a:solidFill>
                <a:latin typeface="+mn-ea"/>
              </a:rPr>
              <a:t>　　・地域ケア会議の推進</a:t>
            </a:r>
            <a:endParaRPr kumimoji="1" lang="en-US" altLang="ja-JP" dirty="0">
              <a:solidFill>
                <a:schemeClr val="bg1"/>
              </a:solidFill>
              <a:latin typeface="+mn-ea"/>
            </a:endParaRPr>
          </a:p>
          <a:p>
            <a:endParaRPr kumimoji="1" lang="en-US" altLang="ja-JP" sz="800" dirty="0">
              <a:solidFill>
                <a:schemeClr val="bg1"/>
              </a:solidFill>
              <a:latin typeface="+mn-ea"/>
            </a:endParaRPr>
          </a:p>
          <a:p>
            <a:r>
              <a:rPr kumimoji="1" lang="ja-JP" altLang="en-US" dirty="0">
                <a:solidFill>
                  <a:schemeClr val="bg1"/>
                </a:solidFill>
                <a:latin typeface="+mn-ea"/>
              </a:rPr>
              <a:t>　　・生活支援サービスの充実強化→地域住民の参加（高齢者の社会参加）</a:t>
            </a:r>
            <a:endParaRPr kumimoji="1" lang="en-US" altLang="ja-JP" dirty="0">
              <a:solidFill>
                <a:schemeClr val="bg1"/>
              </a:solidFill>
              <a:latin typeface="+mn-ea"/>
            </a:endParaRPr>
          </a:p>
          <a:p>
            <a:endParaRPr kumimoji="1" lang="en-US" altLang="ja-JP" sz="800" dirty="0">
              <a:solidFill>
                <a:schemeClr val="bg1"/>
              </a:solidFill>
              <a:latin typeface="+mn-ea"/>
            </a:endParaRPr>
          </a:p>
          <a:p>
            <a:r>
              <a:rPr kumimoji="1" lang="ja-JP" altLang="en-US" dirty="0">
                <a:solidFill>
                  <a:schemeClr val="bg1"/>
                </a:solidFill>
                <a:latin typeface="+mn-ea"/>
              </a:rPr>
              <a:t>　　・・多様な事業主体による重層的な生活支援の提供</a:t>
            </a:r>
            <a:endParaRPr kumimoji="1" lang="en-US" altLang="ja-JP" dirty="0">
              <a:solidFill>
                <a:schemeClr val="bg1"/>
              </a:solidFill>
              <a:latin typeface="+mn-ea"/>
            </a:endParaRPr>
          </a:p>
          <a:p>
            <a:endParaRPr kumimoji="1" lang="en-US" altLang="ja-JP" sz="800" dirty="0">
              <a:solidFill>
                <a:schemeClr val="bg1"/>
              </a:solidFill>
              <a:latin typeface="+mn-ea"/>
            </a:endParaRPr>
          </a:p>
          <a:p>
            <a:r>
              <a:rPr kumimoji="1" lang="ja-JP" altLang="en-US" dirty="0">
                <a:solidFill>
                  <a:schemeClr val="bg1"/>
                </a:solidFill>
                <a:latin typeface="+mn-ea"/>
              </a:rPr>
              <a:t>　　・・協議体の設置などを通じて官・民協働の支援体制の構築</a:t>
            </a:r>
            <a:endParaRPr kumimoji="1" lang="en-US" altLang="ja-JP" dirty="0">
              <a:solidFill>
                <a:schemeClr val="bg1"/>
              </a:solidFill>
              <a:latin typeface="+mn-ea"/>
            </a:endParaRPr>
          </a:p>
          <a:p>
            <a:endParaRPr kumimoji="1" lang="en-US" altLang="ja-JP" dirty="0">
              <a:solidFill>
                <a:schemeClr val="bg1"/>
              </a:solidFill>
              <a:latin typeface="+mn-ea"/>
            </a:endParaRPr>
          </a:p>
          <a:p>
            <a:r>
              <a:rPr kumimoji="1" lang="ja-JP" altLang="en-US" dirty="0">
                <a:solidFill>
                  <a:schemeClr val="bg1"/>
                </a:solidFill>
                <a:latin typeface="+mn-ea"/>
              </a:rPr>
              <a:t>　○総合事業と生活支援サービスの充実</a:t>
            </a:r>
            <a:endParaRPr kumimoji="1" lang="en-US" altLang="ja-JP" dirty="0">
              <a:solidFill>
                <a:schemeClr val="bg1"/>
              </a:solidFill>
              <a:latin typeface="+mn-ea"/>
            </a:endParaRPr>
          </a:p>
          <a:p>
            <a:endParaRPr kumimoji="1" lang="en-US" altLang="ja-JP" sz="800" dirty="0">
              <a:solidFill>
                <a:schemeClr val="bg1"/>
              </a:solidFill>
              <a:latin typeface="+mn-ea"/>
            </a:endParaRPr>
          </a:p>
          <a:p>
            <a:r>
              <a:rPr kumimoji="1" lang="ja-JP" altLang="en-US" dirty="0">
                <a:solidFill>
                  <a:schemeClr val="bg1"/>
                </a:solidFill>
                <a:latin typeface="+mn-ea"/>
              </a:rPr>
              <a:t>　　・介護予防給付：訪問介護、通所介護→地域支援事業へ移行</a:t>
            </a:r>
            <a:endParaRPr kumimoji="1" lang="en-US" altLang="ja-JP" dirty="0">
              <a:solidFill>
                <a:schemeClr val="bg1"/>
              </a:solidFill>
              <a:latin typeface="+mn-ea"/>
            </a:endParaRPr>
          </a:p>
          <a:p>
            <a:endParaRPr kumimoji="1" lang="en-US" altLang="ja-JP" sz="800" dirty="0">
              <a:solidFill>
                <a:schemeClr val="bg1"/>
              </a:solidFill>
              <a:latin typeface="+mn-ea"/>
            </a:endParaRPr>
          </a:p>
          <a:p>
            <a:r>
              <a:rPr kumimoji="1" lang="ja-JP" altLang="en-US" dirty="0">
                <a:solidFill>
                  <a:schemeClr val="bg1"/>
                </a:solidFill>
                <a:latin typeface="+mn-ea"/>
              </a:rPr>
              <a:t>　　・地域の多様な主体を活用（高齢者が支えて側に回ることも想定）</a:t>
            </a:r>
            <a:endParaRPr kumimoji="1" lang="en-US" altLang="ja-JP" dirty="0">
              <a:solidFill>
                <a:schemeClr val="bg1"/>
              </a:solidFill>
              <a:latin typeface="+mn-ea"/>
            </a:endParaRPr>
          </a:p>
          <a:p>
            <a:endParaRPr kumimoji="1" lang="en-US" altLang="ja-JP" sz="800" dirty="0">
              <a:solidFill>
                <a:schemeClr val="bg1"/>
              </a:solidFill>
              <a:latin typeface="+mn-ea"/>
            </a:endParaRPr>
          </a:p>
          <a:p>
            <a:r>
              <a:rPr kumimoji="1" lang="ja-JP" altLang="en-US" dirty="0">
                <a:solidFill>
                  <a:schemeClr val="bg1"/>
                </a:solidFill>
                <a:latin typeface="+mn-ea"/>
              </a:rPr>
              <a:t>　　・地域支援事業＝介護予防・日常生活支援</a:t>
            </a:r>
            <a:r>
              <a:rPr kumimoji="1" lang="ja-JP" altLang="en-US" u="sng" dirty="0">
                <a:solidFill>
                  <a:schemeClr val="bg1"/>
                </a:solidFill>
                <a:latin typeface="+mn-ea"/>
              </a:rPr>
              <a:t>総合事業</a:t>
            </a:r>
            <a:r>
              <a:rPr kumimoji="1" lang="ja-JP" altLang="en-US" dirty="0">
                <a:solidFill>
                  <a:schemeClr val="bg1"/>
                </a:solidFill>
                <a:latin typeface="+mn-ea"/>
              </a:rPr>
              <a:t>＋包括的支援事業＋任意事業</a:t>
            </a:r>
            <a:endParaRPr kumimoji="1" lang="en-US" altLang="ja-JP" dirty="0">
              <a:solidFill>
                <a:schemeClr val="bg1"/>
              </a:solidFill>
              <a:latin typeface="+mn-ea"/>
            </a:endParaRPr>
          </a:p>
        </p:txBody>
      </p:sp>
    </p:spTree>
    <p:extLst>
      <p:ext uri="{BB962C8B-B14F-4D97-AF65-F5344CB8AC3E}">
        <p14:creationId xmlns:p14="http://schemas.microsoft.com/office/powerpoint/2010/main" val="13461335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1F49B7E-C32D-47BB-A80D-C8BBBD8B19CB}"/>
              </a:ext>
            </a:extLst>
          </p:cNvPr>
          <p:cNvSpPr/>
          <p:nvPr/>
        </p:nvSpPr>
        <p:spPr>
          <a:xfrm>
            <a:off x="1619249" y="161002"/>
            <a:ext cx="5905500" cy="400110"/>
          </a:xfrm>
          <a:prstGeom prst="rect">
            <a:avLst/>
          </a:prstGeom>
          <a:ln>
            <a:solidFill>
              <a:schemeClr val="bg1"/>
            </a:solidFill>
          </a:ln>
        </p:spPr>
        <p:txBody>
          <a:bodyPr wrap="square">
            <a:spAutoFit/>
          </a:bodyPr>
          <a:lstStyle/>
          <a:p>
            <a:r>
              <a:rPr kumimoji="1" lang="ja-JP" altLang="en-US" sz="2000" dirty="0">
                <a:solidFill>
                  <a:schemeClr val="bg1"/>
                </a:solidFill>
                <a:latin typeface="+mn-ea"/>
              </a:rPr>
              <a:t>４　地域共生社会構築の為の住民総参加型社会保障</a:t>
            </a:r>
            <a:endParaRPr kumimoji="1" lang="en-US" altLang="ja-JP" sz="2000" dirty="0">
              <a:solidFill>
                <a:schemeClr val="bg1"/>
              </a:solidFill>
              <a:latin typeface="+mn-ea"/>
            </a:endParaRPr>
          </a:p>
        </p:txBody>
      </p:sp>
      <p:sp>
        <p:nvSpPr>
          <p:cNvPr id="3" name="正方形/長方形 2">
            <a:extLst>
              <a:ext uri="{FF2B5EF4-FFF2-40B4-BE49-F238E27FC236}">
                <a16:creationId xmlns:a16="http://schemas.microsoft.com/office/drawing/2014/main" id="{B219ABE7-2717-4D7C-823B-0C2CB70110F5}"/>
              </a:ext>
            </a:extLst>
          </p:cNvPr>
          <p:cNvSpPr/>
          <p:nvPr/>
        </p:nvSpPr>
        <p:spPr>
          <a:xfrm>
            <a:off x="219075" y="789712"/>
            <a:ext cx="8705849" cy="5386090"/>
          </a:xfrm>
          <a:prstGeom prst="rect">
            <a:avLst/>
          </a:prstGeom>
        </p:spPr>
        <p:txBody>
          <a:bodyPr wrap="square">
            <a:spAutoFit/>
          </a:bodyPr>
          <a:lstStyle/>
          <a:p>
            <a:r>
              <a:rPr kumimoji="1" lang="ja-JP" altLang="en-US" dirty="0">
                <a:solidFill>
                  <a:srgbClr val="FFFF00"/>
                </a:solidFill>
                <a:latin typeface="+mn-ea"/>
              </a:rPr>
              <a:t>→</a:t>
            </a:r>
            <a:r>
              <a:rPr kumimoji="1" lang="en-US" altLang="ja-JP" dirty="0">
                <a:solidFill>
                  <a:srgbClr val="FFFF00"/>
                </a:solidFill>
                <a:latin typeface="+mn-ea"/>
              </a:rPr>
              <a:t>(1)</a:t>
            </a:r>
            <a:r>
              <a:rPr kumimoji="1" lang="ja-JP" altLang="en-US" dirty="0">
                <a:solidFill>
                  <a:srgbClr val="FFFF00"/>
                </a:solidFill>
                <a:latin typeface="+mn-ea"/>
              </a:rPr>
              <a:t>一人ひとりの地域住民への訴え（社会保障審議会福祉部会）（</a:t>
            </a:r>
            <a:r>
              <a:rPr kumimoji="1" lang="en-US" altLang="ja-JP" dirty="0">
                <a:solidFill>
                  <a:srgbClr val="FFFF00"/>
                </a:solidFill>
                <a:latin typeface="+mn-ea"/>
              </a:rPr>
              <a:t>H14.1.28</a:t>
            </a:r>
            <a:r>
              <a:rPr kumimoji="1" lang="ja-JP" altLang="en-US" dirty="0">
                <a:solidFill>
                  <a:srgbClr val="FFFF00"/>
                </a:solidFill>
                <a:latin typeface="+mn-ea"/>
              </a:rPr>
              <a:t>）</a:t>
            </a:r>
            <a:endParaRPr kumimoji="1" lang="en-US" altLang="ja-JP" dirty="0">
              <a:solidFill>
                <a:srgbClr val="FFFF00"/>
              </a:solidFill>
              <a:latin typeface="+mn-ea"/>
            </a:endParaRPr>
          </a:p>
          <a:p>
            <a:endParaRPr kumimoji="1" lang="en-US" altLang="ja-JP" sz="1000" dirty="0">
              <a:solidFill>
                <a:srgbClr val="FFFF00"/>
              </a:solidFill>
              <a:latin typeface="+mn-ea"/>
            </a:endParaRPr>
          </a:p>
          <a:p>
            <a:r>
              <a:rPr kumimoji="1" lang="ja-JP" altLang="en-US" dirty="0">
                <a:solidFill>
                  <a:schemeClr val="bg1">
                    <a:lumMod val="95000"/>
                  </a:schemeClr>
                </a:solidFill>
                <a:latin typeface="+mn-ea"/>
              </a:rPr>
              <a:t>○今後における地域福祉推進の理念</a:t>
            </a:r>
            <a:endParaRPr kumimoji="1" lang="en-US" altLang="ja-JP" dirty="0">
              <a:solidFill>
                <a:schemeClr val="bg1">
                  <a:lumMod val="95000"/>
                </a:schemeClr>
              </a:solidFill>
              <a:latin typeface="+mn-ea"/>
            </a:endParaRPr>
          </a:p>
          <a:p>
            <a:endParaRPr kumimoji="1" lang="en-US" altLang="ja-JP" sz="800" dirty="0">
              <a:solidFill>
                <a:schemeClr val="bg1">
                  <a:lumMod val="95000"/>
                </a:schemeClr>
              </a:solidFill>
              <a:latin typeface="+mn-ea"/>
            </a:endParaRPr>
          </a:p>
          <a:p>
            <a:r>
              <a:rPr kumimoji="1" lang="ja-JP" altLang="en-US" dirty="0">
                <a:solidFill>
                  <a:schemeClr val="bg1"/>
                </a:solidFill>
                <a:latin typeface="+mn-ea"/>
              </a:rPr>
              <a:t>　①住民参加の必要性（地域福祉の推進は地域住民の主体的な参加が大前提）</a:t>
            </a:r>
            <a:endParaRPr kumimoji="1" lang="en-US" altLang="ja-JP" dirty="0">
              <a:solidFill>
                <a:schemeClr val="bg1"/>
              </a:solidFill>
              <a:latin typeface="+mn-ea"/>
            </a:endParaRPr>
          </a:p>
          <a:p>
            <a:endParaRPr kumimoji="1" lang="en-US" altLang="ja-JP" sz="800" dirty="0">
              <a:solidFill>
                <a:schemeClr val="bg1"/>
              </a:solidFill>
              <a:latin typeface="+mn-ea"/>
            </a:endParaRPr>
          </a:p>
          <a:p>
            <a:r>
              <a:rPr kumimoji="1" lang="ja-JP" altLang="en-US" dirty="0">
                <a:solidFill>
                  <a:schemeClr val="bg1"/>
                </a:solidFill>
                <a:latin typeface="+mn-ea"/>
              </a:rPr>
              <a:t>　②共に生きる社会づくり（多様性を認め合う地域住民相互の連携が不可欠）　</a:t>
            </a:r>
            <a:endParaRPr kumimoji="1" lang="en-US" altLang="ja-JP" dirty="0">
              <a:solidFill>
                <a:schemeClr val="bg1"/>
              </a:solidFill>
              <a:latin typeface="+mn-ea"/>
            </a:endParaRPr>
          </a:p>
          <a:p>
            <a:endParaRPr kumimoji="1" lang="en-US" altLang="ja-JP" sz="800" dirty="0">
              <a:solidFill>
                <a:schemeClr val="bg1"/>
              </a:solidFill>
              <a:latin typeface="+mn-ea"/>
            </a:endParaRPr>
          </a:p>
          <a:p>
            <a:r>
              <a:rPr kumimoji="1" lang="ja-JP" altLang="en-US" dirty="0">
                <a:solidFill>
                  <a:schemeClr val="bg1"/>
                </a:solidFill>
                <a:latin typeface="+mn-ea"/>
              </a:rPr>
              <a:t>　③男女共同参画（地域福祉の推進は、男女共同参画の視点が必要）</a:t>
            </a:r>
            <a:endParaRPr kumimoji="1" lang="en-US" altLang="ja-JP" dirty="0">
              <a:solidFill>
                <a:schemeClr val="bg1"/>
              </a:solidFill>
              <a:latin typeface="+mn-ea"/>
            </a:endParaRPr>
          </a:p>
          <a:p>
            <a:endParaRPr kumimoji="1" lang="en-US" altLang="ja-JP" sz="800" dirty="0">
              <a:solidFill>
                <a:schemeClr val="bg1"/>
              </a:solidFill>
              <a:latin typeface="+mn-ea"/>
            </a:endParaRPr>
          </a:p>
          <a:p>
            <a:r>
              <a:rPr kumimoji="1" lang="ja-JP" altLang="en-US" dirty="0">
                <a:solidFill>
                  <a:schemeClr val="bg1"/>
                </a:solidFill>
                <a:latin typeface="+mn-ea"/>
              </a:rPr>
              <a:t>　④福祉文化の創造（地域住民の主体的な関わりが、個性ある福祉文化を創造する）</a:t>
            </a:r>
            <a:endParaRPr kumimoji="1" lang="en-US" altLang="ja-JP" dirty="0">
              <a:solidFill>
                <a:schemeClr val="bg1"/>
              </a:solidFill>
              <a:latin typeface="+mn-ea"/>
            </a:endParaRPr>
          </a:p>
          <a:p>
            <a:endParaRPr kumimoji="1" lang="en-US" altLang="ja-JP" dirty="0">
              <a:solidFill>
                <a:schemeClr val="bg1"/>
              </a:solidFill>
              <a:latin typeface="+mn-ea"/>
            </a:endParaRPr>
          </a:p>
          <a:p>
            <a:endParaRPr kumimoji="1" lang="en-US" altLang="ja-JP" sz="800" dirty="0">
              <a:solidFill>
                <a:schemeClr val="bg1"/>
              </a:solidFill>
              <a:latin typeface="+mn-ea"/>
            </a:endParaRPr>
          </a:p>
          <a:p>
            <a:r>
              <a:rPr kumimoji="1" lang="ja-JP" altLang="en-US" dirty="0">
                <a:solidFill>
                  <a:schemeClr val="bg1">
                    <a:lumMod val="95000"/>
                  </a:schemeClr>
                </a:solidFill>
                <a:latin typeface="+mn-ea"/>
              </a:rPr>
              <a:t>○基本目標に沿った地域福祉の推進</a:t>
            </a:r>
            <a:endParaRPr kumimoji="1" lang="en-US" altLang="ja-JP" dirty="0">
              <a:solidFill>
                <a:schemeClr val="bg1">
                  <a:lumMod val="95000"/>
                </a:schemeClr>
              </a:solidFill>
              <a:latin typeface="+mn-ea"/>
            </a:endParaRPr>
          </a:p>
          <a:p>
            <a:endParaRPr kumimoji="1" lang="en-US" altLang="ja-JP" sz="800" dirty="0">
              <a:solidFill>
                <a:schemeClr val="bg1">
                  <a:lumMod val="95000"/>
                </a:schemeClr>
              </a:solidFill>
              <a:latin typeface="+mn-ea"/>
            </a:endParaRPr>
          </a:p>
          <a:p>
            <a:r>
              <a:rPr kumimoji="1" lang="ja-JP" altLang="en-US" dirty="0">
                <a:solidFill>
                  <a:schemeClr val="bg1"/>
                </a:solidFill>
                <a:latin typeface="+mn-ea"/>
              </a:rPr>
              <a:t>　①生活課題の達成への住民等の積極的参加（住民等がパートナーシップの考えを持つ</a:t>
            </a:r>
            <a:endParaRPr kumimoji="1" lang="en-US" altLang="ja-JP" dirty="0">
              <a:solidFill>
                <a:schemeClr val="bg1"/>
              </a:solidFill>
              <a:latin typeface="+mn-ea"/>
            </a:endParaRPr>
          </a:p>
          <a:p>
            <a:r>
              <a:rPr kumimoji="1" lang="ja-JP" altLang="en-US" dirty="0">
                <a:solidFill>
                  <a:schemeClr val="bg1"/>
                </a:solidFill>
                <a:latin typeface="+mn-ea"/>
              </a:rPr>
              <a:t>　　 ことが重要）</a:t>
            </a:r>
            <a:endParaRPr kumimoji="1" lang="en-US" altLang="ja-JP" dirty="0">
              <a:solidFill>
                <a:schemeClr val="bg1"/>
              </a:solidFill>
              <a:latin typeface="+mn-ea"/>
            </a:endParaRPr>
          </a:p>
          <a:p>
            <a:endParaRPr kumimoji="1" lang="en-US" altLang="ja-JP" sz="800" dirty="0">
              <a:solidFill>
                <a:schemeClr val="bg1"/>
              </a:solidFill>
              <a:latin typeface="+mn-ea"/>
            </a:endParaRPr>
          </a:p>
          <a:p>
            <a:r>
              <a:rPr kumimoji="1" lang="ja-JP" altLang="en-US" dirty="0">
                <a:solidFill>
                  <a:schemeClr val="bg1"/>
                </a:solidFill>
                <a:latin typeface="+mn-ea"/>
              </a:rPr>
              <a:t>　②利用者主体のサービス実現（適切なサービス体制が身近な地域で構築される）</a:t>
            </a:r>
            <a:endParaRPr kumimoji="1" lang="en-US" altLang="ja-JP" dirty="0">
              <a:solidFill>
                <a:schemeClr val="bg1"/>
              </a:solidFill>
              <a:latin typeface="+mn-ea"/>
            </a:endParaRPr>
          </a:p>
          <a:p>
            <a:endParaRPr kumimoji="1" lang="en-US" altLang="ja-JP" sz="800" dirty="0">
              <a:solidFill>
                <a:schemeClr val="bg1"/>
              </a:solidFill>
              <a:latin typeface="+mn-ea"/>
            </a:endParaRPr>
          </a:p>
          <a:p>
            <a:r>
              <a:rPr kumimoji="1" lang="ja-JP" altLang="en-US" dirty="0">
                <a:solidFill>
                  <a:schemeClr val="bg1"/>
                </a:solidFill>
                <a:latin typeface="+mn-ea"/>
              </a:rPr>
              <a:t>　③サービス総合化の確立（多様なサービスが連携による総合的に展開される）</a:t>
            </a:r>
            <a:endParaRPr kumimoji="1" lang="en-US" altLang="ja-JP" dirty="0">
              <a:solidFill>
                <a:schemeClr val="bg1"/>
              </a:solidFill>
              <a:latin typeface="+mn-ea"/>
            </a:endParaRPr>
          </a:p>
          <a:p>
            <a:endParaRPr kumimoji="1" lang="en-US" altLang="ja-JP" sz="800" dirty="0">
              <a:solidFill>
                <a:schemeClr val="bg1"/>
              </a:solidFill>
              <a:latin typeface="+mn-ea"/>
            </a:endParaRPr>
          </a:p>
          <a:p>
            <a:r>
              <a:rPr kumimoji="1" lang="ja-JP" altLang="en-US" dirty="0">
                <a:solidFill>
                  <a:schemeClr val="bg1"/>
                </a:solidFill>
                <a:latin typeface="+mn-ea"/>
              </a:rPr>
              <a:t>　④生活関連分野との連携（福祉、保健、医療と教育、就労、住宅、交通、環境、まちづく</a:t>
            </a:r>
            <a:endParaRPr kumimoji="1" lang="en-US" altLang="ja-JP" dirty="0">
              <a:solidFill>
                <a:schemeClr val="bg1"/>
              </a:solidFill>
              <a:latin typeface="+mn-ea"/>
            </a:endParaRPr>
          </a:p>
          <a:p>
            <a:r>
              <a:rPr kumimoji="1" lang="ja-JP" altLang="en-US" dirty="0">
                <a:solidFill>
                  <a:schemeClr val="bg1"/>
                </a:solidFill>
                <a:latin typeface="+mn-ea"/>
              </a:rPr>
              <a:t>　　  り等の生活関連分野との連携が必要）</a:t>
            </a:r>
            <a:endParaRPr kumimoji="1" lang="en-US" altLang="ja-JP" dirty="0">
              <a:solidFill>
                <a:schemeClr val="bg1"/>
              </a:solidFill>
              <a:latin typeface="+mn-ea"/>
            </a:endParaRPr>
          </a:p>
        </p:txBody>
      </p:sp>
    </p:spTree>
    <p:extLst>
      <p:ext uri="{BB962C8B-B14F-4D97-AF65-F5344CB8AC3E}">
        <p14:creationId xmlns:p14="http://schemas.microsoft.com/office/powerpoint/2010/main" val="1963656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EEE0A30-F4ED-4ECE-9761-5F56EB5EFEF7}"/>
              </a:ext>
            </a:extLst>
          </p:cNvPr>
          <p:cNvSpPr>
            <a:spLocks noGrp="1"/>
          </p:cNvSpPr>
          <p:nvPr>
            <p:ph type="sldNum" sz="quarter" idx="12"/>
          </p:nvPr>
        </p:nvSpPr>
        <p:spPr>
          <a:xfrm>
            <a:off x="6735014" y="6332486"/>
            <a:ext cx="2133600" cy="47625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D71D0B-0DBF-4047-949B-279734ACDE76}" type="slidenum">
              <a:rPr kumimoji="0" lang="en-US" altLang="ja-JP" sz="14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altLang="ja-JP" sz="1400" b="0" i="0" u="none" strike="noStrike" kern="1200" cap="none" spc="0" normalizeH="0" baseline="0" noProof="0" dirty="0">
              <a:ln>
                <a:noFill/>
              </a:ln>
              <a:solidFill>
                <a:srgbClr val="FFFFFF"/>
              </a:solidFill>
              <a:effectLst/>
              <a:uLnTx/>
              <a:uFillTx/>
              <a:latin typeface="Arial"/>
              <a:ea typeface="ＭＳ Ｐゴシック"/>
              <a:cs typeface="+mn-cs"/>
            </a:endParaRPr>
          </a:p>
        </p:txBody>
      </p:sp>
      <p:pic>
        <p:nvPicPr>
          <p:cNvPr id="3" name="図 2">
            <a:extLst>
              <a:ext uri="{FF2B5EF4-FFF2-40B4-BE49-F238E27FC236}">
                <a16:creationId xmlns:a16="http://schemas.microsoft.com/office/drawing/2014/main" id="{CE6A953F-65E7-4DE8-8724-17D61F8B80D9}"/>
              </a:ext>
            </a:extLst>
          </p:cNvPr>
          <p:cNvPicPr>
            <a:picLocks noChangeAspect="1"/>
          </p:cNvPicPr>
          <p:nvPr/>
        </p:nvPicPr>
        <p:blipFill>
          <a:blip r:embed="rId2"/>
          <a:stretch>
            <a:fillRect/>
          </a:stretch>
        </p:blipFill>
        <p:spPr>
          <a:xfrm>
            <a:off x="245822" y="566092"/>
            <a:ext cx="6526453" cy="6155383"/>
          </a:xfrm>
          <a:prstGeom prst="rect">
            <a:avLst/>
          </a:prstGeom>
        </p:spPr>
      </p:pic>
      <p:sp>
        <p:nvSpPr>
          <p:cNvPr id="5" name="Text Box 5">
            <a:extLst>
              <a:ext uri="{FF2B5EF4-FFF2-40B4-BE49-F238E27FC236}">
                <a16:creationId xmlns:a16="http://schemas.microsoft.com/office/drawing/2014/main" id="{856066A3-E1EB-4836-8F4A-251A7939650E}"/>
              </a:ext>
            </a:extLst>
          </p:cNvPr>
          <p:cNvSpPr txBox="1">
            <a:spLocks noChangeArrowheads="1"/>
          </p:cNvSpPr>
          <p:nvPr/>
        </p:nvSpPr>
        <p:spPr bwMode="auto">
          <a:xfrm>
            <a:off x="6767512" y="718166"/>
            <a:ext cx="2376488"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２０１８（Ｈ３０）</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単独世帯　２７．４％</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sng"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夫婦のみ　３２．３％</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　　 計　　　５９．７％</a:t>
            </a:r>
            <a:r>
              <a:rPr kumimoji="1" lang="ja-JP" altLang="en-US"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　　　　　</a:t>
            </a:r>
          </a:p>
        </p:txBody>
      </p:sp>
      <p:sp>
        <p:nvSpPr>
          <p:cNvPr id="7" name="Text Box 4">
            <a:extLst>
              <a:ext uri="{FF2B5EF4-FFF2-40B4-BE49-F238E27FC236}">
                <a16:creationId xmlns:a16="http://schemas.microsoft.com/office/drawing/2014/main" id="{A540184C-8722-4920-8AB4-71B5709E2A17}"/>
              </a:ext>
            </a:extLst>
          </p:cNvPr>
          <p:cNvSpPr txBox="1">
            <a:spLocks noChangeArrowheads="1"/>
          </p:cNvSpPr>
          <p:nvPr/>
        </p:nvSpPr>
        <p:spPr bwMode="auto">
          <a:xfrm>
            <a:off x="1151731" y="136525"/>
            <a:ext cx="6840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FFFF00"/>
                </a:solidFill>
                <a:effectLst/>
                <a:uLnTx/>
                <a:uFillTx/>
                <a:latin typeface="ＭＳ Ｐゴシック"/>
                <a:ea typeface="ＭＳ Ｐゴシック"/>
                <a:cs typeface="+mn-cs"/>
              </a:rPr>
              <a:t>65</a:t>
            </a:r>
            <a:r>
              <a:rPr kumimoji="1" lang="ja-JP" altLang="en-US" sz="2000" b="0" i="0" u="none" strike="noStrike" kern="1200" cap="none" spc="0" normalizeH="0" baseline="0" noProof="0" dirty="0">
                <a:ln>
                  <a:noFill/>
                </a:ln>
                <a:solidFill>
                  <a:srgbClr val="FFFF00"/>
                </a:solidFill>
                <a:effectLst/>
                <a:uLnTx/>
                <a:uFillTx/>
                <a:latin typeface="ＭＳ Ｐゴシック"/>
                <a:ea typeface="ＭＳ Ｐゴシック"/>
                <a:cs typeface="+mn-cs"/>
              </a:rPr>
              <a:t>歳以上の高齢者のいる世帯数及び構成割合（世帯構造別）</a:t>
            </a:r>
            <a:r>
              <a:rPr kumimoji="1" lang="ja-JP" altLang="en-US" sz="2000" b="0" i="0" u="none" strike="noStrike" kern="1200" cap="none" spc="0" normalizeH="0" baseline="0" noProof="0" dirty="0">
                <a:ln>
                  <a:noFill/>
                </a:ln>
                <a:solidFill>
                  <a:srgbClr val="000000"/>
                </a:solidFill>
                <a:effectLst/>
                <a:uLnTx/>
                <a:uFillTx/>
                <a:latin typeface="ＭＳ Ｐゴシック"/>
                <a:ea typeface="ＭＳ Ｐゴシック"/>
                <a:cs typeface="+mn-cs"/>
              </a:rPr>
              <a:t> </a:t>
            </a:r>
          </a:p>
        </p:txBody>
      </p:sp>
      <p:sp>
        <p:nvSpPr>
          <p:cNvPr id="8" name="テキスト ボックス 7">
            <a:extLst>
              <a:ext uri="{FF2B5EF4-FFF2-40B4-BE49-F238E27FC236}">
                <a16:creationId xmlns:a16="http://schemas.microsoft.com/office/drawing/2014/main" id="{93453B33-B378-4162-A9EF-40F0F31C2F30}"/>
              </a:ext>
            </a:extLst>
          </p:cNvPr>
          <p:cNvSpPr txBox="1"/>
          <p:nvPr/>
        </p:nvSpPr>
        <p:spPr>
          <a:xfrm>
            <a:off x="6848669" y="2815847"/>
            <a:ext cx="2295331" cy="267765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65</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歳以上の一人暮らしの者は男女ともに増加傾向にあり、昭和 </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55</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1980</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）年には男性約</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19</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万人、女性約 </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69</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万人、</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65</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歳以上人口に占める割合は男性 </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4.3</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％、女性 </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11.2</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％であったが、平成 </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27</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2015</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）年には男性約 </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192</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万人、女性約</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400</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万人、</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65</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歳以上人口に占める割合は男性</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13.3</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％、女性 </a:t>
            </a:r>
            <a:r>
              <a:rPr kumimoji="1" lang="en-US" altLang="ja-JP" sz="1400" b="0" i="0" u="none" strike="noStrike" kern="1200" cap="none" spc="0" normalizeH="0" baseline="0" noProof="0" dirty="0">
                <a:ln>
                  <a:noFill/>
                </a:ln>
                <a:solidFill>
                  <a:srgbClr val="FFFFFF"/>
                </a:solidFill>
                <a:effectLst/>
                <a:uLnTx/>
                <a:uFillTx/>
                <a:latin typeface="ＭＳ Ｐゴシック"/>
                <a:ea typeface="ＭＳ Ｐゴシック"/>
                <a:cs typeface="+mn-cs"/>
              </a:rPr>
              <a:t>21.1</a:t>
            </a:r>
            <a:r>
              <a:rPr kumimoji="1" lang="ja-JP" altLang="en-US" sz="1400" b="0" i="0" u="none" strike="noStrike" kern="1200" cap="none" spc="0" normalizeH="0" baseline="0" noProof="0" dirty="0">
                <a:ln>
                  <a:noFill/>
                </a:ln>
                <a:solidFill>
                  <a:srgbClr val="FFFFFF"/>
                </a:solidFill>
                <a:effectLst/>
                <a:uLnTx/>
                <a:uFillTx/>
                <a:latin typeface="ＭＳ Ｐゴシック"/>
                <a:ea typeface="ＭＳ Ｐゴシック"/>
                <a:cs typeface="+mn-cs"/>
              </a:rPr>
              <a:t>％となっている。</a:t>
            </a:r>
          </a:p>
        </p:txBody>
      </p:sp>
      <p:sp>
        <p:nvSpPr>
          <p:cNvPr id="10" name="Text Box 3">
            <a:extLst>
              <a:ext uri="{FF2B5EF4-FFF2-40B4-BE49-F238E27FC236}">
                <a16:creationId xmlns:a16="http://schemas.microsoft.com/office/drawing/2014/main" id="{8D66FEA0-2F20-4CB2-9775-0C22B0AA0123}"/>
              </a:ext>
            </a:extLst>
          </p:cNvPr>
          <p:cNvSpPr txBox="1">
            <a:spLocks noChangeArrowheads="1"/>
          </p:cNvSpPr>
          <p:nvPr/>
        </p:nvSpPr>
        <p:spPr bwMode="auto">
          <a:xfrm>
            <a:off x="6848669" y="5731251"/>
            <a:ext cx="19062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出典：内閣府令和２年度版</a:t>
            </a:r>
            <a:endParaRPr kumimoji="1" lang="en-US" altLang="ja-JP" sz="1200" b="0"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200" b="0"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高齢社会白書</a:t>
            </a:r>
            <a:r>
              <a:rPr kumimoji="1" lang="en-US" altLang="ja-JP" sz="1200" b="0" i="0" u="none" strike="noStrike" kern="1200" cap="none" spc="0" normalizeH="0" baseline="0" noProof="0" dirty="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p>
        </p:txBody>
      </p:sp>
    </p:spTree>
    <p:extLst>
      <p:ext uri="{BB962C8B-B14F-4D97-AF65-F5344CB8AC3E}">
        <p14:creationId xmlns:p14="http://schemas.microsoft.com/office/powerpoint/2010/main" val="236578440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1F49B7E-C32D-47BB-A80D-C8BBBD8B19CB}"/>
              </a:ext>
            </a:extLst>
          </p:cNvPr>
          <p:cNvSpPr/>
          <p:nvPr/>
        </p:nvSpPr>
        <p:spPr>
          <a:xfrm>
            <a:off x="5362575" y="210234"/>
            <a:ext cx="3552825" cy="276999"/>
          </a:xfrm>
          <a:prstGeom prst="rect">
            <a:avLst/>
          </a:prstGeom>
        </p:spPr>
        <p:txBody>
          <a:bodyPr wrap="square">
            <a:spAutoFit/>
          </a:bodyPr>
          <a:lstStyle/>
          <a:p>
            <a:r>
              <a:rPr kumimoji="1" lang="ja-JP" altLang="en-US" sz="1200" dirty="0">
                <a:solidFill>
                  <a:schemeClr val="bg1"/>
                </a:solidFill>
                <a:latin typeface="+mn-ea"/>
              </a:rPr>
              <a:t>◇地域共生社会構築の為の住民総参加型社会保障</a:t>
            </a:r>
            <a:endParaRPr kumimoji="1" lang="en-US" altLang="ja-JP" sz="1200" dirty="0">
              <a:solidFill>
                <a:schemeClr val="bg1"/>
              </a:solidFill>
              <a:latin typeface="+mn-ea"/>
            </a:endParaRPr>
          </a:p>
        </p:txBody>
      </p:sp>
      <p:sp>
        <p:nvSpPr>
          <p:cNvPr id="3" name="正方形/長方形 2">
            <a:extLst>
              <a:ext uri="{FF2B5EF4-FFF2-40B4-BE49-F238E27FC236}">
                <a16:creationId xmlns:a16="http://schemas.microsoft.com/office/drawing/2014/main" id="{B219ABE7-2717-4D7C-823B-0C2CB70110F5}"/>
              </a:ext>
            </a:extLst>
          </p:cNvPr>
          <p:cNvSpPr/>
          <p:nvPr/>
        </p:nvSpPr>
        <p:spPr>
          <a:xfrm>
            <a:off x="219075" y="561112"/>
            <a:ext cx="8705849" cy="6401753"/>
          </a:xfrm>
          <a:prstGeom prst="rect">
            <a:avLst/>
          </a:prstGeom>
        </p:spPr>
        <p:txBody>
          <a:bodyPr wrap="square">
            <a:spAutoFit/>
          </a:bodyPr>
          <a:lstStyle/>
          <a:p>
            <a:r>
              <a:rPr kumimoji="1" lang="ja-JP" altLang="en-US" dirty="0">
                <a:solidFill>
                  <a:srgbClr val="FFFF00"/>
                </a:solidFill>
                <a:latin typeface="+mn-ea"/>
              </a:rPr>
              <a:t>→</a:t>
            </a:r>
            <a:r>
              <a:rPr kumimoji="1" lang="en-US" altLang="ja-JP" dirty="0">
                <a:solidFill>
                  <a:srgbClr val="FFFF00"/>
                </a:solidFill>
                <a:latin typeface="+mn-ea"/>
              </a:rPr>
              <a:t>(2)</a:t>
            </a:r>
            <a:r>
              <a:rPr kumimoji="1" lang="ja-JP" altLang="en-US" dirty="0">
                <a:solidFill>
                  <a:srgbClr val="FFFF00"/>
                </a:solidFill>
                <a:latin typeface="+mn-ea"/>
              </a:rPr>
              <a:t>地域共生社会に向けて私たちは何を目指すのか（</a:t>
            </a:r>
            <a:r>
              <a:rPr kumimoji="1" lang="en-US" altLang="ja-JP" dirty="0">
                <a:solidFill>
                  <a:srgbClr val="FFFF00"/>
                </a:solidFill>
                <a:latin typeface="+mn-ea"/>
              </a:rPr>
              <a:t>H29.9.12</a:t>
            </a:r>
            <a:r>
              <a:rPr kumimoji="1" lang="ja-JP" altLang="en-US" dirty="0">
                <a:solidFill>
                  <a:srgbClr val="FFFF00"/>
                </a:solidFill>
                <a:latin typeface="+mn-ea"/>
              </a:rPr>
              <a:t>）</a:t>
            </a:r>
            <a:endParaRPr kumimoji="1" lang="en-US" altLang="ja-JP" dirty="0">
              <a:solidFill>
                <a:srgbClr val="FFFF00"/>
              </a:solidFill>
              <a:latin typeface="+mn-ea"/>
            </a:endParaRPr>
          </a:p>
          <a:p>
            <a:r>
              <a:rPr kumimoji="1" lang="ja-JP" altLang="en-US" dirty="0">
                <a:solidFill>
                  <a:schemeClr val="bg1"/>
                </a:solidFill>
                <a:latin typeface="+mn-ea"/>
              </a:rPr>
              <a:t>○それぞれの地域で共生の文化を創出する挑戦（共生文化）</a:t>
            </a:r>
            <a:endParaRPr kumimoji="1" lang="en-US" altLang="ja-JP" dirty="0">
              <a:solidFill>
                <a:schemeClr val="bg1"/>
              </a:solidFill>
              <a:latin typeface="+mn-ea"/>
            </a:endParaRPr>
          </a:p>
          <a:p>
            <a:r>
              <a:rPr kumimoji="1" lang="ja-JP" altLang="en-US" dirty="0">
                <a:solidFill>
                  <a:schemeClr val="bg1"/>
                </a:solidFill>
                <a:latin typeface="+mn-ea"/>
              </a:rPr>
              <a:t>　</a:t>
            </a:r>
            <a:r>
              <a:rPr kumimoji="1" lang="ja-JP" altLang="en-US" sz="1600" dirty="0">
                <a:solidFill>
                  <a:schemeClr val="bg1"/>
                </a:solidFill>
                <a:latin typeface="+mn-ea"/>
              </a:rPr>
              <a:t>・個人の尊厳が尊重され、多様性を認め合うことの出来る地域社会をつくりだしていくこと。それは、</a:t>
            </a:r>
            <a:endParaRPr kumimoji="1" lang="en-US" altLang="ja-JP" sz="1600" dirty="0">
              <a:solidFill>
                <a:schemeClr val="bg1"/>
              </a:solidFill>
              <a:latin typeface="+mn-ea"/>
            </a:endParaRPr>
          </a:p>
          <a:p>
            <a:r>
              <a:rPr kumimoji="1" lang="ja-JP" altLang="en-US" sz="1600" dirty="0">
                <a:solidFill>
                  <a:schemeClr val="bg1"/>
                </a:solidFill>
                <a:latin typeface="+mn-ea"/>
              </a:rPr>
              <a:t>　　住民主体による地域づくりを高めていくことである。</a:t>
            </a:r>
            <a:endParaRPr kumimoji="1" lang="en-US" altLang="ja-JP" sz="1600" dirty="0">
              <a:solidFill>
                <a:schemeClr val="bg1"/>
              </a:solidFill>
              <a:latin typeface="+mn-ea"/>
            </a:endParaRPr>
          </a:p>
          <a:p>
            <a:r>
              <a:rPr kumimoji="1" lang="ja-JP" altLang="en-US" sz="1600" dirty="0">
                <a:solidFill>
                  <a:schemeClr val="bg1"/>
                </a:solidFill>
                <a:latin typeface="+mn-ea"/>
              </a:rPr>
              <a:t>　・社会的孤立や社会的排除をなくし、誰もが役割を持ち、お互いに支え合う地域共生社会を創出す</a:t>
            </a:r>
            <a:endParaRPr kumimoji="1" lang="en-US" altLang="ja-JP" sz="1600" dirty="0">
              <a:solidFill>
                <a:schemeClr val="bg1"/>
              </a:solidFill>
              <a:latin typeface="+mn-ea"/>
            </a:endParaRPr>
          </a:p>
          <a:p>
            <a:r>
              <a:rPr kumimoji="1" lang="ja-JP" altLang="en-US" sz="1600" dirty="0">
                <a:solidFill>
                  <a:schemeClr val="bg1"/>
                </a:solidFill>
                <a:latin typeface="+mn-ea"/>
              </a:rPr>
              <a:t>　　ることは、高い理想であり思うように進まないこともあるが、それが文化として定着するよう、挑戦</a:t>
            </a:r>
            <a:endParaRPr kumimoji="1" lang="en-US" altLang="ja-JP" sz="1600" dirty="0">
              <a:solidFill>
                <a:schemeClr val="bg1"/>
              </a:solidFill>
              <a:latin typeface="+mn-ea"/>
            </a:endParaRPr>
          </a:p>
          <a:p>
            <a:r>
              <a:rPr kumimoji="1" lang="ja-JP" altLang="en-US" sz="1600" dirty="0">
                <a:solidFill>
                  <a:schemeClr val="bg1"/>
                </a:solidFill>
                <a:latin typeface="+mn-ea"/>
              </a:rPr>
              <a:t>　　し続けて行くことに価値がある。</a:t>
            </a:r>
            <a:endParaRPr kumimoji="1" lang="en-US" altLang="ja-JP" sz="1600" dirty="0">
              <a:solidFill>
                <a:schemeClr val="bg1"/>
              </a:solidFill>
              <a:latin typeface="+mn-ea"/>
            </a:endParaRPr>
          </a:p>
          <a:p>
            <a:endParaRPr kumimoji="1" lang="en-US" altLang="ja-JP" sz="800" dirty="0">
              <a:solidFill>
                <a:schemeClr val="bg1"/>
              </a:solidFill>
              <a:latin typeface="+mn-ea"/>
            </a:endParaRPr>
          </a:p>
          <a:p>
            <a:r>
              <a:rPr kumimoji="1" lang="ja-JP" altLang="en-US" dirty="0">
                <a:solidFill>
                  <a:schemeClr val="bg1"/>
                </a:solidFill>
                <a:latin typeface="+mn-ea"/>
              </a:rPr>
              <a:t>○全ての地域の構成員が参加・協働する段階へ（参加・協働）</a:t>
            </a:r>
            <a:endParaRPr kumimoji="1" lang="en-US" altLang="ja-JP" dirty="0">
              <a:solidFill>
                <a:schemeClr val="bg1"/>
              </a:solidFill>
              <a:latin typeface="+mn-ea"/>
            </a:endParaRPr>
          </a:p>
          <a:p>
            <a:r>
              <a:rPr kumimoji="1" lang="ja-JP" altLang="en-US" dirty="0">
                <a:solidFill>
                  <a:schemeClr val="bg1"/>
                </a:solidFill>
                <a:latin typeface="+mn-ea"/>
              </a:rPr>
              <a:t>　</a:t>
            </a:r>
            <a:r>
              <a:rPr kumimoji="1" lang="ja-JP" altLang="en-US" sz="1600" dirty="0">
                <a:solidFill>
                  <a:schemeClr val="bg1"/>
                </a:solidFill>
                <a:latin typeface="+mn-ea"/>
              </a:rPr>
              <a:t>・共生社会の実現に向けて、具体的に連携する「仕組み」と事例に基づく「対話・協議」をしていく</a:t>
            </a:r>
            <a:endParaRPr kumimoji="1" lang="en-US" altLang="ja-JP" sz="1600" dirty="0">
              <a:solidFill>
                <a:schemeClr val="bg1"/>
              </a:solidFill>
              <a:latin typeface="+mn-ea"/>
            </a:endParaRPr>
          </a:p>
          <a:p>
            <a:r>
              <a:rPr kumimoji="1" lang="ja-JP" altLang="en-US" sz="1600" dirty="0">
                <a:solidFill>
                  <a:schemeClr val="bg1"/>
                </a:solidFill>
                <a:latin typeface="+mn-ea"/>
              </a:rPr>
              <a:t>　　過程が大事であり、そのような場をつくることが求められる。</a:t>
            </a:r>
            <a:endParaRPr kumimoji="1" lang="en-US" altLang="ja-JP" sz="1600" dirty="0">
              <a:solidFill>
                <a:schemeClr val="bg1"/>
              </a:solidFill>
              <a:latin typeface="+mn-ea"/>
            </a:endParaRPr>
          </a:p>
          <a:p>
            <a:endParaRPr kumimoji="1" lang="en-US" altLang="ja-JP" sz="800" dirty="0">
              <a:solidFill>
                <a:schemeClr val="bg1"/>
              </a:solidFill>
              <a:latin typeface="+mn-ea"/>
            </a:endParaRPr>
          </a:p>
          <a:p>
            <a:r>
              <a:rPr kumimoji="1" lang="ja-JP" altLang="en-US" dirty="0">
                <a:solidFill>
                  <a:schemeClr val="bg1"/>
                </a:solidFill>
                <a:latin typeface="+mn-ea"/>
              </a:rPr>
              <a:t>○重層的セーフティーネットの構築（予防的福祉の構築）</a:t>
            </a:r>
            <a:endParaRPr kumimoji="1" lang="en-US" altLang="ja-JP" dirty="0">
              <a:solidFill>
                <a:schemeClr val="bg1"/>
              </a:solidFill>
              <a:latin typeface="+mn-ea"/>
            </a:endParaRPr>
          </a:p>
          <a:p>
            <a:r>
              <a:rPr kumimoji="1" lang="ja-JP" altLang="en-US" sz="1600" dirty="0">
                <a:solidFill>
                  <a:schemeClr val="bg1"/>
                </a:solidFill>
                <a:latin typeface="+mn-ea"/>
              </a:rPr>
              <a:t>　・これまでの申請主義（待ち）の姿勢ではなく、抱えている問題が深刻化する前に早期に発見して支</a:t>
            </a:r>
            <a:endParaRPr kumimoji="1" lang="en-US" altLang="ja-JP" sz="1600" dirty="0">
              <a:solidFill>
                <a:schemeClr val="bg1"/>
              </a:solidFill>
              <a:latin typeface="+mn-ea"/>
            </a:endParaRPr>
          </a:p>
          <a:p>
            <a:r>
              <a:rPr kumimoji="1" lang="ja-JP" altLang="en-US" sz="1600" dirty="0">
                <a:solidFill>
                  <a:schemeClr val="bg1"/>
                </a:solidFill>
                <a:latin typeface="+mn-ea"/>
              </a:rPr>
              <a:t>　　援につなげることが大切。</a:t>
            </a:r>
            <a:endParaRPr kumimoji="1" lang="en-US" altLang="ja-JP" sz="1600" dirty="0">
              <a:solidFill>
                <a:schemeClr val="bg1"/>
              </a:solidFill>
              <a:latin typeface="+mn-ea"/>
            </a:endParaRPr>
          </a:p>
          <a:p>
            <a:r>
              <a:rPr kumimoji="1" lang="ja-JP" altLang="en-US" sz="1600" dirty="0">
                <a:solidFill>
                  <a:schemeClr val="bg1"/>
                </a:solidFill>
                <a:latin typeface="+mn-ea"/>
              </a:rPr>
              <a:t>　・近隣や民生児童委員等による見守りや日常活動、企業や商工関係者との連携による 情報交換、</a:t>
            </a:r>
            <a:endParaRPr kumimoji="1" lang="en-US" altLang="ja-JP" sz="1600" dirty="0">
              <a:solidFill>
                <a:schemeClr val="bg1"/>
              </a:solidFill>
              <a:latin typeface="+mn-ea"/>
            </a:endParaRPr>
          </a:p>
          <a:p>
            <a:r>
              <a:rPr kumimoji="1" lang="ja-JP" altLang="en-US" sz="1600" dirty="0">
                <a:solidFill>
                  <a:schemeClr val="bg1"/>
                </a:solidFill>
                <a:latin typeface="+mn-ea"/>
              </a:rPr>
              <a:t>　　</a:t>
            </a:r>
            <a:r>
              <a:rPr kumimoji="1" lang="en-US" altLang="ja-JP" sz="1600" dirty="0" err="1">
                <a:solidFill>
                  <a:schemeClr val="bg1"/>
                </a:solidFill>
                <a:latin typeface="+mn-ea"/>
              </a:rPr>
              <a:t>CSWer</a:t>
            </a:r>
            <a:r>
              <a:rPr kumimoji="1" lang="ja-JP" altLang="en-US" sz="1600" dirty="0">
                <a:solidFill>
                  <a:schemeClr val="bg1"/>
                </a:solidFill>
                <a:latin typeface="+mn-ea"/>
              </a:rPr>
              <a:t>等の専門職によるアウトリーチにより、必要な時に必要な支援が届けられるような環境を整</a:t>
            </a:r>
            <a:endParaRPr kumimoji="1" lang="en-US" altLang="ja-JP" sz="1600" dirty="0">
              <a:solidFill>
                <a:schemeClr val="bg1"/>
              </a:solidFill>
              <a:latin typeface="+mn-ea"/>
            </a:endParaRPr>
          </a:p>
          <a:p>
            <a:r>
              <a:rPr kumimoji="1" lang="ja-JP" altLang="en-US" sz="1600" dirty="0">
                <a:solidFill>
                  <a:schemeClr val="bg1"/>
                </a:solidFill>
                <a:latin typeface="+mn-ea"/>
              </a:rPr>
              <a:t>　　えることが重要。</a:t>
            </a:r>
            <a:endParaRPr kumimoji="1" lang="en-US" altLang="ja-JP" sz="1600" dirty="0">
              <a:solidFill>
                <a:schemeClr val="bg1"/>
              </a:solidFill>
              <a:latin typeface="+mn-ea"/>
            </a:endParaRPr>
          </a:p>
          <a:p>
            <a:endParaRPr kumimoji="1" lang="en-US" altLang="ja-JP" sz="1600" dirty="0">
              <a:solidFill>
                <a:schemeClr val="bg1"/>
              </a:solidFill>
              <a:latin typeface="+mn-ea"/>
            </a:endParaRPr>
          </a:p>
          <a:p>
            <a:r>
              <a:rPr kumimoji="1" lang="ja-JP" altLang="en-US" dirty="0">
                <a:solidFill>
                  <a:schemeClr val="bg1"/>
                </a:solidFill>
                <a:latin typeface="+mn-ea"/>
              </a:rPr>
              <a:t>○包括的な支援体制の整備（包括的支援体制）</a:t>
            </a:r>
            <a:endParaRPr kumimoji="1" lang="en-US" altLang="ja-JP" dirty="0">
              <a:solidFill>
                <a:schemeClr val="bg1"/>
              </a:solidFill>
              <a:latin typeface="+mn-ea"/>
            </a:endParaRPr>
          </a:p>
          <a:p>
            <a:r>
              <a:rPr kumimoji="1" lang="ja-JP" altLang="en-US" dirty="0">
                <a:solidFill>
                  <a:schemeClr val="bg1"/>
                </a:solidFill>
                <a:latin typeface="+mn-ea"/>
              </a:rPr>
              <a:t>　</a:t>
            </a:r>
            <a:r>
              <a:rPr kumimoji="1" lang="ja-JP" altLang="en-US" sz="1600" dirty="0">
                <a:solidFill>
                  <a:schemeClr val="bg1"/>
                </a:solidFill>
                <a:latin typeface="+mn-ea"/>
              </a:rPr>
              <a:t>・分野別、年齢別に縦割りだった支援を、当事者中心の「丸ごと」の支援とし、個人や世帯の地域生</a:t>
            </a:r>
            <a:endParaRPr kumimoji="1" lang="en-US" altLang="ja-JP" sz="1600" dirty="0">
              <a:solidFill>
                <a:schemeClr val="bg1"/>
              </a:solidFill>
              <a:latin typeface="+mn-ea"/>
            </a:endParaRPr>
          </a:p>
          <a:p>
            <a:r>
              <a:rPr kumimoji="1" lang="ja-JP" altLang="en-US" sz="1600" dirty="0">
                <a:solidFill>
                  <a:schemeClr val="bg1"/>
                </a:solidFill>
                <a:latin typeface="+mn-ea"/>
              </a:rPr>
              <a:t>　　活課題を把握して解決していける包括的支援体制をつくる。</a:t>
            </a:r>
            <a:endParaRPr kumimoji="1" lang="en-US" altLang="ja-JP" sz="1600" dirty="0">
              <a:solidFill>
                <a:schemeClr val="bg1"/>
              </a:solidFill>
              <a:latin typeface="+mn-ea"/>
            </a:endParaRPr>
          </a:p>
          <a:p>
            <a:endParaRPr kumimoji="1" lang="en-US" altLang="ja-JP" sz="800" dirty="0">
              <a:solidFill>
                <a:schemeClr val="bg1"/>
              </a:solidFill>
              <a:latin typeface="+mn-ea"/>
            </a:endParaRPr>
          </a:p>
          <a:p>
            <a:r>
              <a:rPr kumimoji="1" lang="ja-JP" altLang="en-US" dirty="0">
                <a:solidFill>
                  <a:schemeClr val="bg1"/>
                </a:solidFill>
                <a:latin typeface="+mn-ea"/>
              </a:rPr>
              <a:t>○福祉以外の分野との協働を通じた「支え手」「受け手」を固定されない参加の場・働く場</a:t>
            </a:r>
            <a:endParaRPr kumimoji="1" lang="en-US" altLang="ja-JP" dirty="0">
              <a:solidFill>
                <a:schemeClr val="bg1"/>
              </a:solidFill>
              <a:latin typeface="+mn-ea"/>
            </a:endParaRPr>
          </a:p>
          <a:p>
            <a:r>
              <a:rPr kumimoji="1" lang="ja-JP" altLang="en-US" dirty="0">
                <a:solidFill>
                  <a:schemeClr val="bg1"/>
                </a:solidFill>
                <a:latin typeface="+mn-ea"/>
              </a:rPr>
              <a:t>　 の創造（多様な場の創出）</a:t>
            </a:r>
            <a:endParaRPr kumimoji="1" lang="en-US" altLang="ja-JP" dirty="0">
              <a:solidFill>
                <a:schemeClr val="bg1"/>
              </a:solidFill>
              <a:latin typeface="+mn-ea"/>
            </a:endParaRPr>
          </a:p>
        </p:txBody>
      </p:sp>
    </p:spTree>
    <p:extLst>
      <p:ext uri="{BB962C8B-B14F-4D97-AF65-F5344CB8AC3E}">
        <p14:creationId xmlns:p14="http://schemas.microsoft.com/office/powerpoint/2010/main" val="39564257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C96FEAF-36C2-4882-8A48-6E31A096B7BB}"/>
              </a:ext>
            </a:extLst>
          </p:cNvPr>
          <p:cNvSpPr/>
          <p:nvPr/>
        </p:nvSpPr>
        <p:spPr>
          <a:xfrm>
            <a:off x="247650" y="438835"/>
            <a:ext cx="8610600" cy="6147837"/>
          </a:xfrm>
          <a:prstGeom prst="rect">
            <a:avLst/>
          </a:prstGeom>
        </p:spPr>
        <p:txBody>
          <a:bodyPr wrap="square">
            <a:spAutoFit/>
          </a:bodyPr>
          <a:lstStyle/>
          <a:p>
            <a:r>
              <a:rPr kumimoji="1" lang="ja-JP" altLang="en-US" dirty="0">
                <a:solidFill>
                  <a:srgbClr val="FFFF00"/>
                </a:solidFill>
                <a:latin typeface="+mn-ea"/>
              </a:rPr>
              <a:t>→</a:t>
            </a:r>
            <a:r>
              <a:rPr kumimoji="1" lang="en-US" altLang="ja-JP" dirty="0">
                <a:solidFill>
                  <a:srgbClr val="FFFF00"/>
                </a:solidFill>
                <a:latin typeface="+mn-ea"/>
              </a:rPr>
              <a:t>(3)</a:t>
            </a:r>
            <a:r>
              <a:rPr kumimoji="1" lang="ja-JP" altLang="en-US" dirty="0">
                <a:solidFill>
                  <a:srgbClr val="FFFF00"/>
                </a:solidFill>
                <a:latin typeface="+mn-ea"/>
              </a:rPr>
              <a:t>地域共生社会の実現に向けた地域福祉の推進について（</a:t>
            </a:r>
            <a:r>
              <a:rPr kumimoji="1" lang="en-US" altLang="ja-JP" dirty="0">
                <a:solidFill>
                  <a:srgbClr val="FFFF00"/>
                </a:solidFill>
                <a:latin typeface="+mn-ea"/>
              </a:rPr>
              <a:t>H29.12.12</a:t>
            </a:r>
            <a:r>
              <a:rPr kumimoji="1" lang="ja-JP" altLang="en-US" dirty="0">
                <a:solidFill>
                  <a:srgbClr val="FFFF00"/>
                </a:solidFill>
                <a:latin typeface="+mn-ea"/>
              </a:rPr>
              <a:t>）其の一</a:t>
            </a:r>
            <a:endParaRPr kumimoji="1" lang="en-US" altLang="ja-JP" dirty="0">
              <a:solidFill>
                <a:schemeClr val="bg1">
                  <a:lumMod val="95000"/>
                </a:schemeClr>
              </a:solidFill>
              <a:latin typeface="+mn-ea"/>
            </a:endParaRPr>
          </a:p>
          <a:p>
            <a:r>
              <a:rPr kumimoji="1" lang="ja-JP" altLang="en-US" dirty="0">
                <a:solidFill>
                  <a:schemeClr val="bg1">
                    <a:lumMod val="95000"/>
                  </a:schemeClr>
                </a:solidFill>
                <a:latin typeface="+mn-ea"/>
              </a:rPr>
              <a:t>○改正社会福祉法（</a:t>
            </a:r>
            <a:r>
              <a:rPr kumimoji="1" lang="en-US" altLang="ja-JP" dirty="0">
                <a:solidFill>
                  <a:schemeClr val="bg1">
                    <a:lumMod val="95000"/>
                  </a:schemeClr>
                </a:solidFill>
                <a:latin typeface="+mn-ea"/>
              </a:rPr>
              <a:t>H30.4.1</a:t>
            </a:r>
            <a:r>
              <a:rPr kumimoji="1" lang="ja-JP" altLang="en-US" dirty="0">
                <a:solidFill>
                  <a:schemeClr val="bg1">
                    <a:lumMod val="95000"/>
                  </a:schemeClr>
                </a:solidFill>
                <a:latin typeface="+mn-ea"/>
              </a:rPr>
              <a:t>施行）</a:t>
            </a:r>
            <a:endParaRPr kumimoji="1" lang="en-US" altLang="ja-JP" dirty="0">
              <a:solidFill>
                <a:schemeClr val="bg1">
                  <a:lumMod val="95000"/>
                </a:schemeClr>
              </a:solidFill>
              <a:latin typeface="+mn-ea"/>
            </a:endParaRPr>
          </a:p>
          <a:p>
            <a:r>
              <a:rPr kumimoji="1" lang="ja-JP" altLang="en-US" dirty="0">
                <a:solidFill>
                  <a:schemeClr val="bg1">
                    <a:lumMod val="95000"/>
                  </a:schemeClr>
                </a:solidFill>
                <a:latin typeface="+mn-ea"/>
              </a:rPr>
              <a:t>　→地域住民等は、様々な生活課題を把握し、関係機関との連携等により解決を図る。</a:t>
            </a:r>
            <a:endParaRPr kumimoji="1" lang="en-US" altLang="ja-JP" dirty="0">
              <a:solidFill>
                <a:schemeClr val="bg1">
                  <a:lumMod val="95000"/>
                </a:schemeClr>
              </a:solidFill>
              <a:latin typeface="+mn-ea"/>
            </a:endParaRPr>
          </a:p>
          <a:p>
            <a:r>
              <a:rPr kumimoji="1" lang="ja-JP" altLang="en-US" dirty="0">
                <a:solidFill>
                  <a:schemeClr val="bg1">
                    <a:lumMod val="95000"/>
                  </a:schemeClr>
                </a:solidFill>
                <a:latin typeface="+mn-ea"/>
              </a:rPr>
              <a:t>　</a:t>
            </a:r>
            <a:r>
              <a:rPr kumimoji="1" lang="ja-JP" altLang="en-US" sz="1600" dirty="0">
                <a:solidFill>
                  <a:schemeClr val="bg1">
                    <a:lumMod val="95000"/>
                  </a:schemeClr>
                </a:solidFill>
                <a:latin typeface="+mn-ea"/>
              </a:rPr>
              <a:t>・  地域住民は、「理解と協力を得る存在」→「地域福祉の推進に努める主体」と位置づけた（法</a:t>
            </a:r>
            <a:r>
              <a:rPr kumimoji="1" lang="en-US" altLang="ja-JP" sz="1600" dirty="0">
                <a:solidFill>
                  <a:schemeClr val="bg1">
                    <a:lumMod val="95000"/>
                  </a:schemeClr>
                </a:solidFill>
                <a:latin typeface="+mn-ea"/>
              </a:rPr>
              <a:t>4</a:t>
            </a:r>
            <a:r>
              <a:rPr kumimoji="1" lang="ja-JP" altLang="en-US" sz="1600" dirty="0">
                <a:solidFill>
                  <a:schemeClr val="bg1">
                    <a:lumMod val="95000"/>
                  </a:schemeClr>
                </a:solidFill>
                <a:latin typeface="+mn-ea"/>
              </a:rPr>
              <a:t>条</a:t>
            </a:r>
            <a:endParaRPr kumimoji="1" lang="en-US" altLang="ja-JP" sz="1600" dirty="0">
              <a:solidFill>
                <a:schemeClr val="bg1">
                  <a:lumMod val="95000"/>
                </a:schemeClr>
              </a:solidFill>
              <a:latin typeface="+mn-ea"/>
            </a:endParaRPr>
          </a:p>
          <a:p>
            <a:r>
              <a:rPr kumimoji="1" lang="en-US" altLang="ja-JP" sz="1600" dirty="0">
                <a:solidFill>
                  <a:schemeClr val="bg1">
                    <a:lumMod val="95000"/>
                  </a:schemeClr>
                </a:solidFill>
                <a:latin typeface="+mn-ea"/>
              </a:rPr>
              <a:t>      1</a:t>
            </a:r>
            <a:r>
              <a:rPr kumimoji="1" lang="ja-JP" altLang="en-US" sz="1600" dirty="0">
                <a:solidFill>
                  <a:schemeClr val="bg1">
                    <a:lumMod val="95000"/>
                  </a:schemeClr>
                </a:solidFill>
                <a:latin typeface="+mn-ea"/>
              </a:rPr>
              <a:t>項関係）。</a:t>
            </a:r>
            <a:endParaRPr kumimoji="1" lang="en-US" altLang="ja-JP" sz="1600" dirty="0">
              <a:solidFill>
                <a:schemeClr val="bg1">
                  <a:lumMod val="95000"/>
                </a:schemeClr>
              </a:solidFill>
              <a:latin typeface="+mn-ea"/>
            </a:endParaRPr>
          </a:p>
          <a:p>
            <a:r>
              <a:rPr kumimoji="1" lang="ja-JP" altLang="en-US" sz="1600" dirty="0">
                <a:solidFill>
                  <a:schemeClr val="bg1">
                    <a:lumMod val="95000"/>
                  </a:schemeClr>
                </a:solidFill>
                <a:latin typeface="+mn-ea"/>
              </a:rPr>
              <a:t>　・　あらゆる住民が役割を持ち自分らしく活躍できる機会は、「与えられる」→「確保され る」べきも</a:t>
            </a:r>
            <a:endParaRPr kumimoji="1" lang="en-US" altLang="ja-JP" sz="1600" dirty="0">
              <a:solidFill>
                <a:schemeClr val="bg1">
                  <a:lumMod val="95000"/>
                </a:schemeClr>
              </a:solidFill>
              <a:latin typeface="+mn-ea"/>
            </a:endParaRPr>
          </a:p>
          <a:p>
            <a:r>
              <a:rPr kumimoji="1" lang="ja-JP" altLang="en-US" sz="1600" dirty="0">
                <a:solidFill>
                  <a:schemeClr val="bg1">
                    <a:lumMod val="95000"/>
                  </a:schemeClr>
                </a:solidFill>
                <a:latin typeface="+mn-ea"/>
              </a:rPr>
              <a:t>　　  のと規定を改める（法</a:t>
            </a:r>
            <a:r>
              <a:rPr kumimoji="1" lang="en-US" altLang="ja-JP" sz="1600" dirty="0">
                <a:solidFill>
                  <a:schemeClr val="bg1">
                    <a:lumMod val="95000"/>
                  </a:schemeClr>
                </a:solidFill>
                <a:latin typeface="+mn-ea"/>
              </a:rPr>
              <a:t>4</a:t>
            </a:r>
            <a:r>
              <a:rPr kumimoji="1" lang="ja-JP" altLang="en-US" sz="1600" dirty="0">
                <a:solidFill>
                  <a:schemeClr val="bg1">
                    <a:lumMod val="95000"/>
                  </a:schemeClr>
                </a:solidFill>
                <a:latin typeface="+mn-ea"/>
              </a:rPr>
              <a:t>条</a:t>
            </a:r>
            <a:r>
              <a:rPr kumimoji="1" lang="en-US" altLang="ja-JP" sz="1600" dirty="0">
                <a:solidFill>
                  <a:schemeClr val="bg1">
                    <a:lumMod val="95000"/>
                  </a:schemeClr>
                </a:solidFill>
                <a:latin typeface="+mn-ea"/>
              </a:rPr>
              <a:t>1</a:t>
            </a:r>
            <a:r>
              <a:rPr kumimoji="1" lang="ja-JP" altLang="en-US" sz="1600" dirty="0">
                <a:solidFill>
                  <a:schemeClr val="bg1">
                    <a:lumMod val="95000"/>
                  </a:schemeClr>
                </a:solidFill>
                <a:latin typeface="+mn-ea"/>
              </a:rPr>
              <a:t>項関係） 。</a:t>
            </a:r>
            <a:endParaRPr kumimoji="1" lang="en-US" altLang="ja-JP" sz="1600" dirty="0">
              <a:solidFill>
                <a:schemeClr val="bg1">
                  <a:lumMod val="95000"/>
                </a:schemeClr>
              </a:solidFill>
              <a:latin typeface="+mn-ea"/>
            </a:endParaRPr>
          </a:p>
          <a:p>
            <a:r>
              <a:rPr kumimoji="1" lang="ja-JP" altLang="en-US" sz="1600" dirty="0">
                <a:solidFill>
                  <a:schemeClr val="bg1">
                    <a:lumMod val="95000"/>
                  </a:schemeClr>
                </a:solidFill>
                <a:latin typeface="+mn-ea"/>
              </a:rPr>
              <a:t>　・　福祉・介護・保健医療に限らない地域生活課題の解決を図る（法</a:t>
            </a:r>
            <a:r>
              <a:rPr kumimoji="1" lang="en-US" altLang="ja-JP" sz="1600" dirty="0">
                <a:solidFill>
                  <a:schemeClr val="bg1">
                    <a:lumMod val="95000"/>
                  </a:schemeClr>
                </a:solidFill>
                <a:latin typeface="+mn-ea"/>
              </a:rPr>
              <a:t>4</a:t>
            </a:r>
            <a:r>
              <a:rPr kumimoji="1" lang="ja-JP" altLang="en-US" sz="1600" dirty="0">
                <a:solidFill>
                  <a:schemeClr val="bg1">
                    <a:lumMod val="95000"/>
                  </a:schemeClr>
                </a:solidFill>
                <a:latin typeface="+mn-ea"/>
              </a:rPr>
              <a:t>条</a:t>
            </a:r>
            <a:r>
              <a:rPr kumimoji="1" lang="en-US" altLang="ja-JP" sz="1600" dirty="0">
                <a:solidFill>
                  <a:schemeClr val="bg1">
                    <a:lumMod val="95000"/>
                  </a:schemeClr>
                </a:solidFill>
                <a:latin typeface="+mn-ea"/>
              </a:rPr>
              <a:t>2</a:t>
            </a:r>
            <a:r>
              <a:rPr kumimoji="1" lang="ja-JP" altLang="en-US" sz="1600" dirty="0">
                <a:solidFill>
                  <a:schemeClr val="bg1">
                    <a:lumMod val="95000"/>
                  </a:schemeClr>
                </a:solidFill>
                <a:latin typeface="+mn-ea"/>
              </a:rPr>
              <a:t>項関係） 。</a:t>
            </a:r>
            <a:endParaRPr kumimoji="1" lang="en-US" altLang="ja-JP" sz="1600" dirty="0">
              <a:solidFill>
                <a:schemeClr val="bg1">
                  <a:lumMod val="95000"/>
                </a:schemeClr>
              </a:solidFill>
              <a:latin typeface="+mn-ea"/>
            </a:endParaRPr>
          </a:p>
          <a:p>
            <a:endParaRPr kumimoji="1" lang="en-US" altLang="ja-JP" sz="1050" dirty="0">
              <a:solidFill>
                <a:schemeClr val="bg1">
                  <a:lumMod val="95000"/>
                </a:schemeClr>
              </a:solidFill>
              <a:latin typeface="+mn-ea"/>
            </a:endParaRPr>
          </a:p>
          <a:p>
            <a:r>
              <a:rPr kumimoji="1" lang="ja-JP" altLang="en-US" dirty="0">
                <a:solidFill>
                  <a:schemeClr val="bg1">
                    <a:lumMod val="95000"/>
                  </a:schemeClr>
                </a:solidFill>
                <a:latin typeface="+mn-ea"/>
              </a:rPr>
              <a:t>　→複合化・複雑化した課題を抱える個人や世帯に対する適切な支援・対応を行うため</a:t>
            </a:r>
            <a:endParaRPr kumimoji="1" lang="en-US" altLang="ja-JP" dirty="0">
              <a:solidFill>
                <a:schemeClr val="bg1">
                  <a:lumMod val="95000"/>
                </a:schemeClr>
              </a:solidFill>
              <a:latin typeface="+mn-ea"/>
            </a:endParaRPr>
          </a:p>
          <a:p>
            <a:r>
              <a:rPr kumimoji="1" lang="ja-JP" altLang="en-US" dirty="0">
                <a:solidFill>
                  <a:schemeClr val="bg1">
                    <a:lumMod val="95000"/>
                  </a:schemeClr>
                </a:solidFill>
                <a:latin typeface="+mn-ea"/>
              </a:rPr>
              <a:t>　　 に、地域子育て支援拠点（子ども）、地域包括支援センター（高齢者）、障害者相談支</a:t>
            </a:r>
            <a:endParaRPr kumimoji="1" lang="en-US" altLang="ja-JP" dirty="0">
              <a:solidFill>
                <a:schemeClr val="bg1">
                  <a:lumMod val="95000"/>
                </a:schemeClr>
              </a:solidFill>
              <a:latin typeface="+mn-ea"/>
            </a:endParaRPr>
          </a:p>
          <a:p>
            <a:r>
              <a:rPr kumimoji="1" lang="ja-JP" altLang="en-US" dirty="0">
                <a:solidFill>
                  <a:schemeClr val="bg1">
                    <a:lumMod val="95000"/>
                  </a:schemeClr>
                </a:solidFill>
                <a:latin typeface="+mn-ea"/>
              </a:rPr>
              <a:t>　　 援事務所（障害者）の各分野における相談支援を担う事業者は、必要に応じて適切</a:t>
            </a:r>
            <a:endParaRPr kumimoji="1" lang="en-US" altLang="ja-JP" dirty="0">
              <a:solidFill>
                <a:schemeClr val="bg1">
                  <a:lumMod val="95000"/>
                </a:schemeClr>
              </a:solidFill>
              <a:latin typeface="+mn-ea"/>
            </a:endParaRPr>
          </a:p>
          <a:p>
            <a:r>
              <a:rPr kumimoji="1" lang="ja-JP" altLang="en-US" dirty="0">
                <a:solidFill>
                  <a:schemeClr val="bg1">
                    <a:lumMod val="95000"/>
                  </a:schemeClr>
                </a:solidFill>
                <a:latin typeface="+mn-ea"/>
              </a:rPr>
              <a:t>　　 な支援関係機関に繋ぐことを、各相談支援を担う事業者の努力義務とした（法</a:t>
            </a:r>
            <a:r>
              <a:rPr kumimoji="1" lang="en-US" altLang="ja-JP" dirty="0">
                <a:solidFill>
                  <a:schemeClr val="bg1">
                    <a:lumMod val="95000"/>
                  </a:schemeClr>
                </a:solidFill>
                <a:latin typeface="+mn-ea"/>
              </a:rPr>
              <a:t>106</a:t>
            </a:r>
            <a:r>
              <a:rPr kumimoji="1" lang="ja-JP" altLang="en-US" dirty="0">
                <a:solidFill>
                  <a:schemeClr val="bg1">
                    <a:lumMod val="95000"/>
                  </a:schemeClr>
                </a:solidFill>
                <a:latin typeface="+mn-ea"/>
              </a:rPr>
              <a:t>条</a:t>
            </a:r>
            <a:endParaRPr kumimoji="1" lang="en-US" altLang="ja-JP" dirty="0">
              <a:solidFill>
                <a:schemeClr val="bg1">
                  <a:lumMod val="95000"/>
                </a:schemeClr>
              </a:solidFill>
              <a:latin typeface="+mn-ea"/>
            </a:endParaRPr>
          </a:p>
          <a:p>
            <a:r>
              <a:rPr kumimoji="1" lang="ja-JP" altLang="en-US" dirty="0">
                <a:solidFill>
                  <a:schemeClr val="bg1">
                    <a:lumMod val="95000"/>
                  </a:schemeClr>
                </a:solidFill>
                <a:latin typeface="+mn-ea"/>
              </a:rPr>
              <a:t>　　 の</a:t>
            </a:r>
            <a:r>
              <a:rPr kumimoji="1" lang="en-US" altLang="ja-JP" dirty="0">
                <a:solidFill>
                  <a:schemeClr val="bg1">
                    <a:lumMod val="95000"/>
                  </a:schemeClr>
                </a:solidFill>
                <a:latin typeface="+mn-ea"/>
              </a:rPr>
              <a:t>2</a:t>
            </a:r>
            <a:r>
              <a:rPr kumimoji="1" lang="ja-JP" altLang="en-US" dirty="0">
                <a:solidFill>
                  <a:schemeClr val="bg1">
                    <a:lumMod val="95000"/>
                  </a:schemeClr>
                </a:solidFill>
                <a:latin typeface="+mn-ea"/>
              </a:rPr>
              <a:t>関係 ）。</a:t>
            </a:r>
            <a:endParaRPr kumimoji="1" lang="en-US" altLang="ja-JP" dirty="0">
              <a:solidFill>
                <a:schemeClr val="bg1">
                  <a:lumMod val="95000"/>
                </a:schemeClr>
              </a:solidFill>
              <a:latin typeface="+mn-ea"/>
            </a:endParaRPr>
          </a:p>
          <a:p>
            <a:endParaRPr kumimoji="1" lang="en-US" altLang="ja-JP" sz="1050" dirty="0">
              <a:solidFill>
                <a:schemeClr val="bg1">
                  <a:lumMod val="95000"/>
                </a:schemeClr>
              </a:solidFill>
              <a:latin typeface="+mn-ea"/>
            </a:endParaRPr>
          </a:p>
          <a:p>
            <a:r>
              <a:rPr kumimoji="1" lang="ja-JP" altLang="en-US" dirty="0">
                <a:solidFill>
                  <a:schemeClr val="bg1">
                    <a:lumMod val="95000"/>
                  </a:schemeClr>
                </a:solidFill>
                <a:latin typeface="+mn-ea"/>
              </a:rPr>
              <a:t>　→市町村等は、生活課題の解決に資する包括的支援体制を整備するよう努める（努力</a:t>
            </a:r>
            <a:endParaRPr kumimoji="1" lang="en-US" altLang="ja-JP" dirty="0">
              <a:solidFill>
                <a:schemeClr val="bg1">
                  <a:lumMod val="95000"/>
                </a:schemeClr>
              </a:solidFill>
              <a:latin typeface="+mn-ea"/>
            </a:endParaRPr>
          </a:p>
          <a:p>
            <a:r>
              <a:rPr kumimoji="1" lang="ja-JP" altLang="en-US" dirty="0">
                <a:solidFill>
                  <a:schemeClr val="bg1">
                    <a:lumMod val="95000"/>
                  </a:schemeClr>
                </a:solidFill>
                <a:latin typeface="+mn-ea"/>
              </a:rPr>
              <a:t>　　 義務）（法</a:t>
            </a:r>
            <a:r>
              <a:rPr kumimoji="1" lang="en-US" altLang="ja-JP" dirty="0">
                <a:solidFill>
                  <a:schemeClr val="bg1">
                    <a:lumMod val="95000"/>
                  </a:schemeClr>
                </a:solidFill>
                <a:latin typeface="+mn-ea"/>
              </a:rPr>
              <a:t>106</a:t>
            </a:r>
            <a:r>
              <a:rPr kumimoji="1" lang="ja-JP" altLang="en-US" dirty="0">
                <a:solidFill>
                  <a:schemeClr val="bg1">
                    <a:lumMod val="95000"/>
                  </a:schemeClr>
                </a:solidFill>
                <a:latin typeface="+mn-ea"/>
              </a:rPr>
              <a:t>条の</a:t>
            </a:r>
            <a:r>
              <a:rPr kumimoji="1" lang="en-US" altLang="ja-JP" dirty="0">
                <a:solidFill>
                  <a:schemeClr val="bg1">
                    <a:lumMod val="95000"/>
                  </a:schemeClr>
                </a:solidFill>
                <a:latin typeface="+mn-ea"/>
              </a:rPr>
              <a:t>3</a:t>
            </a:r>
            <a:r>
              <a:rPr kumimoji="1" lang="ja-JP" altLang="en-US" dirty="0">
                <a:solidFill>
                  <a:schemeClr val="bg1">
                    <a:lumMod val="95000"/>
                  </a:schemeClr>
                </a:solidFill>
                <a:latin typeface="+mn-ea"/>
              </a:rPr>
              <a:t>関係）。</a:t>
            </a:r>
            <a:endParaRPr kumimoji="1" lang="en-US" altLang="ja-JP" dirty="0">
              <a:solidFill>
                <a:schemeClr val="bg1">
                  <a:lumMod val="95000"/>
                </a:schemeClr>
              </a:solidFill>
              <a:latin typeface="+mn-ea"/>
            </a:endParaRPr>
          </a:p>
          <a:p>
            <a:r>
              <a:rPr kumimoji="1" lang="ja-JP" altLang="en-US" sz="1600" dirty="0">
                <a:solidFill>
                  <a:schemeClr val="bg1">
                    <a:lumMod val="95000"/>
                  </a:schemeClr>
                </a:solidFill>
                <a:latin typeface="+mn-ea"/>
              </a:rPr>
              <a:t>　①　地域福祉に関する活動への地域住民の参加を促す活動を行う者（町内会等の地縁組織を始</a:t>
            </a:r>
            <a:endParaRPr kumimoji="1" lang="en-US" altLang="ja-JP" sz="1600" dirty="0">
              <a:solidFill>
                <a:schemeClr val="bg1">
                  <a:lumMod val="95000"/>
                </a:schemeClr>
              </a:solidFill>
              <a:latin typeface="+mn-ea"/>
            </a:endParaRPr>
          </a:p>
          <a:p>
            <a:r>
              <a:rPr kumimoji="1" lang="ja-JP" altLang="en-US" sz="1600" dirty="0">
                <a:solidFill>
                  <a:schemeClr val="bg1">
                    <a:lumMod val="95000"/>
                  </a:schemeClr>
                </a:solidFill>
                <a:latin typeface="+mn-ea"/>
              </a:rPr>
              <a:t>　　　 め、まちおこし、農商工業等福祉以外の分野の組織）への支援</a:t>
            </a:r>
            <a:endParaRPr kumimoji="1" lang="en-US" altLang="ja-JP" sz="1600" dirty="0">
              <a:solidFill>
                <a:schemeClr val="bg1">
                  <a:lumMod val="95000"/>
                </a:schemeClr>
              </a:solidFill>
              <a:latin typeface="+mn-ea"/>
            </a:endParaRPr>
          </a:p>
          <a:p>
            <a:r>
              <a:rPr kumimoji="1" lang="ja-JP" altLang="en-US" sz="1600" dirty="0">
                <a:solidFill>
                  <a:schemeClr val="bg1">
                    <a:lumMod val="95000"/>
                  </a:schemeClr>
                </a:solidFill>
                <a:latin typeface="+mn-ea"/>
              </a:rPr>
              <a:t>　②　地域住民等が相互に交流を図ることが出来る拠点の整備。</a:t>
            </a:r>
            <a:endParaRPr kumimoji="1" lang="en-US" altLang="ja-JP" sz="1600" dirty="0">
              <a:solidFill>
                <a:schemeClr val="bg1">
                  <a:lumMod val="95000"/>
                </a:schemeClr>
              </a:solidFill>
              <a:latin typeface="+mn-ea"/>
            </a:endParaRPr>
          </a:p>
          <a:p>
            <a:r>
              <a:rPr kumimoji="1" lang="ja-JP" altLang="en-US" sz="1600" dirty="0">
                <a:solidFill>
                  <a:schemeClr val="bg1">
                    <a:lumMod val="95000"/>
                  </a:schemeClr>
                </a:solidFill>
                <a:latin typeface="+mn-ea"/>
              </a:rPr>
              <a:t>　③　地域住民に対する研修の実施（社協等が把握している地域情報を提供する取り組みも有効）。</a:t>
            </a:r>
            <a:endParaRPr kumimoji="1" lang="en-US" altLang="ja-JP" sz="1600" dirty="0">
              <a:solidFill>
                <a:schemeClr val="bg1">
                  <a:lumMod val="95000"/>
                </a:schemeClr>
              </a:solidFill>
              <a:latin typeface="+mn-ea"/>
            </a:endParaRPr>
          </a:p>
          <a:p>
            <a:endParaRPr kumimoji="1" lang="en-US" altLang="ja-JP" sz="1050" dirty="0">
              <a:solidFill>
                <a:schemeClr val="bg1">
                  <a:lumMod val="95000"/>
                </a:schemeClr>
              </a:solidFill>
              <a:latin typeface="+mn-ea"/>
            </a:endParaRPr>
          </a:p>
          <a:p>
            <a:r>
              <a:rPr kumimoji="1" lang="ja-JP" altLang="en-US" dirty="0">
                <a:solidFill>
                  <a:schemeClr val="bg1">
                    <a:lumMod val="95000"/>
                  </a:schemeClr>
                </a:solidFill>
                <a:latin typeface="+mn-ea"/>
              </a:rPr>
              <a:t>　→市町村及び県は、地域福祉計画・地域福祉支援計画を策定するよう努める（任意→　</a:t>
            </a:r>
            <a:endParaRPr kumimoji="1" lang="en-US" altLang="ja-JP" dirty="0">
              <a:solidFill>
                <a:schemeClr val="bg1">
                  <a:lumMod val="95000"/>
                </a:schemeClr>
              </a:solidFill>
              <a:latin typeface="+mn-ea"/>
            </a:endParaRPr>
          </a:p>
          <a:p>
            <a:r>
              <a:rPr kumimoji="1" lang="ja-JP" altLang="en-US" dirty="0">
                <a:solidFill>
                  <a:schemeClr val="bg1">
                    <a:lumMod val="95000"/>
                  </a:schemeClr>
                </a:solidFill>
                <a:latin typeface="+mn-ea"/>
              </a:rPr>
              <a:t>　　 努力義務）（法</a:t>
            </a:r>
            <a:r>
              <a:rPr kumimoji="1" lang="en-US" altLang="ja-JP" dirty="0">
                <a:solidFill>
                  <a:schemeClr val="bg1">
                    <a:lumMod val="95000"/>
                  </a:schemeClr>
                </a:solidFill>
                <a:latin typeface="+mn-ea"/>
              </a:rPr>
              <a:t>107</a:t>
            </a:r>
            <a:r>
              <a:rPr kumimoji="1" lang="ja-JP" altLang="en-US" dirty="0">
                <a:solidFill>
                  <a:schemeClr val="bg1">
                    <a:lumMod val="95000"/>
                  </a:schemeClr>
                </a:solidFill>
                <a:latin typeface="+mn-ea"/>
              </a:rPr>
              <a:t>条、</a:t>
            </a:r>
            <a:r>
              <a:rPr kumimoji="1" lang="en-US" altLang="ja-JP" dirty="0">
                <a:solidFill>
                  <a:schemeClr val="bg1">
                    <a:lumMod val="95000"/>
                  </a:schemeClr>
                </a:solidFill>
                <a:latin typeface="+mn-ea"/>
              </a:rPr>
              <a:t>108</a:t>
            </a:r>
            <a:r>
              <a:rPr kumimoji="1" lang="ja-JP" altLang="en-US" dirty="0">
                <a:solidFill>
                  <a:schemeClr val="bg1">
                    <a:lumMod val="95000"/>
                  </a:schemeClr>
                </a:solidFill>
                <a:latin typeface="+mn-ea"/>
              </a:rPr>
              <a:t>条関係） 。</a:t>
            </a:r>
            <a:endParaRPr kumimoji="1" lang="en-US" altLang="ja-JP" dirty="0">
              <a:solidFill>
                <a:schemeClr val="bg1">
                  <a:lumMod val="95000"/>
                </a:schemeClr>
              </a:solidFill>
              <a:latin typeface="+mn-ea"/>
            </a:endParaRPr>
          </a:p>
        </p:txBody>
      </p:sp>
      <p:sp>
        <p:nvSpPr>
          <p:cNvPr id="3" name="正方形/長方形 2">
            <a:extLst>
              <a:ext uri="{FF2B5EF4-FFF2-40B4-BE49-F238E27FC236}">
                <a16:creationId xmlns:a16="http://schemas.microsoft.com/office/drawing/2014/main" id="{3281A980-8AF1-48B0-A2ED-FFCDB7AEAA62}"/>
              </a:ext>
            </a:extLst>
          </p:cNvPr>
          <p:cNvSpPr/>
          <p:nvPr/>
        </p:nvSpPr>
        <p:spPr>
          <a:xfrm>
            <a:off x="5362575" y="210234"/>
            <a:ext cx="3552825" cy="276999"/>
          </a:xfrm>
          <a:prstGeom prst="rect">
            <a:avLst/>
          </a:prstGeom>
        </p:spPr>
        <p:txBody>
          <a:bodyPr wrap="square">
            <a:spAutoFit/>
          </a:bodyPr>
          <a:lstStyle/>
          <a:p>
            <a:r>
              <a:rPr kumimoji="1" lang="ja-JP" altLang="en-US" sz="1200" dirty="0">
                <a:solidFill>
                  <a:schemeClr val="bg1"/>
                </a:solidFill>
                <a:latin typeface="+mn-ea"/>
              </a:rPr>
              <a:t>◇地域共生社会構築の為の住民総参加型社会保障</a:t>
            </a:r>
            <a:endParaRPr kumimoji="1" lang="en-US" altLang="ja-JP" sz="1200" dirty="0">
              <a:solidFill>
                <a:schemeClr val="bg1"/>
              </a:solidFill>
              <a:latin typeface="+mn-ea"/>
            </a:endParaRPr>
          </a:p>
        </p:txBody>
      </p:sp>
    </p:spTree>
    <p:extLst>
      <p:ext uri="{BB962C8B-B14F-4D97-AF65-F5344CB8AC3E}">
        <p14:creationId xmlns:p14="http://schemas.microsoft.com/office/powerpoint/2010/main" val="9543987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44F48C2-217B-4A6F-A856-7453717BD154}"/>
              </a:ext>
            </a:extLst>
          </p:cNvPr>
          <p:cNvSpPr/>
          <p:nvPr/>
        </p:nvSpPr>
        <p:spPr>
          <a:xfrm>
            <a:off x="228599" y="562660"/>
            <a:ext cx="8639175" cy="4185761"/>
          </a:xfrm>
          <a:prstGeom prst="rect">
            <a:avLst/>
          </a:prstGeom>
        </p:spPr>
        <p:txBody>
          <a:bodyPr wrap="square">
            <a:spAutoFit/>
          </a:bodyPr>
          <a:lstStyle/>
          <a:p>
            <a:r>
              <a:rPr kumimoji="1" lang="ja-JP" altLang="en-US" dirty="0">
                <a:solidFill>
                  <a:srgbClr val="FFFF00"/>
                </a:solidFill>
                <a:latin typeface="+mn-ea"/>
              </a:rPr>
              <a:t>→</a:t>
            </a:r>
            <a:r>
              <a:rPr kumimoji="1" lang="en-US" altLang="ja-JP" dirty="0">
                <a:solidFill>
                  <a:srgbClr val="FFFF00"/>
                </a:solidFill>
                <a:latin typeface="+mn-ea"/>
              </a:rPr>
              <a:t>(3)</a:t>
            </a:r>
            <a:r>
              <a:rPr kumimoji="1" lang="ja-JP" altLang="en-US" dirty="0">
                <a:solidFill>
                  <a:srgbClr val="FFFF00"/>
                </a:solidFill>
                <a:latin typeface="+mn-ea"/>
              </a:rPr>
              <a:t>地域共生社会の実現に向けた地域福祉の推進について（</a:t>
            </a:r>
            <a:r>
              <a:rPr kumimoji="1" lang="en-US" altLang="ja-JP" dirty="0">
                <a:solidFill>
                  <a:srgbClr val="FFFF00"/>
                </a:solidFill>
                <a:latin typeface="+mn-ea"/>
              </a:rPr>
              <a:t>H29.12.12</a:t>
            </a:r>
            <a:r>
              <a:rPr kumimoji="1" lang="ja-JP" altLang="en-US" dirty="0">
                <a:solidFill>
                  <a:srgbClr val="FFFF00"/>
                </a:solidFill>
                <a:latin typeface="+mn-ea"/>
              </a:rPr>
              <a:t>）其の二</a:t>
            </a:r>
            <a:endParaRPr kumimoji="1" lang="en-US" altLang="ja-JP" dirty="0">
              <a:solidFill>
                <a:srgbClr val="FFFF00"/>
              </a:solidFill>
              <a:latin typeface="+mn-ea"/>
            </a:endParaRPr>
          </a:p>
          <a:p>
            <a:r>
              <a:rPr kumimoji="1" lang="ja-JP" altLang="en-US" dirty="0">
                <a:solidFill>
                  <a:schemeClr val="bg1">
                    <a:lumMod val="95000"/>
                  </a:schemeClr>
                </a:solidFill>
                <a:latin typeface="+mn-ea"/>
              </a:rPr>
              <a:t>○改正社会福祉法（</a:t>
            </a:r>
            <a:r>
              <a:rPr kumimoji="1" lang="en-US" altLang="ja-JP" dirty="0">
                <a:solidFill>
                  <a:schemeClr val="bg1">
                    <a:lumMod val="95000"/>
                  </a:schemeClr>
                </a:solidFill>
                <a:latin typeface="+mn-ea"/>
              </a:rPr>
              <a:t>H30.4.1</a:t>
            </a:r>
            <a:r>
              <a:rPr kumimoji="1" lang="ja-JP" altLang="en-US" dirty="0">
                <a:solidFill>
                  <a:schemeClr val="bg1">
                    <a:lumMod val="95000"/>
                  </a:schemeClr>
                </a:solidFill>
                <a:latin typeface="+mn-ea"/>
              </a:rPr>
              <a:t>施行）関連通知</a:t>
            </a:r>
            <a:endParaRPr kumimoji="1" lang="en-US" altLang="ja-JP" dirty="0">
              <a:solidFill>
                <a:schemeClr val="bg1">
                  <a:lumMod val="95000"/>
                </a:schemeClr>
              </a:solidFill>
              <a:latin typeface="+mn-ea"/>
            </a:endParaRPr>
          </a:p>
          <a:p>
            <a:r>
              <a:rPr kumimoji="1" lang="ja-JP" altLang="en-US" dirty="0">
                <a:solidFill>
                  <a:schemeClr val="bg1">
                    <a:lumMod val="95000"/>
                  </a:schemeClr>
                </a:solidFill>
                <a:latin typeface="+mn-ea"/>
              </a:rPr>
              <a:t>　</a:t>
            </a:r>
            <a:r>
              <a:rPr kumimoji="1" lang="ja-JP" altLang="en-US" sz="1600" dirty="0">
                <a:solidFill>
                  <a:schemeClr val="bg1">
                    <a:lumMod val="95000"/>
                  </a:schemeClr>
                </a:solidFill>
                <a:latin typeface="+mn-ea"/>
              </a:rPr>
              <a:t>→「地域づくりに資する事業の一体的な実施について」（</a:t>
            </a:r>
            <a:r>
              <a:rPr kumimoji="1" lang="en-US" altLang="ja-JP" sz="1600" dirty="0">
                <a:solidFill>
                  <a:schemeClr val="bg1">
                    <a:lumMod val="95000"/>
                  </a:schemeClr>
                </a:solidFill>
                <a:latin typeface="+mn-ea"/>
              </a:rPr>
              <a:t>H29.3.31</a:t>
            </a:r>
            <a:r>
              <a:rPr kumimoji="1" lang="ja-JP" altLang="en-US" sz="1600" dirty="0">
                <a:solidFill>
                  <a:schemeClr val="bg1">
                    <a:lumMod val="95000"/>
                  </a:schemeClr>
                </a:solidFill>
                <a:latin typeface="+mn-ea"/>
              </a:rPr>
              <a:t>）厚労省</a:t>
            </a:r>
            <a:r>
              <a:rPr kumimoji="1" lang="en-US" altLang="ja-JP" sz="1600" dirty="0">
                <a:solidFill>
                  <a:schemeClr val="bg1">
                    <a:lumMod val="95000"/>
                  </a:schemeClr>
                </a:solidFill>
                <a:latin typeface="+mn-ea"/>
              </a:rPr>
              <a:t>4</a:t>
            </a:r>
            <a:r>
              <a:rPr kumimoji="1" lang="ja-JP" altLang="en-US" sz="1600" dirty="0">
                <a:solidFill>
                  <a:schemeClr val="bg1">
                    <a:lumMod val="95000"/>
                  </a:schemeClr>
                </a:solidFill>
                <a:latin typeface="+mn-ea"/>
              </a:rPr>
              <a:t>局関係課長通知</a:t>
            </a:r>
            <a:endParaRPr kumimoji="1" lang="en-US" altLang="ja-JP" sz="1600" dirty="0">
              <a:solidFill>
                <a:schemeClr val="bg1">
                  <a:lumMod val="95000"/>
                </a:schemeClr>
              </a:solidFill>
              <a:latin typeface="+mn-ea"/>
            </a:endParaRPr>
          </a:p>
          <a:p>
            <a:r>
              <a:rPr kumimoji="1" lang="ja-JP" altLang="en-US" sz="1600" dirty="0">
                <a:solidFill>
                  <a:schemeClr val="bg1">
                    <a:lumMod val="95000"/>
                  </a:schemeClr>
                </a:solidFill>
                <a:latin typeface="+mn-ea"/>
              </a:rPr>
              <a:t>　　　　　　　　　　　　　　　　　　　　　　　　　　　　　　　　　　　　　健康局健康課長</a:t>
            </a:r>
            <a:endParaRPr kumimoji="1" lang="en-US" altLang="ja-JP" sz="1600" dirty="0">
              <a:solidFill>
                <a:schemeClr val="bg1">
                  <a:lumMod val="95000"/>
                </a:schemeClr>
              </a:solidFill>
              <a:latin typeface="+mn-ea"/>
            </a:endParaRPr>
          </a:p>
          <a:p>
            <a:r>
              <a:rPr kumimoji="1" lang="ja-JP" altLang="en-US" sz="1600" dirty="0">
                <a:solidFill>
                  <a:schemeClr val="bg1">
                    <a:lumMod val="95000"/>
                  </a:schemeClr>
                </a:solidFill>
                <a:latin typeface="+mn-ea"/>
              </a:rPr>
              <a:t>　　　　　　　　　　　　　　　　　　　　　　　　　　　　　　　　　　　　　雇用均等・児童家庭局総務課長</a:t>
            </a:r>
            <a:endParaRPr kumimoji="1" lang="en-US" altLang="ja-JP" sz="1600" dirty="0">
              <a:solidFill>
                <a:schemeClr val="bg1">
                  <a:lumMod val="95000"/>
                </a:schemeClr>
              </a:solidFill>
              <a:latin typeface="+mn-ea"/>
            </a:endParaRPr>
          </a:p>
          <a:p>
            <a:r>
              <a:rPr kumimoji="1" lang="ja-JP" altLang="en-US" sz="1600" dirty="0">
                <a:solidFill>
                  <a:schemeClr val="bg1">
                    <a:lumMod val="95000"/>
                  </a:schemeClr>
                </a:solidFill>
                <a:latin typeface="+mn-ea"/>
              </a:rPr>
              <a:t>　　　　　　　　　　　　　　　　　　　　　　　　　　　　　　　　　　　　　社会・援護局地域福祉課長</a:t>
            </a:r>
            <a:endParaRPr kumimoji="1" lang="en-US" altLang="ja-JP" sz="1600" dirty="0">
              <a:solidFill>
                <a:schemeClr val="bg1">
                  <a:lumMod val="95000"/>
                </a:schemeClr>
              </a:solidFill>
              <a:latin typeface="+mn-ea"/>
            </a:endParaRPr>
          </a:p>
          <a:p>
            <a:r>
              <a:rPr kumimoji="1" lang="ja-JP" altLang="en-US" sz="1600" dirty="0">
                <a:solidFill>
                  <a:schemeClr val="bg1">
                    <a:lumMod val="95000"/>
                  </a:schemeClr>
                </a:solidFill>
                <a:latin typeface="+mn-ea"/>
              </a:rPr>
              <a:t>　　　　　　　　　　　　　　　　　　　　　　　　　　　　　　　　　　　　　社会・援護局障害保健福祉部企画課長</a:t>
            </a:r>
            <a:endParaRPr kumimoji="1" lang="en-US" altLang="ja-JP" sz="1600" dirty="0">
              <a:solidFill>
                <a:schemeClr val="bg1">
                  <a:lumMod val="95000"/>
                </a:schemeClr>
              </a:solidFill>
              <a:latin typeface="+mn-ea"/>
            </a:endParaRPr>
          </a:p>
          <a:p>
            <a:r>
              <a:rPr kumimoji="1" lang="ja-JP" altLang="en-US" sz="1600" dirty="0">
                <a:solidFill>
                  <a:schemeClr val="bg1">
                    <a:lumMod val="95000"/>
                  </a:schemeClr>
                </a:solidFill>
                <a:latin typeface="+mn-ea"/>
              </a:rPr>
              <a:t>　　　　　　　　　　　　　　　　　　　　　　　　　　　　　　　　　　　　　老健局振興課長</a:t>
            </a:r>
            <a:endParaRPr kumimoji="1" lang="en-US" altLang="ja-JP" sz="1600" dirty="0">
              <a:solidFill>
                <a:schemeClr val="bg1">
                  <a:lumMod val="95000"/>
                </a:schemeClr>
              </a:solidFill>
              <a:latin typeface="+mn-ea"/>
            </a:endParaRPr>
          </a:p>
          <a:p>
            <a:endParaRPr kumimoji="1" lang="en-US" altLang="ja-JP" sz="1600" dirty="0">
              <a:solidFill>
                <a:schemeClr val="bg1">
                  <a:lumMod val="95000"/>
                </a:schemeClr>
              </a:solidFill>
              <a:latin typeface="+mn-ea"/>
            </a:endParaRPr>
          </a:p>
          <a:p>
            <a:r>
              <a:rPr kumimoji="1" lang="ja-JP" altLang="en-US" sz="1600" dirty="0">
                <a:solidFill>
                  <a:schemeClr val="bg1">
                    <a:lumMod val="95000"/>
                  </a:schemeClr>
                </a:solidFill>
                <a:latin typeface="+mn-ea"/>
              </a:rPr>
              <a:t>　・　地域支援事業（介護保険制度）、地域生活支援事業（障害者総合支援制度）、地域子育て支援</a:t>
            </a:r>
            <a:endParaRPr kumimoji="1" lang="en-US" altLang="ja-JP" sz="1600" dirty="0">
              <a:solidFill>
                <a:schemeClr val="bg1">
                  <a:lumMod val="95000"/>
                </a:schemeClr>
              </a:solidFill>
              <a:latin typeface="+mn-ea"/>
            </a:endParaRPr>
          </a:p>
          <a:p>
            <a:r>
              <a:rPr kumimoji="1" lang="ja-JP" altLang="en-US" sz="1600" dirty="0">
                <a:solidFill>
                  <a:schemeClr val="bg1">
                    <a:lumMod val="95000"/>
                  </a:schemeClr>
                </a:solidFill>
                <a:latin typeface="+mn-ea"/>
              </a:rPr>
              <a:t>　　　拠点事業（子ども・子育て支援制度）、健康増進事業（健康増進法）等について、事業の効果、</a:t>
            </a:r>
            <a:endParaRPr kumimoji="1" lang="en-US" altLang="ja-JP" sz="1600" dirty="0">
              <a:solidFill>
                <a:schemeClr val="bg1">
                  <a:lumMod val="95000"/>
                </a:schemeClr>
              </a:solidFill>
              <a:latin typeface="+mn-ea"/>
            </a:endParaRPr>
          </a:p>
          <a:p>
            <a:r>
              <a:rPr kumimoji="1" lang="ja-JP" altLang="en-US" sz="1600" dirty="0">
                <a:solidFill>
                  <a:schemeClr val="bg1">
                    <a:lumMod val="95000"/>
                  </a:schemeClr>
                </a:solidFill>
                <a:latin typeface="+mn-ea"/>
              </a:rPr>
              <a:t>　　　効率性や対象者の生活の質を高めるために、複数の事業を連携して一体的に行う事が出来る。</a:t>
            </a:r>
            <a:endParaRPr kumimoji="1" lang="en-US" altLang="ja-JP" sz="1600" dirty="0">
              <a:solidFill>
                <a:schemeClr val="bg1">
                  <a:lumMod val="95000"/>
                </a:schemeClr>
              </a:solidFill>
              <a:latin typeface="+mn-ea"/>
            </a:endParaRPr>
          </a:p>
          <a:p>
            <a:endParaRPr kumimoji="1" lang="en-US" altLang="ja-JP" sz="1600" dirty="0">
              <a:solidFill>
                <a:schemeClr val="bg1">
                  <a:lumMod val="95000"/>
                </a:schemeClr>
              </a:solidFill>
              <a:latin typeface="+mn-ea"/>
            </a:endParaRPr>
          </a:p>
          <a:p>
            <a:r>
              <a:rPr kumimoji="1" lang="ja-JP" altLang="en-US" sz="1600" dirty="0">
                <a:solidFill>
                  <a:schemeClr val="bg1">
                    <a:lumMod val="95000"/>
                  </a:schemeClr>
                </a:solidFill>
                <a:latin typeface="+mn-ea"/>
              </a:rPr>
              <a:t>　・　複数が連携して一体的に実施する場合は、その総費用を合理的な方法で按分出来る。</a:t>
            </a:r>
            <a:endParaRPr kumimoji="1" lang="en-US" altLang="ja-JP" sz="1600" dirty="0">
              <a:solidFill>
                <a:schemeClr val="bg1">
                  <a:lumMod val="95000"/>
                </a:schemeClr>
              </a:solidFill>
              <a:latin typeface="+mn-ea"/>
            </a:endParaRPr>
          </a:p>
          <a:p>
            <a:endParaRPr kumimoji="1" lang="en-US" altLang="ja-JP" dirty="0">
              <a:solidFill>
                <a:schemeClr val="bg1">
                  <a:lumMod val="95000"/>
                </a:schemeClr>
              </a:solidFill>
              <a:latin typeface="+mn-ea"/>
            </a:endParaRPr>
          </a:p>
          <a:p>
            <a:endParaRPr lang="ja-JP" altLang="en-US" dirty="0"/>
          </a:p>
        </p:txBody>
      </p:sp>
      <p:sp>
        <p:nvSpPr>
          <p:cNvPr id="3" name="正方形/長方形 2">
            <a:extLst>
              <a:ext uri="{FF2B5EF4-FFF2-40B4-BE49-F238E27FC236}">
                <a16:creationId xmlns:a16="http://schemas.microsoft.com/office/drawing/2014/main" id="{8EB4BF2A-5430-45F9-B65C-8039FE1AC5E3}"/>
              </a:ext>
            </a:extLst>
          </p:cNvPr>
          <p:cNvSpPr/>
          <p:nvPr/>
        </p:nvSpPr>
        <p:spPr>
          <a:xfrm>
            <a:off x="5362575" y="210234"/>
            <a:ext cx="3552825" cy="276999"/>
          </a:xfrm>
          <a:prstGeom prst="rect">
            <a:avLst/>
          </a:prstGeom>
        </p:spPr>
        <p:txBody>
          <a:bodyPr wrap="square">
            <a:spAutoFit/>
          </a:bodyPr>
          <a:lstStyle/>
          <a:p>
            <a:r>
              <a:rPr kumimoji="1" lang="ja-JP" altLang="en-US" sz="1200" dirty="0">
                <a:solidFill>
                  <a:schemeClr val="bg1"/>
                </a:solidFill>
                <a:latin typeface="+mn-ea"/>
              </a:rPr>
              <a:t>◇地域共生社会構築の為の住民総参加型社会保障</a:t>
            </a:r>
            <a:endParaRPr kumimoji="1" lang="en-US" altLang="ja-JP" sz="1200" dirty="0">
              <a:solidFill>
                <a:schemeClr val="bg1"/>
              </a:solidFill>
              <a:latin typeface="+mn-ea"/>
            </a:endParaRPr>
          </a:p>
        </p:txBody>
      </p:sp>
    </p:spTree>
    <p:extLst>
      <p:ext uri="{BB962C8B-B14F-4D97-AF65-F5344CB8AC3E}">
        <p14:creationId xmlns:p14="http://schemas.microsoft.com/office/powerpoint/2010/main" val="2557792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6C85810-B6BA-4883-9BAA-7CF54FF9526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D71D0B-0DBF-4047-949B-279734ACDE76}" type="slidenum">
              <a:rPr kumimoji="0" lang="en-US" altLang="ja-JP" sz="14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pic>
        <p:nvPicPr>
          <p:cNvPr id="3" name="図 2">
            <a:extLst>
              <a:ext uri="{FF2B5EF4-FFF2-40B4-BE49-F238E27FC236}">
                <a16:creationId xmlns:a16="http://schemas.microsoft.com/office/drawing/2014/main" id="{49F90CE6-5D03-48F4-B766-4B8AFC8D63D5}"/>
              </a:ext>
            </a:extLst>
          </p:cNvPr>
          <p:cNvPicPr>
            <a:picLocks noChangeAspect="1"/>
          </p:cNvPicPr>
          <p:nvPr/>
        </p:nvPicPr>
        <p:blipFill>
          <a:blip r:embed="rId2"/>
          <a:stretch>
            <a:fillRect/>
          </a:stretch>
        </p:blipFill>
        <p:spPr>
          <a:xfrm>
            <a:off x="690465" y="94652"/>
            <a:ext cx="7781731" cy="6652742"/>
          </a:xfrm>
          <a:prstGeom prst="rect">
            <a:avLst/>
          </a:prstGeom>
        </p:spPr>
      </p:pic>
      <p:sp>
        <p:nvSpPr>
          <p:cNvPr id="4" name="雲 3">
            <a:extLst>
              <a:ext uri="{FF2B5EF4-FFF2-40B4-BE49-F238E27FC236}">
                <a16:creationId xmlns:a16="http://schemas.microsoft.com/office/drawing/2014/main" id="{3CFF451A-779F-46C2-B232-18B1375B3AB8}"/>
              </a:ext>
            </a:extLst>
          </p:cNvPr>
          <p:cNvSpPr/>
          <p:nvPr/>
        </p:nvSpPr>
        <p:spPr>
          <a:xfrm>
            <a:off x="7249886" y="94652"/>
            <a:ext cx="1894114" cy="1250302"/>
          </a:xfrm>
          <a:prstGeom prst="cloud">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rgbClr val="FF0000"/>
                </a:solidFill>
                <a:latin typeface="+mj-ea"/>
                <a:ea typeface="+mj-ea"/>
              </a:rPr>
              <a:t>65</a:t>
            </a:r>
            <a:r>
              <a:rPr kumimoji="1" lang="ja-JP" altLang="en-US" sz="1400" dirty="0">
                <a:solidFill>
                  <a:srgbClr val="FF0000"/>
                </a:solidFill>
                <a:latin typeface="+mj-ea"/>
                <a:ea typeface="+mj-ea"/>
              </a:rPr>
              <a:t>歳以上人口の半数が一人暮らし</a:t>
            </a:r>
          </a:p>
        </p:txBody>
      </p:sp>
    </p:spTree>
    <p:extLst>
      <p:ext uri="{BB962C8B-B14F-4D97-AF65-F5344CB8AC3E}">
        <p14:creationId xmlns:p14="http://schemas.microsoft.com/office/powerpoint/2010/main" val="1656649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2F96593-EA1D-4A39-B7B9-95E9D0921E02}"/>
              </a:ext>
            </a:extLst>
          </p:cNvPr>
          <p:cNvPicPr>
            <a:picLocks noChangeAspect="1"/>
          </p:cNvPicPr>
          <p:nvPr/>
        </p:nvPicPr>
        <p:blipFill>
          <a:blip r:embed="rId2"/>
          <a:stretch>
            <a:fillRect/>
          </a:stretch>
        </p:blipFill>
        <p:spPr>
          <a:xfrm>
            <a:off x="19050" y="1028700"/>
            <a:ext cx="9105900" cy="4800600"/>
          </a:xfrm>
          <a:prstGeom prst="rect">
            <a:avLst/>
          </a:prstGeom>
        </p:spPr>
      </p:pic>
      <p:sp>
        <p:nvSpPr>
          <p:cNvPr id="3" name="テキスト ボックス 2">
            <a:extLst>
              <a:ext uri="{FF2B5EF4-FFF2-40B4-BE49-F238E27FC236}">
                <a16:creationId xmlns:a16="http://schemas.microsoft.com/office/drawing/2014/main" id="{64A01619-AC1C-4FB2-963C-14EC530B8B55}"/>
              </a:ext>
            </a:extLst>
          </p:cNvPr>
          <p:cNvSpPr txBox="1"/>
          <p:nvPr/>
        </p:nvSpPr>
        <p:spPr>
          <a:xfrm>
            <a:off x="1007706" y="4627983"/>
            <a:ext cx="873957" cy="369332"/>
          </a:xfrm>
          <a:prstGeom prst="rect">
            <a:avLst/>
          </a:prstGeom>
          <a:noFill/>
        </p:spPr>
        <p:txBody>
          <a:bodyPr wrap="none" rtlCol="0">
            <a:spAutoFit/>
          </a:bodyPr>
          <a:lstStyle/>
          <a:p>
            <a:r>
              <a:rPr kumimoji="1" lang="en-US" altLang="ja-JP" dirty="0">
                <a:solidFill>
                  <a:srgbClr val="FF0000"/>
                </a:solidFill>
              </a:rPr>
              <a:t>+14.0%</a:t>
            </a:r>
            <a:endParaRPr kumimoji="1" lang="ja-JP" altLang="en-US" dirty="0">
              <a:solidFill>
                <a:srgbClr val="FF0000"/>
              </a:solidFill>
            </a:endParaRPr>
          </a:p>
        </p:txBody>
      </p:sp>
      <p:sp>
        <p:nvSpPr>
          <p:cNvPr id="4" name="テキスト ボックス 3">
            <a:extLst>
              <a:ext uri="{FF2B5EF4-FFF2-40B4-BE49-F238E27FC236}">
                <a16:creationId xmlns:a16="http://schemas.microsoft.com/office/drawing/2014/main" id="{28D890C3-95AD-441A-B635-20E9C1F91D7D}"/>
              </a:ext>
            </a:extLst>
          </p:cNvPr>
          <p:cNvSpPr txBox="1"/>
          <p:nvPr/>
        </p:nvSpPr>
        <p:spPr>
          <a:xfrm>
            <a:off x="3100873" y="4627983"/>
            <a:ext cx="873957" cy="369332"/>
          </a:xfrm>
          <a:prstGeom prst="rect">
            <a:avLst/>
          </a:prstGeom>
          <a:noFill/>
        </p:spPr>
        <p:txBody>
          <a:bodyPr wrap="none" rtlCol="0">
            <a:spAutoFit/>
          </a:bodyPr>
          <a:lstStyle/>
          <a:p>
            <a:r>
              <a:rPr kumimoji="1" lang="en-US" altLang="ja-JP" dirty="0">
                <a:solidFill>
                  <a:srgbClr val="FF0000"/>
                </a:solidFill>
              </a:rPr>
              <a:t>+11.4%</a:t>
            </a:r>
            <a:endParaRPr kumimoji="1" lang="ja-JP" altLang="en-US" dirty="0">
              <a:solidFill>
                <a:srgbClr val="FF0000"/>
              </a:solidFill>
            </a:endParaRPr>
          </a:p>
        </p:txBody>
      </p:sp>
      <p:sp>
        <p:nvSpPr>
          <p:cNvPr id="5" name="テキスト ボックス 4">
            <a:extLst>
              <a:ext uri="{FF2B5EF4-FFF2-40B4-BE49-F238E27FC236}">
                <a16:creationId xmlns:a16="http://schemas.microsoft.com/office/drawing/2014/main" id="{99A09C3A-EB2E-4550-A4B5-F47E2CE6A725}"/>
              </a:ext>
            </a:extLst>
          </p:cNvPr>
          <p:cNvSpPr txBox="1"/>
          <p:nvPr/>
        </p:nvSpPr>
        <p:spPr>
          <a:xfrm>
            <a:off x="5675932" y="4627983"/>
            <a:ext cx="829073" cy="369332"/>
          </a:xfrm>
          <a:prstGeom prst="rect">
            <a:avLst/>
          </a:prstGeom>
          <a:noFill/>
        </p:spPr>
        <p:txBody>
          <a:bodyPr wrap="none" rtlCol="0">
            <a:spAutoFit/>
          </a:bodyPr>
          <a:lstStyle/>
          <a:p>
            <a:r>
              <a:rPr kumimoji="1" lang="en-US" altLang="ja-JP" dirty="0">
                <a:solidFill>
                  <a:srgbClr val="FF0000"/>
                </a:solidFill>
              </a:rPr>
              <a:t>-31.3%</a:t>
            </a:r>
            <a:endParaRPr kumimoji="1" lang="ja-JP" altLang="en-US" dirty="0">
              <a:solidFill>
                <a:srgbClr val="FF0000"/>
              </a:solidFill>
            </a:endParaRPr>
          </a:p>
        </p:txBody>
      </p:sp>
      <p:sp>
        <p:nvSpPr>
          <p:cNvPr id="6" name="テキスト ボックス 5">
            <a:extLst>
              <a:ext uri="{FF2B5EF4-FFF2-40B4-BE49-F238E27FC236}">
                <a16:creationId xmlns:a16="http://schemas.microsoft.com/office/drawing/2014/main" id="{BA2D561B-5991-6F32-1338-7377DC099A0F}"/>
              </a:ext>
            </a:extLst>
          </p:cNvPr>
          <p:cNvSpPr txBox="1"/>
          <p:nvPr/>
        </p:nvSpPr>
        <p:spPr>
          <a:xfrm>
            <a:off x="1969364" y="6146157"/>
            <a:ext cx="5205271" cy="369332"/>
          </a:xfrm>
          <a:prstGeom prst="rect">
            <a:avLst/>
          </a:prstGeom>
          <a:noFill/>
        </p:spPr>
        <p:txBody>
          <a:bodyPr wrap="none" rtlCol="0">
            <a:spAutoFit/>
          </a:bodyPr>
          <a:lstStyle/>
          <a:p>
            <a:r>
              <a:rPr kumimoji="1" lang="ja-JP" altLang="en-US" dirty="0">
                <a:solidFill>
                  <a:schemeClr val="bg1"/>
                </a:solidFill>
              </a:rPr>
              <a:t>ここ３０年で高齢者単身世帯は２倍に増えています。</a:t>
            </a:r>
          </a:p>
        </p:txBody>
      </p:sp>
    </p:spTree>
    <p:extLst>
      <p:ext uri="{BB962C8B-B14F-4D97-AF65-F5344CB8AC3E}">
        <p14:creationId xmlns:p14="http://schemas.microsoft.com/office/powerpoint/2010/main" val="3263149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9125226-46DC-4A96-9A08-50FA71E994E4}"/>
              </a:ext>
            </a:extLst>
          </p:cNvPr>
          <p:cNvPicPr>
            <a:picLocks noChangeAspect="1"/>
          </p:cNvPicPr>
          <p:nvPr/>
        </p:nvPicPr>
        <p:blipFill>
          <a:blip r:embed="rId2"/>
          <a:stretch>
            <a:fillRect/>
          </a:stretch>
        </p:blipFill>
        <p:spPr>
          <a:xfrm>
            <a:off x="838373" y="0"/>
            <a:ext cx="7467253" cy="6858000"/>
          </a:xfrm>
          <a:prstGeom prst="rect">
            <a:avLst/>
          </a:prstGeom>
        </p:spPr>
      </p:pic>
      <p:sp>
        <p:nvSpPr>
          <p:cNvPr id="3" name="四角形: 角を丸くする 2">
            <a:extLst>
              <a:ext uri="{FF2B5EF4-FFF2-40B4-BE49-F238E27FC236}">
                <a16:creationId xmlns:a16="http://schemas.microsoft.com/office/drawing/2014/main" id="{36F742C5-96FB-4F9F-A296-981997FE158D}"/>
              </a:ext>
            </a:extLst>
          </p:cNvPr>
          <p:cNvSpPr/>
          <p:nvPr/>
        </p:nvSpPr>
        <p:spPr>
          <a:xfrm>
            <a:off x="2985796" y="3760236"/>
            <a:ext cx="447869" cy="2705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雲 3">
            <a:extLst>
              <a:ext uri="{FF2B5EF4-FFF2-40B4-BE49-F238E27FC236}">
                <a16:creationId xmlns:a16="http://schemas.microsoft.com/office/drawing/2014/main" id="{D15C1514-AC51-4BD6-86FA-1B859E807303}"/>
              </a:ext>
            </a:extLst>
          </p:cNvPr>
          <p:cNvSpPr/>
          <p:nvPr/>
        </p:nvSpPr>
        <p:spPr>
          <a:xfrm>
            <a:off x="2640563" y="2043405"/>
            <a:ext cx="1586204" cy="1054359"/>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rPr>
              <a:t>生産年齢人口の減少幅が大きい</a:t>
            </a:r>
          </a:p>
        </p:txBody>
      </p:sp>
    </p:spTree>
    <p:extLst>
      <p:ext uri="{BB962C8B-B14F-4D97-AF65-F5344CB8AC3E}">
        <p14:creationId xmlns:p14="http://schemas.microsoft.com/office/powerpoint/2010/main" val="1443408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2"/>
          <p:cNvSpPr txBox="1">
            <a:spLocks noGrp="1"/>
          </p:cNvSpPr>
          <p:nvPr/>
        </p:nvSpPr>
        <p:spPr bwMode="auto">
          <a:xfrm>
            <a:off x="6443663" y="6192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D61B92-259A-450B-B627-CAE6AC16C46B}" type="slidenum">
              <a:rPr kumimoji="1" lang="en-US" altLang="ja-JP" sz="1400" b="0" i="0" u="none" strike="noStrike" kern="1200" cap="none" spc="0" normalizeH="0" baseline="0" noProof="0">
                <a:ln>
                  <a:noFill/>
                </a:ln>
                <a:solidFill>
                  <a:srgbClr val="FFFFFF"/>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1" lang="en-US" altLang="ja-JP" sz="14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sp>
        <p:nvSpPr>
          <p:cNvPr id="4" name="Rectangle 2"/>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今、私たちはどの様な世の中で暮らしているのか</a:t>
            </a:r>
            <a:endParaRPr kumimoji="1" lang="en-US" altLang="ja-JP"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j-cs"/>
              </a:rPr>
              <a:t>－支え合いの視点から　－</a:t>
            </a:r>
            <a:endParaRPr kumimoji="1" lang="zh-TW"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3513401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 y="263781"/>
            <a:ext cx="9143999" cy="6330435"/>
          </a:xfrm>
          <a:prstGeom prst="rect">
            <a:avLst/>
          </a:prstGeom>
        </p:spPr>
      </p:pic>
      <p:sp>
        <p:nvSpPr>
          <p:cNvPr id="3" name="正方形/長方形 2">
            <a:extLst>
              <a:ext uri="{FF2B5EF4-FFF2-40B4-BE49-F238E27FC236}">
                <a16:creationId xmlns:a16="http://schemas.microsoft.com/office/drawing/2014/main" id="{80552C7B-C43F-4FEB-89C8-7735B66FFC1A}"/>
              </a:ext>
            </a:extLst>
          </p:cNvPr>
          <p:cNvSpPr/>
          <p:nvPr/>
        </p:nvSpPr>
        <p:spPr>
          <a:xfrm>
            <a:off x="5850293" y="4618651"/>
            <a:ext cx="503853" cy="10636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雲 3">
            <a:extLst>
              <a:ext uri="{FF2B5EF4-FFF2-40B4-BE49-F238E27FC236}">
                <a16:creationId xmlns:a16="http://schemas.microsoft.com/office/drawing/2014/main" id="{62BE78FC-8599-4D60-9834-041AE1F2D72A}"/>
              </a:ext>
            </a:extLst>
          </p:cNvPr>
          <p:cNvSpPr/>
          <p:nvPr/>
        </p:nvSpPr>
        <p:spPr>
          <a:xfrm>
            <a:off x="6447452" y="1922106"/>
            <a:ext cx="1474237" cy="1212979"/>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rPr>
              <a:t>コミュニティづくりの大切さ</a:t>
            </a:r>
          </a:p>
        </p:txBody>
      </p:sp>
    </p:spTree>
    <p:extLst>
      <p:ext uri="{BB962C8B-B14F-4D97-AF65-F5344CB8AC3E}">
        <p14:creationId xmlns:p14="http://schemas.microsoft.com/office/powerpoint/2010/main" val="133564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336667"/>
            <a:ext cx="9144000" cy="6371278"/>
          </a:xfrm>
          <a:prstGeom prst="rect">
            <a:avLst/>
          </a:prstGeom>
        </p:spPr>
      </p:pic>
      <p:sp>
        <p:nvSpPr>
          <p:cNvPr id="3" name="テキスト ボックス 2">
            <a:extLst>
              <a:ext uri="{FF2B5EF4-FFF2-40B4-BE49-F238E27FC236}">
                <a16:creationId xmlns:a16="http://schemas.microsoft.com/office/drawing/2014/main" id="{2B956283-2D76-4D77-A5EB-EED72D341F9B}"/>
              </a:ext>
            </a:extLst>
          </p:cNvPr>
          <p:cNvSpPr txBox="1"/>
          <p:nvPr/>
        </p:nvSpPr>
        <p:spPr>
          <a:xfrm>
            <a:off x="4926563" y="2136710"/>
            <a:ext cx="83869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0000"/>
                </a:solidFill>
                <a:effectLst/>
                <a:uLnTx/>
                <a:uFillTx/>
                <a:latin typeface="Arial"/>
                <a:ea typeface="ＭＳ Ｐゴシック"/>
                <a:cs typeface="+mn-cs"/>
              </a:rPr>
              <a:t>46.7%</a:t>
            </a:r>
            <a:endParaRPr kumimoji="1" lang="ja-JP" altLang="en-US" sz="1800" b="0" i="0" u="none" strike="noStrike" kern="1200" cap="none" spc="0" normalizeH="0" baseline="0" noProof="0" dirty="0">
              <a:ln>
                <a:noFill/>
              </a:ln>
              <a:solidFill>
                <a:srgbClr val="FF0000"/>
              </a:solidFill>
              <a:effectLst/>
              <a:uLnTx/>
              <a:uFillTx/>
              <a:latin typeface="Arial"/>
              <a:ea typeface="ＭＳ Ｐゴシック"/>
              <a:cs typeface="+mn-cs"/>
            </a:endParaRPr>
          </a:p>
        </p:txBody>
      </p:sp>
      <p:sp>
        <p:nvSpPr>
          <p:cNvPr id="4" name="テキスト ボックス 3">
            <a:extLst>
              <a:ext uri="{FF2B5EF4-FFF2-40B4-BE49-F238E27FC236}">
                <a16:creationId xmlns:a16="http://schemas.microsoft.com/office/drawing/2014/main" id="{622959A8-EFDB-4EE5-AD71-4D93657F1A81}"/>
              </a:ext>
            </a:extLst>
          </p:cNvPr>
          <p:cNvSpPr txBox="1"/>
          <p:nvPr/>
        </p:nvSpPr>
        <p:spPr>
          <a:xfrm>
            <a:off x="1624590" y="2136710"/>
            <a:ext cx="83869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000000"/>
                </a:solidFill>
                <a:effectLst/>
                <a:uLnTx/>
                <a:uFillTx/>
                <a:latin typeface="Arial"/>
                <a:ea typeface="ＭＳ Ｐゴシック"/>
                <a:cs typeface="+mn-cs"/>
              </a:rPr>
              <a:t>27.1%</a:t>
            </a:r>
            <a:endParaRPr kumimoji="1" lang="ja-JP" altLang="en-US" sz="18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5" name="爆発: 8 pt 4">
            <a:extLst>
              <a:ext uri="{FF2B5EF4-FFF2-40B4-BE49-F238E27FC236}">
                <a16:creationId xmlns:a16="http://schemas.microsoft.com/office/drawing/2014/main" id="{7B389033-AF60-4BBE-8FB1-5E6627E15A3F}"/>
              </a:ext>
            </a:extLst>
          </p:cNvPr>
          <p:cNvSpPr/>
          <p:nvPr/>
        </p:nvSpPr>
        <p:spPr>
          <a:xfrm>
            <a:off x="6670856" y="2345475"/>
            <a:ext cx="1697107" cy="1451683"/>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solidFill>
                    <a:srgbClr val="FF0000"/>
                  </a:solidFill>
                </a:ln>
                <a:noFill/>
                <a:effectLst/>
                <a:uLnTx/>
                <a:uFillTx/>
                <a:latin typeface="Arial"/>
                <a:ea typeface="ＭＳ Ｐゴシック"/>
                <a:cs typeface="+mn-cs"/>
              </a:rPr>
              <a:t>約半数は支え合いの実感がない</a:t>
            </a:r>
          </a:p>
        </p:txBody>
      </p:sp>
    </p:spTree>
    <p:extLst>
      <p:ext uri="{BB962C8B-B14F-4D97-AF65-F5344CB8AC3E}">
        <p14:creationId xmlns:p14="http://schemas.microsoft.com/office/powerpoint/2010/main" val="36261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0AC41EA-ABC2-49E4-B6C6-711985976976}"/>
              </a:ext>
            </a:extLst>
          </p:cNvPr>
          <p:cNvPicPr>
            <a:picLocks noChangeAspect="1"/>
          </p:cNvPicPr>
          <p:nvPr/>
        </p:nvPicPr>
        <p:blipFill>
          <a:blip r:embed="rId2"/>
          <a:stretch>
            <a:fillRect/>
          </a:stretch>
        </p:blipFill>
        <p:spPr>
          <a:xfrm>
            <a:off x="19050" y="542925"/>
            <a:ext cx="9105900" cy="5772150"/>
          </a:xfrm>
          <a:prstGeom prst="rect">
            <a:avLst/>
          </a:prstGeom>
        </p:spPr>
      </p:pic>
      <p:sp>
        <p:nvSpPr>
          <p:cNvPr id="3" name="正方形/長方形 2">
            <a:extLst>
              <a:ext uri="{FF2B5EF4-FFF2-40B4-BE49-F238E27FC236}">
                <a16:creationId xmlns:a16="http://schemas.microsoft.com/office/drawing/2014/main" id="{BAB222EC-5DA0-4D5C-8A9D-C27586952F26}"/>
              </a:ext>
            </a:extLst>
          </p:cNvPr>
          <p:cNvSpPr/>
          <p:nvPr/>
        </p:nvSpPr>
        <p:spPr>
          <a:xfrm>
            <a:off x="1101012" y="1866122"/>
            <a:ext cx="1408923" cy="3172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雲 3">
            <a:extLst>
              <a:ext uri="{FF2B5EF4-FFF2-40B4-BE49-F238E27FC236}">
                <a16:creationId xmlns:a16="http://schemas.microsoft.com/office/drawing/2014/main" id="{F9C073DC-95F2-445B-BE4B-32747950975A}"/>
              </a:ext>
            </a:extLst>
          </p:cNvPr>
          <p:cNvSpPr/>
          <p:nvPr/>
        </p:nvSpPr>
        <p:spPr>
          <a:xfrm>
            <a:off x="429208" y="1082351"/>
            <a:ext cx="1408923" cy="783771"/>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rgbClr val="FF0000"/>
                </a:solidFill>
              </a:rPr>
              <a:t>ターゲット</a:t>
            </a:r>
          </a:p>
        </p:txBody>
      </p:sp>
      <p:sp>
        <p:nvSpPr>
          <p:cNvPr id="5" name="テキスト ボックス 4">
            <a:extLst>
              <a:ext uri="{FF2B5EF4-FFF2-40B4-BE49-F238E27FC236}">
                <a16:creationId xmlns:a16="http://schemas.microsoft.com/office/drawing/2014/main" id="{085827AF-5A3D-19E5-9A44-20A8C65E6195}"/>
              </a:ext>
            </a:extLst>
          </p:cNvPr>
          <p:cNvSpPr txBox="1"/>
          <p:nvPr/>
        </p:nvSpPr>
        <p:spPr>
          <a:xfrm>
            <a:off x="2662177" y="1651465"/>
            <a:ext cx="2313454" cy="307777"/>
          </a:xfrm>
          <a:prstGeom prst="rect">
            <a:avLst/>
          </a:prstGeom>
          <a:noFill/>
          <a:ln>
            <a:solidFill>
              <a:schemeClr val="tx1"/>
            </a:solidFill>
          </a:ln>
        </p:spPr>
        <p:txBody>
          <a:bodyPr wrap="none" rtlCol="0">
            <a:spAutoFit/>
          </a:bodyPr>
          <a:lstStyle/>
          <a:p>
            <a:r>
              <a:rPr kumimoji="1" lang="ja-JP" altLang="en-US" sz="1400" b="1" dirty="0">
                <a:solidFill>
                  <a:srgbClr val="002060"/>
                </a:solidFill>
              </a:rPr>
              <a:t>単身高齢世帯が一番少ない</a:t>
            </a:r>
            <a:endParaRPr kumimoji="1" lang="en-US" altLang="ja-JP" sz="1400" b="1" dirty="0">
              <a:solidFill>
                <a:srgbClr val="002060"/>
              </a:solidFill>
            </a:endParaRPr>
          </a:p>
        </p:txBody>
      </p:sp>
    </p:spTree>
    <p:extLst>
      <p:ext uri="{BB962C8B-B14F-4D97-AF65-F5344CB8AC3E}">
        <p14:creationId xmlns:p14="http://schemas.microsoft.com/office/powerpoint/2010/main" val="4150621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2"/>
          <p:cNvSpPr txBox="1">
            <a:spLocks noGrp="1"/>
          </p:cNvSpPr>
          <p:nvPr/>
        </p:nvSpPr>
        <p:spPr bwMode="auto">
          <a:xfrm>
            <a:off x="6443663" y="6192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D61B92-259A-450B-B627-CAE6AC16C46B}" type="slidenum">
              <a:rPr kumimoji="1" lang="en-US" altLang="ja-JP" sz="1400" b="0" i="0" u="none" strike="noStrike" kern="1200" cap="none" spc="0" normalizeH="0" baseline="0" noProof="0">
                <a:ln>
                  <a:noFill/>
                </a:ln>
                <a:solidFill>
                  <a:srgbClr val="FFFFFF"/>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1" lang="en-US" altLang="ja-JP" sz="14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sp>
        <p:nvSpPr>
          <p:cNvPr id="4" name="Rectangle 2"/>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今、私たちはどの様な世の中で暮らしているのか</a:t>
            </a:r>
            <a:endParaRPr kumimoji="1" lang="en-US" altLang="ja-JP"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j-cs"/>
              </a:rPr>
              <a:t>－負担の視点から　－</a:t>
            </a:r>
            <a:endParaRPr kumimoji="1" lang="zh-TW"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4115937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 2">
            <a:extLst>
              <a:ext uri="{FF2B5EF4-FFF2-40B4-BE49-F238E27FC236}">
                <a16:creationId xmlns:a16="http://schemas.microsoft.com/office/drawing/2014/main" id="{E97F00D2-EC23-443F-8CA4-C7ABC20C21B5}"/>
              </a:ext>
            </a:extLst>
          </p:cNvPr>
          <p:cNvSpPr txBox="1">
            <a:spLocks noGrp="1"/>
          </p:cNvSpPr>
          <p:nvPr/>
        </p:nvSpPr>
        <p:spPr bwMode="auto">
          <a:xfrm>
            <a:off x="6443663" y="6192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79738CB-1E5F-4EB7-80E4-29DFAF61367F}" type="slidenum">
              <a:rPr kumimoji="1" lang="en-US" altLang="ja-JP" sz="14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5" name="Rectangle 2">
            <a:extLst>
              <a:ext uri="{FF2B5EF4-FFF2-40B4-BE49-F238E27FC236}">
                <a16:creationId xmlns:a16="http://schemas.microsoft.com/office/drawing/2014/main" id="{BBE496ED-05E9-4E46-B04F-ED5530306B47}"/>
              </a:ext>
            </a:extLst>
          </p:cNvPr>
          <p:cNvSpPr txBox="1">
            <a:spLocks noChangeArrowheads="1"/>
          </p:cNvSpPr>
          <p:nvPr/>
        </p:nvSpPr>
        <p:spPr bwMode="auto">
          <a:xfrm>
            <a:off x="468313" y="2276475"/>
            <a:ext cx="8229600" cy="1152525"/>
          </a:xfrm>
          <a:prstGeom prst="rect">
            <a:avLst/>
          </a:prstGeom>
          <a:solidFill>
            <a:schemeClr val="accent1">
              <a:lumMod val="50000"/>
            </a:schemeClr>
          </a:solidFill>
          <a:ln w="12700">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0" cap="none" spc="0" normalizeH="0" baseline="0" noProof="0" dirty="0">
                <a:ln>
                  <a:noFill/>
                </a:ln>
                <a:solidFill>
                  <a:srgbClr val="FFFFFF"/>
                </a:solidFill>
                <a:effectLst/>
                <a:uLnTx/>
                <a:uFillTx/>
                <a:latin typeface="Arial"/>
                <a:ea typeface="ＭＳ Ｐゴシック"/>
                <a:cs typeface="+mj-cs"/>
              </a:rPr>
              <a:t>人口構造がもたらす現代社会の概観</a:t>
            </a:r>
          </a:p>
        </p:txBody>
      </p:sp>
    </p:spTree>
    <p:extLst>
      <p:ext uri="{BB962C8B-B14F-4D97-AF65-F5344CB8AC3E}">
        <p14:creationId xmlns:p14="http://schemas.microsoft.com/office/powerpoint/2010/main" val="394828522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F94D932-5935-4C6D-B470-C9AAB4590698}"/>
              </a:ext>
            </a:extLst>
          </p:cNvPr>
          <p:cNvPicPr>
            <a:picLocks noChangeAspect="1"/>
          </p:cNvPicPr>
          <p:nvPr/>
        </p:nvPicPr>
        <p:blipFill>
          <a:blip r:embed="rId2"/>
          <a:stretch>
            <a:fillRect/>
          </a:stretch>
        </p:blipFill>
        <p:spPr>
          <a:xfrm>
            <a:off x="118027" y="0"/>
            <a:ext cx="8907946" cy="6858000"/>
          </a:xfrm>
          <a:prstGeom prst="rect">
            <a:avLst/>
          </a:prstGeom>
        </p:spPr>
      </p:pic>
    </p:spTree>
    <p:extLst>
      <p:ext uri="{BB962C8B-B14F-4D97-AF65-F5344CB8AC3E}">
        <p14:creationId xmlns:p14="http://schemas.microsoft.com/office/powerpoint/2010/main" val="12962808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61BD1F4-BA67-495E-9E99-6E07AB8C1347}"/>
              </a:ext>
            </a:extLst>
          </p:cNvPr>
          <p:cNvPicPr>
            <a:picLocks noChangeAspect="1"/>
          </p:cNvPicPr>
          <p:nvPr/>
        </p:nvPicPr>
        <p:blipFill>
          <a:blip r:embed="rId2"/>
          <a:stretch>
            <a:fillRect/>
          </a:stretch>
        </p:blipFill>
        <p:spPr>
          <a:xfrm>
            <a:off x="19050" y="276225"/>
            <a:ext cx="9105900" cy="6305550"/>
          </a:xfrm>
          <a:prstGeom prst="rect">
            <a:avLst/>
          </a:prstGeom>
        </p:spPr>
      </p:pic>
      <p:sp>
        <p:nvSpPr>
          <p:cNvPr id="3" name="テキスト ボックス 2">
            <a:extLst>
              <a:ext uri="{FF2B5EF4-FFF2-40B4-BE49-F238E27FC236}">
                <a16:creationId xmlns:a16="http://schemas.microsoft.com/office/drawing/2014/main" id="{7E76A3D8-C5A0-B7A9-7CD1-897CA87367B7}"/>
              </a:ext>
            </a:extLst>
          </p:cNvPr>
          <p:cNvSpPr txBox="1"/>
          <p:nvPr/>
        </p:nvSpPr>
        <p:spPr>
          <a:xfrm>
            <a:off x="3136740" y="4896091"/>
            <a:ext cx="5484194" cy="369332"/>
          </a:xfrm>
          <a:prstGeom prst="rect">
            <a:avLst/>
          </a:prstGeom>
          <a:noFill/>
          <a:ln>
            <a:solidFill>
              <a:schemeClr val="tx1"/>
            </a:solidFill>
          </a:ln>
        </p:spPr>
        <p:txBody>
          <a:bodyPr wrap="none" rtlCol="0">
            <a:spAutoFit/>
          </a:bodyPr>
          <a:lstStyle/>
          <a:p>
            <a:r>
              <a:rPr kumimoji="1" lang="ja-JP" altLang="en-US" dirty="0">
                <a:solidFill>
                  <a:srgbClr val="FF0000"/>
                </a:solidFill>
              </a:rPr>
              <a:t>日本は、高い高齢化率にあっても社会保障比率は低い</a:t>
            </a:r>
          </a:p>
        </p:txBody>
      </p:sp>
    </p:spTree>
    <p:extLst>
      <p:ext uri="{BB962C8B-B14F-4D97-AF65-F5344CB8AC3E}">
        <p14:creationId xmlns:p14="http://schemas.microsoft.com/office/powerpoint/2010/main" val="3134654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033FAEB-2EB1-4DBB-AD60-E6F6E6B52FE6}"/>
              </a:ext>
            </a:extLst>
          </p:cNvPr>
          <p:cNvPicPr>
            <a:picLocks noChangeAspect="1"/>
          </p:cNvPicPr>
          <p:nvPr/>
        </p:nvPicPr>
        <p:blipFill>
          <a:blip r:embed="rId2"/>
          <a:stretch>
            <a:fillRect/>
          </a:stretch>
        </p:blipFill>
        <p:spPr>
          <a:xfrm>
            <a:off x="417216" y="0"/>
            <a:ext cx="8309567" cy="6858000"/>
          </a:xfrm>
          <a:prstGeom prst="rect">
            <a:avLst/>
          </a:prstGeom>
        </p:spPr>
      </p:pic>
      <p:sp>
        <p:nvSpPr>
          <p:cNvPr id="3" name="テキスト ボックス 2">
            <a:extLst>
              <a:ext uri="{FF2B5EF4-FFF2-40B4-BE49-F238E27FC236}">
                <a16:creationId xmlns:a16="http://schemas.microsoft.com/office/drawing/2014/main" id="{F6C06E55-579A-218F-65BA-944EACBC3F9B}"/>
              </a:ext>
            </a:extLst>
          </p:cNvPr>
          <p:cNvSpPr txBox="1"/>
          <p:nvPr/>
        </p:nvSpPr>
        <p:spPr>
          <a:xfrm>
            <a:off x="3159889" y="798653"/>
            <a:ext cx="3813865" cy="369332"/>
          </a:xfrm>
          <a:prstGeom prst="rect">
            <a:avLst/>
          </a:prstGeom>
          <a:noFill/>
          <a:ln>
            <a:solidFill>
              <a:schemeClr val="tx1"/>
            </a:solidFill>
          </a:ln>
        </p:spPr>
        <p:txBody>
          <a:bodyPr wrap="none" rtlCol="0">
            <a:spAutoFit/>
          </a:bodyPr>
          <a:lstStyle/>
          <a:p>
            <a:r>
              <a:rPr kumimoji="1" lang="ja-JP" altLang="en-US" dirty="0">
                <a:solidFill>
                  <a:srgbClr val="FF0000"/>
                </a:solidFill>
              </a:rPr>
              <a:t>日本は、低福祉・低負担と言われます</a:t>
            </a:r>
          </a:p>
        </p:txBody>
      </p:sp>
    </p:spTree>
    <p:extLst>
      <p:ext uri="{BB962C8B-B14F-4D97-AF65-F5344CB8AC3E}">
        <p14:creationId xmlns:p14="http://schemas.microsoft.com/office/powerpoint/2010/main" val="3817598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2"/>
          <p:cNvSpPr txBox="1">
            <a:spLocks noGrp="1"/>
          </p:cNvSpPr>
          <p:nvPr/>
        </p:nvSpPr>
        <p:spPr bwMode="auto">
          <a:xfrm>
            <a:off x="6443663" y="6192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D61B92-259A-450B-B627-CAE6AC16C46B}" type="slidenum">
              <a:rPr kumimoji="1" lang="en-US" altLang="ja-JP" sz="1400" b="0" i="0" u="none" strike="noStrike" kern="1200" cap="none" spc="0" normalizeH="0" baseline="0" noProof="0">
                <a:ln>
                  <a:noFill/>
                </a:ln>
                <a:solidFill>
                  <a:srgbClr val="FFFFFF"/>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1" lang="en-US" altLang="ja-JP" sz="1400" b="0" i="0" u="none" strike="noStrike" kern="1200" cap="none" spc="0" normalizeH="0" baseline="0" noProof="0" dirty="0">
              <a:ln>
                <a:noFill/>
              </a:ln>
              <a:solidFill>
                <a:srgbClr val="FFFFFF"/>
              </a:solidFill>
              <a:effectLst/>
              <a:uLnTx/>
              <a:uFillTx/>
              <a:latin typeface="Arial" charset="0"/>
              <a:ea typeface="ＭＳ Ｐゴシック" pitchFamily="50" charset="-128"/>
              <a:cs typeface="+mn-cs"/>
            </a:endParaRPr>
          </a:p>
        </p:txBody>
      </p:sp>
      <p:sp>
        <p:nvSpPr>
          <p:cNvPr id="4" name="Rectangle 2"/>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今、私たちはどの様な世の中で暮らしているのか</a:t>
            </a:r>
            <a:endParaRPr kumimoji="1" lang="en-US" altLang="ja-JP"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j-cs"/>
              </a:rPr>
              <a:t>－社会福祉制度改革の視点から　－</a:t>
            </a:r>
            <a:endParaRPr kumimoji="1" lang="zh-TW"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1069842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6750F6D-BC7A-48D7-A697-9707DB1BA903}"/>
              </a:ext>
            </a:extLst>
          </p:cNvPr>
          <p:cNvSpPr>
            <a:spLocks noGrp="1"/>
          </p:cNvSpPr>
          <p:nvPr>
            <p:ph idx="1"/>
          </p:nvPr>
        </p:nvSpPr>
        <p:spPr>
          <a:xfrm>
            <a:off x="250825" y="1268413"/>
            <a:ext cx="8750300" cy="5256212"/>
          </a:xfrm>
        </p:spPr>
        <p:txBody>
          <a:bodyPr>
            <a:normAutofit/>
          </a:bodyPr>
          <a:lstStyle/>
          <a:p>
            <a:pPr marL="0" indent="0" algn="ctr" eaLnBrk="1" fontAlgn="auto" hangingPunct="1">
              <a:spcAft>
                <a:spcPts val="0"/>
              </a:spcAft>
              <a:buFont typeface="Wingdings 3"/>
              <a:buNone/>
              <a:defRPr/>
            </a:pPr>
            <a:r>
              <a:rPr lang="ja-JP" altLang="en-US" sz="2400" dirty="0">
                <a:solidFill>
                  <a:schemeClr val="bg1"/>
                </a:solidFill>
                <a:latin typeface="+mn-ea"/>
              </a:rPr>
              <a:t>◇「</a:t>
            </a:r>
            <a:r>
              <a:rPr lang="en-US" altLang="ja-JP" sz="2400" dirty="0">
                <a:solidFill>
                  <a:schemeClr val="bg1"/>
                </a:solidFill>
                <a:latin typeface="+mn-ea"/>
              </a:rPr>
              <a:t>1970 </a:t>
            </a:r>
            <a:r>
              <a:rPr lang="ja-JP" altLang="en-US" sz="2400" dirty="0">
                <a:solidFill>
                  <a:schemeClr val="bg1"/>
                </a:solidFill>
                <a:latin typeface="+mn-ea"/>
              </a:rPr>
              <a:t>年代モデル」から「</a:t>
            </a:r>
            <a:r>
              <a:rPr lang="en-US" altLang="ja-JP" sz="2400" dirty="0">
                <a:solidFill>
                  <a:schemeClr val="bg1"/>
                </a:solidFill>
                <a:latin typeface="+mn-ea"/>
              </a:rPr>
              <a:t>21 </a:t>
            </a:r>
            <a:r>
              <a:rPr lang="ja-JP" altLang="en-US" sz="2400" dirty="0">
                <a:solidFill>
                  <a:schemeClr val="bg1"/>
                </a:solidFill>
                <a:latin typeface="+mn-ea"/>
              </a:rPr>
              <a:t>世紀（</a:t>
            </a:r>
            <a:r>
              <a:rPr lang="en-US" altLang="ja-JP" sz="2400" dirty="0">
                <a:solidFill>
                  <a:schemeClr val="bg1"/>
                </a:solidFill>
                <a:latin typeface="+mn-ea"/>
              </a:rPr>
              <a:t>2025 </a:t>
            </a:r>
            <a:r>
              <a:rPr lang="ja-JP" altLang="en-US" sz="2400" dirty="0">
                <a:solidFill>
                  <a:schemeClr val="bg1"/>
                </a:solidFill>
                <a:latin typeface="+mn-ea"/>
              </a:rPr>
              <a:t>年）日本モデル」へ◇</a:t>
            </a:r>
            <a:endParaRPr lang="en-US" altLang="ja-JP" sz="2400" dirty="0">
              <a:solidFill>
                <a:schemeClr val="bg1"/>
              </a:solidFill>
              <a:latin typeface="+mn-ea"/>
            </a:endParaRPr>
          </a:p>
          <a:p>
            <a:pPr marL="0" indent="0" eaLnBrk="1" fontAlgn="auto" hangingPunct="1">
              <a:spcAft>
                <a:spcPts val="0"/>
              </a:spcAft>
              <a:buFont typeface="Wingdings 3"/>
              <a:buNone/>
              <a:defRPr/>
            </a:pPr>
            <a:endParaRPr lang="en-US" altLang="ja-JP" sz="2400" dirty="0">
              <a:solidFill>
                <a:schemeClr val="bg1"/>
              </a:solidFill>
              <a:latin typeface="+mn-ea"/>
            </a:endParaRPr>
          </a:p>
          <a:p>
            <a:pPr marL="0" indent="0" eaLnBrk="1" fontAlgn="auto" hangingPunct="1">
              <a:spcAft>
                <a:spcPts val="0"/>
              </a:spcAft>
              <a:buFont typeface="Wingdings 3"/>
              <a:buNone/>
              <a:defRPr/>
            </a:pPr>
            <a:r>
              <a:rPr lang="ja-JP" altLang="en-US" sz="2400" dirty="0">
                <a:solidFill>
                  <a:schemeClr val="bg1"/>
                </a:solidFill>
                <a:latin typeface="+mn-ea"/>
              </a:rPr>
              <a:t>（</a:t>
            </a:r>
            <a:r>
              <a:rPr lang="en-US" altLang="ja-JP" sz="2400" dirty="0">
                <a:solidFill>
                  <a:schemeClr val="bg1"/>
                </a:solidFill>
                <a:latin typeface="+mn-ea"/>
              </a:rPr>
              <a:t>21</a:t>
            </a:r>
            <a:r>
              <a:rPr lang="ja-JP" altLang="en-US" sz="2400" dirty="0">
                <a:solidFill>
                  <a:schemeClr val="bg1"/>
                </a:solidFill>
                <a:latin typeface="+mn-ea"/>
              </a:rPr>
              <a:t>世紀型（</a:t>
            </a:r>
            <a:r>
              <a:rPr lang="en-US" altLang="ja-JP" sz="2400" dirty="0">
                <a:solidFill>
                  <a:schemeClr val="bg1"/>
                </a:solidFill>
                <a:latin typeface="+mn-ea"/>
              </a:rPr>
              <a:t>2025</a:t>
            </a:r>
            <a:r>
              <a:rPr lang="ja-JP" altLang="en-US" sz="2400" dirty="0">
                <a:solidFill>
                  <a:schemeClr val="bg1"/>
                </a:solidFill>
                <a:latin typeface="+mn-ea"/>
              </a:rPr>
              <a:t>年）日本モデルの提唱）</a:t>
            </a:r>
          </a:p>
          <a:p>
            <a:pPr marL="0" indent="0" eaLnBrk="1" fontAlgn="auto" hangingPunct="1">
              <a:spcAft>
                <a:spcPts val="0"/>
              </a:spcAft>
              <a:buFont typeface="Wingdings 3"/>
              <a:buNone/>
              <a:defRPr/>
            </a:pPr>
            <a:r>
              <a:rPr lang="ja-JP" altLang="en-US" sz="2400" dirty="0">
                <a:solidFill>
                  <a:schemeClr val="bg1"/>
                </a:solidFill>
                <a:latin typeface="+mn-ea"/>
              </a:rPr>
              <a:t>高度経済成長期に確立した「</a:t>
            </a:r>
            <a:r>
              <a:rPr lang="en-US" altLang="ja-JP" sz="2400" dirty="0">
                <a:solidFill>
                  <a:schemeClr val="bg1"/>
                </a:solidFill>
                <a:latin typeface="+mn-ea"/>
              </a:rPr>
              <a:t>1970 </a:t>
            </a:r>
            <a:r>
              <a:rPr lang="ja-JP" altLang="en-US" sz="2400" dirty="0">
                <a:solidFill>
                  <a:schemeClr val="bg1"/>
                </a:solidFill>
                <a:latin typeface="+mn-ea"/>
              </a:rPr>
              <a:t>年代モデル」の社会保障から，超高齢化の進行，家族・地域の変容，非正規労働者の増加など雇用の環境の変化などに対応した全世代型の「</a:t>
            </a:r>
            <a:r>
              <a:rPr lang="en-US" altLang="ja-JP" sz="2400" dirty="0">
                <a:solidFill>
                  <a:schemeClr val="bg1"/>
                </a:solidFill>
                <a:latin typeface="+mn-ea"/>
              </a:rPr>
              <a:t>21 </a:t>
            </a:r>
            <a:r>
              <a:rPr lang="ja-JP" altLang="en-US" sz="2400" dirty="0">
                <a:solidFill>
                  <a:schemeClr val="bg1"/>
                </a:solidFill>
                <a:latin typeface="+mn-ea"/>
              </a:rPr>
              <a:t>世紀（</a:t>
            </a:r>
            <a:r>
              <a:rPr lang="en-US" altLang="ja-JP" sz="2400" dirty="0">
                <a:solidFill>
                  <a:schemeClr val="bg1"/>
                </a:solidFill>
                <a:latin typeface="+mn-ea"/>
              </a:rPr>
              <a:t>2025 </a:t>
            </a:r>
            <a:r>
              <a:rPr lang="ja-JP" altLang="en-US" sz="2400" dirty="0">
                <a:solidFill>
                  <a:schemeClr val="bg1"/>
                </a:solidFill>
                <a:latin typeface="+mn-ea"/>
              </a:rPr>
              <a:t>年）日本モデル」の制度へ改革することが喫緊の課題。</a:t>
            </a:r>
            <a:r>
              <a:rPr lang="ja-JP" altLang="en-US" sz="2400" dirty="0">
                <a:solidFill>
                  <a:srgbClr val="FFFF00"/>
                </a:solidFill>
                <a:latin typeface="+mn-ea"/>
              </a:rPr>
              <a:t>⇒　「地域包括ケア」が重要な役割を担う</a:t>
            </a:r>
            <a:endParaRPr lang="en-US" altLang="ja-JP" sz="2400" dirty="0">
              <a:solidFill>
                <a:srgbClr val="FFFF00"/>
              </a:solidFill>
              <a:latin typeface="+mn-ea"/>
            </a:endParaRPr>
          </a:p>
          <a:p>
            <a:pPr marL="0" indent="0" eaLnBrk="1" fontAlgn="auto" hangingPunct="1">
              <a:spcAft>
                <a:spcPts val="0"/>
              </a:spcAft>
              <a:buFont typeface="Wingdings 3"/>
              <a:buNone/>
              <a:defRPr/>
            </a:pPr>
            <a:endParaRPr lang="en-US" altLang="ja-JP" sz="2800" dirty="0">
              <a:solidFill>
                <a:schemeClr val="bg1"/>
              </a:solidFill>
              <a:latin typeface="+mn-ea"/>
            </a:endParaRPr>
          </a:p>
          <a:p>
            <a:pPr marL="0" indent="0" eaLnBrk="1" fontAlgn="auto" hangingPunct="1">
              <a:spcAft>
                <a:spcPts val="0"/>
              </a:spcAft>
              <a:buFont typeface="Wingdings 3"/>
              <a:buNone/>
              <a:defRPr/>
            </a:pPr>
            <a:endParaRPr lang="en-US" altLang="ja-JP" sz="2800" dirty="0">
              <a:solidFill>
                <a:schemeClr val="bg1"/>
              </a:solidFill>
              <a:latin typeface="+mn-ea"/>
            </a:endParaRPr>
          </a:p>
          <a:p>
            <a:pPr marL="0" indent="0">
              <a:buFontTx/>
              <a:buNone/>
              <a:defRPr/>
            </a:pPr>
            <a:r>
              <a:rPr lang="en-US" altLang="ja-JP" sz="1600" dirty="0">
                <a:solidFill>
                  <a:schemeClr val="bg1"/>
                </a:solidFill>
                <a:latin typeface="ＭＳ Ｐゴシック" panose="020B0600070205080204" pitchFamily="50" charset="-128"/>
              </a:rPr>
              <a:t>《</a:t>
            </a:r>
            <a:r>
              <a:rPr lang="ja-JP" altLang="en-US" sz="1600" dirty="0">
                <a:solidFill>
                  <a:schemeClr val="bg1"/>
                </a:solidFill>
                <a:latin typeface="ＭＳ Ｐゴシック" panose="020B0600070205080204" pitchFamily="50" charset="-128"/>
              </a:rPr>
              <a:t>参考文献</a:t>
            </a:r>
            <a:r>
              <a:rPr lang="en-US" altLang="ja-JP" sz="1600" dirty="0">
                <a:solidFill>
                  <a:schemeClr val="bg1"/>
                </a:solidFill>
                <a:latin typeface="ＭＳ Ｐゴシック" panose="020B0600070205080204" pitchFamily="50" charset="-128"/>
              </a:rPr>
              <a:t>》</a:t>
            </a:r>
          </a:p>
          <a:p>
            <a:pPr marL="0" indent="0">
              <a:buFontTx/>
              <a:buNone/>
              <a:defRPr/>
            </a:pPr>
            <a:r>
              <a:rPr lang="ja-JP" altLang="en-US" sz="1600" dirty="0">
                <a:solidFill>
                  <a:schemeClr val="bg1"/>
                </a:solidFill>
                <a:latin typeface="ＭＳ Ｐゴシック" panose="020B0600070205080204" pitchFamily="50" charset="-128"/>
              </a:rPr>
              <a:t>「</a:t>
            </a:r>
            <a:r>
              <a:rPr lang="zh-CN" altLang="en-US" sz="1600" dirty="0">
                <a:solidFill>
                  <a:schemeClr val="bg1"/>
                </a:solidFill>
                <a:latin typeface="ＭＳ Ｐゴシック" panose="020B0600070205080204" pitchFamily="50" charset="-128"/>
              </a:rPr>
              <a:t>社会保障制度国民会議</a:t>
            </a:r>
            <a:r>
              <a:rPr lang="ja-JP" altLang="en-US" sz="1600" dirty="0">
                <a:solidFill>
                  <a:schemeClr val="bg1"/>
                </a:solidFill>
                <a:latin typeface="ＭＳ Ｐゴシック" panose="020B0600070205080204" pitchFamily="50" charset="-128"/>
              </a:rPr>
              <a:t>報告書～確かな社会保障を将来世代に伝えるための道筋～」平成</a:t>
            </a:r>
            <a:r>
              <a:rPr lang="en-US" altLang="ja-JP" sz="1600" dirty="0">
                <a:solidFill>
                  <a:schemeClr val="bg1"/>
                </a:solidFill>
                <a:latin typeface="ＭＳ Ｐゴシック" panose="020B0600070205080204" pitchFamily="50" charset="-128"/>
              </a:rPr>
              <a:t>25</a:t>
            </a:r>
            <a:r>
              <a:rPr lang="ja-JP" altLang="en-US" sz="1600" dirty="0">
                <a:solidFill>
                  <a:schemeClr val="bg1"/>
                </a:solidFill>
                <a:latin typeface="ＭＳ Ｐゴシック" panose="020B0600070205080204" pitchFamily="50" charset="-128"/>
              </a:rPr>
              <a:t>年８月</a:t>
            </a:r>
            <a:endParaRPr lang="ja-JP" altLang="ja-JP" sz="1600" dirty="0"/>
          </a:p>
          <a:p>
            <a:pPr marL="0" indent="0" eaLnBrk="1" fontAlgn="auto" hangingPunct="1">
              <a:spcAft>
                <a:spcPts val="0"/>
              </a:spcAft>
              <a:buFont typeface="Wingdings 3"/>
              <a:buNone/>
              <a:defRPr/>
            </a:pPr>
            <a:endParaRPr lang="ja-JP" altLang="en-US" dirty="0"/>
          </a:p>
        </p:txBody>
      </p:sp>
      <p:sp>
        <p:nvSpPr>
          <p:cNvPr id="2" name="タイトル 1">
            <a:extLst>
              <a:ext uri="{FF2B5EF4-FFF2-40B4-BE49-F238E27FC236}">
                <a16:creationId xmlns:a16="http://schemas.microsoft.com/office/drawing/2014/main" id="{0D25269C-84C3-4E59-8E19-5C6253A7397E}"/>
              </a:ext>
            </a:extLst>
          </p:cNvPr>
          <p:cNvSpPr>
            <a:spLocks noGrp="1"/>
          </p:cNvSpPr>
          <p:nvPr>
            <p:ph type="title"/>
          </p:nvPr>
        </p:nvSpPr>
        <p:spPr>
          <a:xfrm>
            <a:off x="457200" y="274638"/>
            <a:ext cx="8229600" cy="1066800"/>
          </a:xfrm>
        </p:spPr>
        <p:txBody>
          <a:bodyPr>
            <a:normAutofit/>
          </a:bodyPr>
          <a:lstStyle/>
          <a:p>
            <a:pPr>
              <a:defRPr/>
            </a:pPr>
            <a:r>
              <a:rPr lang="ja-JP" altLang="en-US" sz="3200" dirty="0">
                <a:solidFill>
                  <a:schemeClr val="bg1"/>
                </a:solidFill>
                <a:latin typeface="+mn-ea"/>
              </a:rPr>
              <a:t>社会保障制度改革の方向性</a:t>
            </a:r>
            <a:endParaRPr lang="ja-JP" altLang="en-US" sz="3200" dirty="0">
              <a:solidFill>
                <a:schemeClr val="bg1"/>
              </a:solidFill>
            </a:endParaRPr>
          </a:p>
        </p:txBody>
      </p:sp>
      <p:sp>
        <p:nvSpPr>
          <p:cNvPr id="140292" name="スライド番号プレースホルダー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63BAF8-C10F-484A-A25A-F33D04F46F5D}" type="slidenum">
              <a:rPr kumimoji="1" lang="ja-JP" altLang="en-US" sz="14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73504527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405664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104963-6676-4A2D-8257-4E3B9191819E}" type="slidenum">
              <a:rPr kumimoji="1"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graphicFrame>
        <p:nvGraphicFramePr>
          <p:cNvPr id="5" name="図表 4"/>
          <p:cNvGraphicFramePr/>
          <p:nvPr/>
        </p:nvGraphicFramePr>
        <p:xfrm>
          <a:off x="827584" y="548680"/>
          <a:ext cx="7560840"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3" descr="HITO06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97020" y="2674253"/>
            <a:ext cx="1512168" cy="122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7" name="テキスト ボックス 6"/>
          <p:cNvSpPr txBox="1"/>
          <p:nvPr/>
        </p:nvSpPr>
        <p:spPr>
          <a:xfrm>
            <a:off x="3897020" y="3933056"/>
            <a:ext cx="1467068" cy="400110"/>
          </a:xfrm>
          <a:prstGeom prst="rect">
            <a:avLst/>
          </a:prstGeom>
          <a:noFill/>
          <a:ln>
            <a:solidFill>
              <a:srgbClr val="FFFF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自助≒自律</a:t>
            </a:r>
          </a:p>
        </p:txBody>
      </p:sp>
      <p:sp>
        <p:nvSpPr>
          <p:cNvPr id="8" name="楕円 7"/>
          <p:cNvSpPr/>
          <p:nvPr/>
        </p:nvSpPr>
        <p:spPr>
          <a:xfrm>
            <a:off x="1619672" y="850280"/>
            <a:ext cx="5976664" cy="5688632"/>
          </a:xfrm>
          <a:prstGeom prst="ellipse">
            <a:avLst/>
          </a:prstGeom>
          <a:noFill/>
          <a:ln>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テキスト ボックス 8"/>
          <p:cNvSpPr txBox="1"/>
          <p:nvPr/>
        </p:nvSpPr>
        <p:spPr>
          <a:xfrm>
            <a:off x="7696411" y="5087473"/>
            <a:ext cx="1107996" cy="646331"/>
          </a:xfrm>
          <a:prstGeom prst="rect">
            <a:avLst/>
          </a:prstGeom>
          <a:no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介護保険</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医療保険</a:t>
            </a:r>
          </a:p>
        </p:txBody>
      </p:sp>
      <p:sp>
        <p:nvSpPr>
          <p:cNvPr id="10" name="テキスト ボックス 9"/>
          <p:cNvSpPr txBox="1"/>
          <p:nvPr/>
        </p:nvSpPr>
        <p:spPr>
          <a:xfrm>
            <a:off x="3059832" y="142007"/>
            <a:ext cx="3071675" cy="369332"/>
          </a:xfrm>
          <a:prstGeom prst="rect">
            <a:avLst/>
          </a:prstGeom>
          <a:noFill/>
          <a:ln>
            <a:solidFill>
              <a:schemeClr val="bg1"/>
            </a:solidFill>
          </a:ln>
          <a:effectLst>
            <a:outerShdw blurRad="50800" dist="38100" dir="2700000" algn="tl"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自助を支える近隣の助け合い</a:t>
            </a:r>
          </a:p>
        </p:txBody>
      </p:sp>
      <p:sp>
        <p:nvSpPr>
          <p:cNvPr id="11" name="テキスト ボックス 10"/>
          <p:cNvSpPr txBox="1"/>
          <p:nvPr/>
        </p:nvSpPr>
        <p:spPr>
          <a:xfrm>
            <a:off x="439668" y="5116040"/>
            <a:ext cx="1107996" cy="646331"/>
          </a:xfrm>
          <a:prstGeom prst="rect">
            <a:avLst/>
          </a:prstGeom>
          <a:noFill/>
          <a:ln>
            <a:solidFill>
              <a:schemeClr val="bg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公的制度</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（行政）</a:t>
            </a:r>
          </a:p>
        </p:txBody>
      </p:sp>
      <p:cxnSp>
        <p:nvCxnSpPr>
          <p:cNvPr id="13" name="直線矢印コネクタ 12"/>
          <p:cNvCxnSpPr/>
          <p:nvPr/>
        </p:nvCxnSpPr>
        <p:spPr>
          <a:xfrm flipH="1">
            <a:off x="6300192" y="1268760"/>
            <a:ext cx="2592288" cy="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6364270" y="735733"/>
            <a:ext cx="275216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協働（</a:t>
            </a:r>
            <a:r>
              <a:rPr kumimoji="1" lang="en-US" altLang="ja-JP"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collaboration</a:t>
            </a: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p>
        </p:txBody>
      </p:sp>
      <p:sp>
        <p:nvSpPr>
          <p:cNvPr id="18" name="テキスト ボックス 17"/>
          <p:cNvSpPr txBox="1"/>
          <p:nvPr/>
        </p:nvSpPr>
        <p:spPr>
          <a:xfrm>
            <a:off x="7173285" y="1340123"/>
            <a:ext cx="128714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err="1">
                <a:ln>
                  <a:noFill/>
                </a:ln>
                <a:solidFill>
                  <a:prstClr val="white"/>
                </a:solidFill>
                <a:effectLst/>
                <a:uLnTx/>
                <a:uFillTx/>
                <a:latin typeface="Calibri"/>
                <a:ea typeface="ＭＳ Ｐゴシック" panose="020B0600070205080204" pitchFamily="50" charset="-128"/>
                <a:cs typeface="+mn-cs"/>
              </a:rPr>
              <a:t>CSWer</a:t>
            </a:r>
            <a:endParaRPr kumimoji="1" lang="ja-JP" altLang="en-US" sz="3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9" name="テキスト ボックス 18"/>
          <p:cNvSpPr txBox="1"/>
          <p:nvPr/>
        </p:nvSpPr>
        <p:spPr>
          <a:xfrm>
            <a:off x="139712" y="483089"/>
            <a:ext cx="2492990" cy="923330"/>
          </a:xfrm>
          <a:prstGeom prst="rect">
            <a:avLst/>
          </a:prstGeom>
          <a:noFill/>
          <a:ln>
            <a:solidFill>
              <a:schemeClr val="accent6">
                <a:lumMod val="60000"/>
                <a:lumOff val="40000"/>
              </a:schemeClr>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自助（自律）には、</a:t>
            </a:r>
            <a:endParaRPr kumimoji="1" lang="en-US" altLang="ja-JP" sz="18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様々な社会資源</a:t>
            </a:r>
            <a:endParaRPr kumimoji="1" lang="en-US" altLang="ja-JP" sz="18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との協働が必須です。</a:t>
            </a:r>
          </a:p>
        </p:txBody>
      </p:sp>
      <p:sp>
        <p:nvSpPr>
          <p:cNvPr id="20" name="右矢印 19"/>
          <p:cNvSpPr/>
          <p:nvPr/>
        </p:nvSpPr>
        <p:spPr>
          <a:xfrm rot="16200000">
            <a:off x="763704" y="1532521"/>
            <a:ext cx="432048" cy="36004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 name="テキスト ボックス 20"/>
          <p:cNvSpPr txBox="1"/>
          <p:nvPr/>
        </p:nvSpPr>
        <p:spPr>
          <a:xfrm>
            <a:off x="347335" y="2009314"/>
            <a:ext cx="1107996" cy="2913618"/>
          </a:xfrm>
          <a:prstGeom prst="rect">
            <a:avLst/>
          </a:prstGeom>
          <a:noFill/>
        </p:spPr>
        <p:txBody>
          <a:bodyPr vert="eaVert"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この協働を調整する為に</a:t>
            </a:r>
            <a:endParaRPr kumimoji="1" lang="en-US" altLang="ja-JP" sz="20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走り回っているのが</a:t>
            </a:r>
            <a:endParaRPr kumimoji="1" lang="en-US" altLang="ja-JP" sz="20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err="1">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CSWer</a:t>
            </a:r>
            <a:r>
              <a:rPr kumimoji="1" lang="ja-JP" altLang="en-US" sz="20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です。</a:t>
            </a:r>
          </a:p>
        </p:txBody>
      </p:sp>
    </p:spTree>
    <p:extLst>
      <p:ext uri="{BB962C8B-B14F-4D97-AF65-F5344CB8AC3E}">
        <p14:creationId xmlns:p14="http://schemas.microsoft.com/office/powerpoint/2010/main" val="78713307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620688"/>
            <a:ext cx="8712968"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地域包括ケアシステムとは、住民一人ひとりが可能な限りみ慣れた地域で自分らしい暮しが続けられるように、地域に存在する様々な支援やサービスを包括的・一体的に提供するケア体制のことです。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これは、</a:t>
            </a:r>
            <a:r>
              <a:rPr kumimoji="1" lang="en-US" altLang="ja-JP"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地域</a:t>
            </a:r>
            <a:r>
              <a:rPr kumimoji="1" lang="en-US" altLang="ja-JP"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が、支援やサービスを提供する</a:t>
            </a:r>
            <a:r>
              <a:rPr kumimoji="1" lang="en-US" altLang="ja-JP"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場</a:t>
            </a:r>
            <a:r>
              <a:rPr kumimoji="1" lang="en-US" altLang="ja-JP"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あると同時に、総体としては、支援やサービスの</a:t>
            </a:r>
            <a:r>
              <a:rPr kumimoji="1" lang="en-US" altLang="ja-JP"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主体</a:t>
            </a:r>
            <a:r>
              <a:rPr kumimoji="1" lang="en-US" altLang="ja-JP"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であることを謳（うた）ったものです。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下矢印 2"/>
          <p:cNvSpPr/>
          <p:nvPr/>
        </p:nvSpPr>
        <p:spPr>
          <a:xfrm>
            <a:off x="4283968" y="2867457"/>
            <a:ext cx="576064" cy="705559"/>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827584" y="4077072"/>
            <a:ext cx="7488832" cy="1384995"/>
          </a:xfrm>
          <a:prstGeom prst="rect">
            <a:avLst/>
          </a:prstGeom>
          <a:noFill/>
          <a:ln>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こうしたことから、地域包括ケアシステムにおいて地域コミュニティが果たす役割の重要性は、強調しても、強調し過ぎることはない。</a:t>
            </a:r>
          </a:p>
        </p:txBody>
      </p:sp>
    </p:spTree>
    <p:extLst>
      <p:ext uri="{BB962C8B-B14F-4D97-AF65-F5344CB8AC3E}">
        <p14:creationId xmlns:p14="http://schemas.microsoft.com/office/powerpoint/2010/main" val="2892962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2"/>
          <p:cNvSpPr txBox="1">
            <a:spLocks noGrp="1"/>
          </p:cNvSpPr>
          <p:nvPr/>
        </p:nvSpPr>
        <p:spPr bwMode="auto">
          <a:xfrm>
            <a:off x="6443663" y="6192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D61B92-259A-450B-B627-CAE6AC16C46B}" type="slidenum">
              <a:rPr kumimoji="1" lang="en-US" altLang="ja-JP" sz="1400" b="0" i="0" u="none" strike="noStrike" kern="1200" cap="none" spc="0" normalizeH="0" baseline="0" noProof="0">
                <a:ln>
                  <a:noFill/>
                </a:ln>
                <a:solidFill>
                  <a:srgbClr val="FFFFFF"/>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1" lang="en-US" altLang="ja-JP" sz="14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sp>
        <p:nvSpPr>
          <p:cNvPr id="4" name="Rectangle 2"/>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福島県地域福祉支援計画　</a:t>
            </a:r>
            <a:endParaRPr kumimoji="1" lang="zh-TW"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2" name="テキスト ボックス 1">
            <a:extLst>
              <a:ext uri="{FF2B5EF4-FFF2-40B4-BE49-F238E27FC236}">
                <a16:creationId xmlns:a16="http://schemas.microsoft.com/office/drawing/2014/main" id="{6E8810E6-A657-427C-3275-0AA177182DC8}"/>
              </a:ext>
            </a:extLst>
          </p:cNvPr>
          <p:cNvSpPr txBox="1"/>
          <p:nvPr/>
        </p:nvSpPr>
        <p:spPr>
          <a:xfrm>
            <a:off x="3310360" y="3634451"/>
            <a:ext cx="2743059" cy="369332"/>
          </a:xfrm>
          <a:prstGeom prst="rect">
            <a:avLst/>
          </a:prstGeom>
          <a:noFill/>
        </p:spPr>
        <p:txBody>
          <a:bodyPr wrap="none" rtlCol="0">
            <a:spAutoFit/>
          </a:bodyPr>
          <a:lstStyle/>
          <a:p>
            <a:r>
              <a:rPr kumimoji="1" lang="ja-JP" altLang="en-US" dirty="0">
                <a:solidFill>
                  <a:schemeClr val="bg1"/>
                </a:solidFill>
              </a:rPr>
              <a:t>２０２１（令和３）年３月策定</a:t>
            </a:r>
          </a:p>
        </p:txBody>
      </p:sp>
    </p:spTree>
    <p:extLst>
      <p:ext uri="{BB962C8B-B14F-4D97-AF65-F5344CB8AC3E}">
        <p14:creationId xmlns:p14="http://schemas.microsoft.com/office/powerpoint/2010/main" val="249615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51E51D0-C997-6C59-8663-F20CAA3ABD20}"/>
              </a:ext>
            </a:extLst>
          </p:cNvPr>
          <p:cNvSpPr txBox="1"/>
          <p:nvPr/>
        </p:nvSpPr>
        <p:spPr>
          <a:xfrm>
            <a:off x="3432906" y="740780"/>
            <a:ext cx="2278188" cy="461665"/>
          </a:xfrm>
          <a:prstGeom prst="rect">
            <a:avLst/>
          </a:prstGeom>
          <a:noFill/>
        </p:spPr>
        <p:txBody>
          <a:bodyPr wrap="none" rtlCol="0">
            <a:spAutoFit/>
          </a:bodyPr>
          <a:lstStyle/>
          <a:p>
            <a:r>
              <a:rPr kumimoji="1" lang="ja-JP" altLang="en-US" sz="2400" dirty="0">
                <a:solidFill>
                  <a:schemeClr val="bg1"/>
                </a:solidFill>
              </a:rPr>
              <a:t>基本的な考え方</a:t>
            </a:r>
          </a:p>
        </p:txBody>
      </p:sp>
      <p:sp>
        <p:nvSpPr>
          <p:cNvPr id="3" name="テキスト ボックス 2">
            <a:extLst>
              <a:ext uri="{FF2B5EF4-FFF2-40B4-BE49-F238E27FC236}">
                <a16:creationId xmlns:a16="http://schemas.microsoft.com/office/drawing/2014/main" id="{E1608029-A25C-6F2D-0342-F7B232E2B533}"/>
              </a:ext>
            </a:extLst>
          </p:cNvPr>
          <p:cNvSpPr txBox="1"/>
          <p:nvPr/>
        </p:nvSpPr>
        <p:spPr>
          <a:xfrm>
            <a:off x="532435" y="2257064"/>
            <a:ext cx="8044406" cy="1107996"/>
          </a:xfrm>
          <a:prstGeom prst="rect">
            <a:avLst/>
          </a:prstGeom>
          <a:noFill/>
        </p:spPr>
        <p:txBody>
          <a:bodyPr wrap="square" rtlCol="0">
            <a:spAutoFit/>
          </a:bodyPr>
          <a:lstStyle/>
          <a:p>
            <a:r>
              <a:rPr kumimoji="1" lang="ja-JP" altLang="en-US" sz="2800" dirty="0">
                <a:solidFill>
                  <a:schemeClr val="bg1"/>
                </a:solidFill>
                <a:latin typeface="+mj-ea"/>
                <a:ea typeface="+mj-ea"/>
              </a:rPr>
              <a:t>県民一人ひとりがともにつながり支え合って、</a:t>
            </a:r>
            <a:endParaRPr kumimoji="1" lang="en-US" altLang="ja-JP" sz="2800" dirty="0">
              <a:solidFill>
                <a:schemeClr val="bg1"/>
              </a:solidFill>
              <a:latin typeface="+mj-ea"/>
              <a:ea typeface="+mj-ea"/>
            </a:endParaRPr>
          </a:p>
          <a:p>
            <a:endParaRPr kumimoji="1" lang="en-US" altLang="ja-JP" sz="1000" dirty="0">
              <a:solidFill>
                <a:schemeClr val="bg1"/>
              </a:solidFill>
              <a:latin typeface="+mj-ea"/>
              <a:ea typeface="+mj-ea"/>
            </a:endParaRPr>
          </a:p>
          <a:p>
            <a:r>
              <a:rPr kumimoji="1" lang="ja-JP" altLang="en-US" sz="2800" dirty="0">
                <a:solidFill>
                  <a:schemeClr val="bg1"/>
                </a:solidFill>
                <a:latin typeface="+mj-ea"/>
                <a:ea typeface="+mj-ea"/>
              </a:rPr>
              <a:t>　　　　　　　　　　いきき暮らせる地域共生社会の実現</a:t>
            </a:r>
          </a:p>
        </p:txBody>
      </p:sp>
    </p:spTree>
    <p:extLst>
      <p:ext uri="{BB962C8B-B14F-4D97-AF65-F5344CB8AC3E}">
        <p14:creationId xmlns:p14="http://schemas.microsoft.com/office/powerpoint/2010/main" val="1618563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番号プレースホルダ 2"/>
          <p:cNvSpPr txBox="1">
            <a:spLocks noGrp="1"/>
          </p:cNvSpPr>
          <p:nvPr/>
        </p:nvSpPr>
        <p:spPr bwMode="auto">
          <a:xfrm>
            <a:off x="6443663" y="6192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8D61B92-259A-450B-B627-CAE6AC16C46B}" type="slidenum">
              <a:rPr kumimoji="1" lang="en-US" altLang="ja-JP" sz="1400" b="0" i="0" u="none" strike="noStrike" kern="1200" cap="none" spc="0" normalizeH="0" baseline="0" noProof="0">
                <a:ln>
                  <a:noFill/>
                </a:ln>
                <a:solidFill>
                  <a:srgbClr val="FFFFFF"/>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1" lang="en-US" altLang="ja-JP" sz="1400" b="0" i="0" u="none" strike="noStrike" kern="1200" cap="none" spc="0" normalizeH="0" baseline="0" noProof="0">
              <a:ln>
                <a:noFill/>
              </a:ln>
              <a:solidFill>
                <a:srgbClr val="FFFFFF"/>
              </a:solidFill>
              <a:effectLst/>
              <a:uLnTx/>
              <a:uFillTx/>
              <a:latin typeface="Arial" charset="0"/>
              <a:ea typeface="ＭＳ Ｐゴシック" pitchFamily="50" charset="-128"/>
              <a:cs typeface="+mn-cs"/>
            </a:endParaRPr>
          </a:p>
        </p:txBody>
      </p:sp>
      <p:sp>
        <p:nvSpPr>
          <p:cNvPr id="4" name="Rectangle 2"/>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今、私たちはどの様な世の中で暮らしているのか</a:t>
            </a:r>
            <a:endParaRPr kumimoji="1" lang="en-US" altLang="ja-JP"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j-cs"/>
              </a:rPr>
              <a:t>－人口の高齢化の視点から　－</a:t>
            </a:r>
            <a:endParaRPr kumimoji="1" lang="zh-TW" altLang="en-US" sz="2000" b="0" i="0" u="none" strike="noStrike" kern="1200" cap="none" spc="0" normalizeH="0" baseline="0" noProof="0" dirty="0">
              <a:ln>
                <a:noFill/>
              </a:ln>
              <a:solidFill>
                <a:srgbClr val="FF0000"/>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2602637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805D3CDB-9690-394B-9BA7-F93B0049A729}"/>
              </a:ext>
            </a:extLst>
          </p:cNvPr>
          <p:cNvSpPr txBox="1"/>
          <p:nvPr/>
        </p:nvSpPr>
        <p:spPr>
          <a:xfrm>
            <a:off x="3838466" y="108030"/>
            <a:ext cx="1467068" cy="400110"/>
          </a:xfrm>
          <a:prstGeom prst="rect">
            <a:avLst/>
          </a:prstGeom>
          <a:noFill/>
        </p:spPr>
        <p:txBody>
          <a:bodyPr wrap="none" rtlCol="0">
            <a:spAutoFit/>
          </a:bodyPr>
          <a:lstStyle/>
          <a:p>
            <a:r>
              <a:rPr kumimoji="1" lang="ja-JP" altLang="en-US" sz="2000" dirty="0">
                <a:solidFill>
                  <a:schemeClr val="bg1"/>
                </a:solidFill>
              </a:rPr>
              <a:t>施策の方向</a:t>
            </a:r>
          </a:p>
        </p:txBody>
      </p:sp>
      <p:sp>
        <p:nvSpPr>
          <p:cNvPr id="4" name="テキスト ボックス 3">
            <a:extLst>
              <a:ext uri="{FF2B5EF4-FFF2-40B4-BE49-F238E27FC236}">
                <a16:creationId xmlns:a16="http://schemas.microsoft.com/office/drawing/2014/main" id="{F51F52D5-1479-E42B-0FE6-FBA720326558}"/>
              </a:ext>
            </a:extLst>
          </p:cNvPr>
          <p:cNvSpPr txBox="1"/>
          <p:nvPr/>
        </p:nvSpPr>
        <p:spPr>
          <a:xfrm>
            <a:off x="259555" y="574266"/>
            <a:ext cx="8629802" cy="5940088"/>
          </a:xfrm>
          <a:prstGeom prst="rect">
            <a:avLst/>
          </a:prstGeom>
          <a:noFill/>
        </p:spPr>
        <p:txBody>
          <a:bodyPr wrap="square" rtlCol="0">
            <a:spAutoFit/>
          </a:bodyPr>
          <a:lstStyle/>
          <a:p>
            <a:r>
              <a:rPr kumimoji="1" lang="ja-JP" altLang="en-US" sz="2000" dirty="0">
                <a:solidFill>
                  <a:srgbClr val="FFFF00"/>
                </a:solidFill>
              </a:rPr>
              <a:t>１　東日本大震災からの復興に向けた地域福祉の推進</a:t>
            </a:r>
            <a:endParaRPr kumimoji="1" lang="en-US" altLang="ja-JP" sz="2000" dirty="0">
              <a:solidFill>
                <a:srgbClr val="FFFF00"/>
              </a:solidFill>
            </a:endParaRPr>
          </a:p>
          <a:p>
            <a:endParaRPr kumimoji="1" lang="en-US" altLang="ja-JP" sz="2000" dirty="0">
              <a:solidFill>
                <a:schemeClr val="bg1"/>
              </a:solidFill>
            </a:endParaRPr>
          </a:p>
          <a:p>
            <a:r>
              <a:rPr kumimoji="1" lang="ja-JP" altLang="en-US" sz="2000" dirty="0">
                <a:solidFill>
                  <a:schemeClr val="bg1"/>
                </a:solidFill>
              </a:rPr>
              <a:t>（１）被災者への見守りや地域コミュニティ形成等の支援</a:t>
            </a:r>
            <a:endParaRPr kumimoji="1" lang="en-US" altLang="ja-JP" sz="2000" dirty="0">
              <a:solidFill>
                <a:schemeClr val="bg1"/>
              </a:solidFill>
            </a:endParaRPr>
          </a:p>
          <a:p>
            <a:endParaRPr kumimoji="1" lang="en-US" altLang="ja-JP" sz="2000" dirty="0">
              <a:solidFill>
                <a:schemeClr val="bg1"/>
              </a:solidFill>
            </a:endParaRPr>
          </a:p>
          <a:p>
            <a:r>
              <a:rPr kumimoji="1" lang="ja-JP" altLang="en-US" sz="2000" dirty="0">
                <a:solidFill>
                  <a:schemeClr val="bg1"/>
                </a:solidFill>
              </a:rPr>
              <a:t>（２）介護サービス提供体制の再構築</a:t>
            </a:r>
            <a:endParaRPr kumimoji="1" lang="en-US" altLang="ja-JP" sz="2000" dirty="0">
              <a:solidFill>
                <a:schemeClr val="bg1"/>
              </a:solidFill>
            </a:endParaRPr>
          </a:p>
          <a:p>
            <a:endParaRPr kumimoji="1" lang="en-US" altLang="ja-JP" sz="2000" dirty="0">
              <a:solidFill>
                <a:schemeClr val="bg1"/>
              </a:solidFill>
            </a:endParaRPr>
          </a:p>
          <a:p>
            <a:r>
              <a:rPr kumimoji="1" lang="ja-JP" altLang="en-US" sz="2000" dirty="0">
                <a:solidFill>
                  <a:srgbClr val="FFFF00"/>
                </a:solidFill>
              </a:rPr>
              <a:t>２　地域に於ける高齢者の福祉、障がい者福祉、児童の福祉、</a:t>
            </a:r>
            <a:endParaRPr kumimoji="1" lang="en-US" altLang="ja-JP" sz="2000" dirty="0">
              <a:solidFill>
                <a:srgbClr val="FFFF00"/>
              </a:solidFill>
            </a:endParaRPr>
          </a:p>
          <a:p>
            <a:r>
              <a:rPr kumimoji="1" lang="ja-JP" altLang="en-US" sz="2000" dirty="0">
                <a:solidFill>
                  <a:srgbClr val="FFFF00"/>
                </a:solidFill>
              </a:rPr>
              <a:t>　　　　　　　　　　　　　　　　　　　その他の福祉に関し、共通して取り組むべき事項</a:t>
            </a:r>
            <a:endParaRPr kumimoji="1" lang="en-US" altLang="ja-JP" sz="2000" dirty="0">
              <a:solidFill>
                <a:srgbClr val="FFFF00"/>
              </a:solidFill>
            </a:endParaRPr>
          </a:p>
          <a:p>
            <a:endParaRPr kumimoji="1" lang="en-US" altLang="ja-JP" sz="2000" dirty="0">
              <a:solidFill>
                <a:schemeClr val="bg1"/>
              </a:solidFill>
            </a:endParaRPr>
          </a:p>
          <a:p>
            <a:r>
              <a:rPr kumimoji="1" lang="ja-JP" altLang="en-US" sz="2000" dirty="0">
                <a:solidFill>
                  <a:schemeClr val="bg1"/>
                </a:solidFill>
              </a:rPr>
              <a:t>（１）様々な課題を抱える人の就労や活動の場の確保などを目的とした</a:t>
            </a:r>
            <a:endParaRPr kumimoji="1" lang="en-US" altLang="ja-JP" sz="2000" dirty="0">
              <a:solidFill>
                <a:schemeClr val="bg1"/>
              </a:solidFill>
            </a:endParaRPr>
          </a:p>
          <a:p>
            <a:r>
              <a:rPr kumimoji="1" lang="ja-JP" altLang="en-US" sz="2000" dirty="0">
                <a:solidFill>
                  <a:schemeClr val="bg1"/>
                </a:solidFill>
              </a:rPr>
              <a:t>　　　　　　　　　　　　　　　　　　　　　　　　　　　　　　　　　福祉以外の分野との連携</a:t>
            </a:r>
            <a:endParaRPr kumimoji="1" lang="en-US" altLang="ja-JP" sz="2000" dirty="0">
              <a:solidFill>
                <a:schemeClr val="bg1"/>
              </a:solidFill>
            </a:endParaRPr>
          </a:p>
          <a:p>
            <a:endParaRPr kumimoji="1" lang="en-US" altLang="ja-JP" sz="2000" dirty="0">
              <a:solidFill>
                <a:schemeClr val="bg1"/>
              </a:solidFill>
            </a:endParaRPr>
          </a:p>
          <a:p>
            <a:r>
              <a:rPr kumimoji="1" lang="ja-JP" altLang="en-US" sz="2000" dirty="0">
                <a:solidFill>
                  <a:schemeClr val="bg1"/>
                </a:solidFill>
              </a:rPr>
              <a:t>（２）高齢、障害、子ども等、福祉分野の重点事項</a:t>
            </a:r>
            <a:endParaRPr kumimoji="1" lang="en-US" altLang="ja-JP" sz="2000" dirty="0">
              <a:solidFill>
                <a:schemeClr val="bg1"/>
              </a:solidFill>
            </a:endParaRPr>
          </a:p>
          <a:p>
            <a:endParaRPr kumimoji="1" lang="en-US" altLang="ja-JP" sz="2000" dirty="0">
              <a:solidFill>
                <a:schemeClr val="bg1"/>
              </a:solidFill>
            </a:endParaRPr>
          </a:p>
          <a:p>
            <a:r>
              <a:rPr kumimoji="1" lang="ja-JP" altLang="en-US" sz="2000" dirty="0">
                <a:solidFill>
                  <a:schemeClr val="bg1"/>
                </a:solidFill>
              </a:rPr>
              <a:t>（３）制度の狭間の課題への対応</a:t>
            </a:r>
            <a:endParaRPr kumimoji="1" lang="en-US" altLang="ja-JP" sz="2000" dirty="0">
              <a:solidFill>
                <a:schemeClr val="bg1"/>
              </a:solidFill>
            </a:endParaRPr>
          </a:p>
          <a:p>
            <a:endParaRPr kumimoji="1" lang="en-US" altLang="ja-JP" sz="2000" dirty="0">
              <a:solidFill>
                <a:schemeClr val="bg1"/>
              </a:solidFill>
            </a:endParaRPr>
          </a:p>
          <a:p>
            <a:r>
              <a:rPr kumimoji="1" lang="ja-JP" altLang="en-US" sz="2000" dirty="0">
                <a:solidFill>
                  <a:schemeClr val="bg1"/>
                </a:solidFill>
              </a:rPr>
              <a:t>（４）生活困窮者の各分野横断的に関係する人に対応できる体制の整備</a:t>
            </a:r>
            <a:endParaRPr kumimoji="1" lang="en-US" altLang="ja-JP" sz="2000" dirty="0">
              <a:solidFill>
                <a:schemeClr val="bg1"/>
              </a:solidFill>
            </a:endParaRPr>
          </a:p>
          <a:p>
            <a:endParaRPr kumimoji="1" lang="en-US" altLang="ja-JP" sz="2000" dirty="0">
              <a:solidFill>
                <a:schemeClr val="bg1"/>
              </a:solidFill>
            </a:endParaRPr>
          </a:p>
          <a:p>
            <a:r>
              <a:rPr kumimoji="1" lang="ja-JP" altLang="en-US" sz="2000" dirty="0">
                <a:solidFill>
                  <a:schemeClr val="bg1"/>
                </a:solidFill>
              </a:rPr>
              <a:t>（５）共生型サービス等、分野横断的な福祉サービスの等の展開</a:t>
            </a:r>
          </a:p>
        </p:txBody>
      </p:sp>
    </p:spTree>
    <p:extLst>
      <p:ext uri="{BB962C8B-B14F-4D97-AF65-F5344CB8AC3E}">
        <p14:creationId xmlns:p14="http://schemas.microsoft.com/office/powerpoint/2010/main" val="222970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21F34E9-3154-397A-6860-2DB2D208AF3F}"/>
              </a:ext>
            </a:extLst>
          </p:cNvPr>
          <p:cNvSpPr txBox="1"/>
          <p:nvPr/>
        </p:nvSpPr>
        <p:spPr>
          <a:xfrm>
            <a:off x="305853" y="501838"/>
            <a:ext cx="8641377" cy="5324535"/>
          </a:xfrm>
          <a:prstGeom prst="rect">
            <a:avLst/>
          </a:prstGeom>
          <a:noFill/>
        </p:spPr>
        <p:txBody>
          <a:bodyPr wrap="square" rtlCol="0">
            <a:spAutoFit/>
          </a:bodyPr>
          <a:lstStyle/>
          <a:p>
            <a:r>
              <a:rPr kumimoji="1" lang="ja-JP" altLang="en-US" sz="2000" dirty="0">
                <a:solidFill>
                  <a:schemeClr val="bg1"/>
                </a:solidFill>
              </a:rPr>
              <a:t>（６）住居に課題を抱える人への横断的支援</a:t>
            </a:r>
            <a:endParaRPr kumimoji="1" lang="en-US" altLang="ja-JP" sz="2000" dirty="0">
              <a:solidFill>
                <a:schemeClr val="bg1"/>
              </a:solidFill>
            </a:endParaRPr>
          </a:p>
          <a:p>
            <a:endParaRPr kumimoji="1" lang="en-US" altLang="ja-JP" sz="2000" dirty="0">
              <a:solidFill>
                <a:schemeClr val="bg1"/>
              </a:solidFill>
            </a:endParaRPr>
          </a:p>
          <a:p>
            <a:r>
              <a:rPr kumimoji="1" lang="ja-JP" altLang="en-US" sz="2000" dirty="0">
                <a:solidFill>
                  <a:schemeClr val="bg1"/>
                </a:solidFill>
              </a:rPr>
              <a:t>（７）就労に困難を抱える人への横断的支援</a:t>
            </a:r>
            <a:endParaRPr kumimoji="1" lang="en-US" altLang="ja-JP" sz="2000" dirty="0">
              <a:solidFill>
                <a:schemeClr val="bg1"/>
              </a:solidFill>
            </a:endParaRPr>
          </a:p>
          <a:p>
            <a:endParaRPr kumimoji="1" lang="en-US" altLang="ja-JP" sz="2000" dirty="0">
              <a:solidFill>
                <a:schemeClr val="bg1"/>
              </a:solidFill>
            </a:endParaRPr>
          </a:p>
          <a:p>
            <a:r>
              <a:rPr kumimoji="1" lang="ja-JP" altLang="en-US" sz="2000" dirty="0">
                <a:solidFill>
                  <a:schemeClr val="bg1"/>
                </a:solidFill>
              </a:rPr>
              <a:t>（８）自殺対策の効果的な展開も視野に入れた支援</a:t>
            </a:r>
            <a:endParaRPr kumimoji="1" lang="en-US" altLang="ja-JP" sz="2000" dirty="0">
              <a:solidFill>
                <a:schemeClr val="bg1"/>
              </a:solidFill>
            </a:endParaRPr>
          </a:p>
          <a:p>
            <a:endParaRPr kumimoji="1" lang="en-US" altLang="ja-JP" sz="2000" dirty="0">
              <a:solidFill>
                <a:schemeClr val="bg1"/>
              </a:solidFill>
            </a:endParaRPr>
          </a:p>
          <a:p>
            <a:r>
              <a:rPr kumimoji="1" lang="ja-JP" altLang="en-US" sz="2000" dirty="0">
                <a:solidFill>
                  <a:schemeClr val="bg1"/>
                </a:solidFill>
              </a:rPr>
              <a:t>（９）市民後見人の育成・活動支援及び</a:t>
            </a:r>
            <a:endParaRPr kumimoji="1" lang="en-US" altLang="ja-JP" sz="2000" dirty="0">
              <a:solidFill>
                <a:schemeClr val="bg1"/>
              </a:solidFill>
            </a:endParaRPr>
          </a:p>
          <a:p>
            <a:r>
              <a:rPr kumimoji="1" lang="ja-JP" altLang="en-US" sz="2000" dirty="0">
                <a:solidFill>
                  <a:schemeClr val="bg1"/>
                </a:solidFill>
              </a:rPr>
              <a:t>　　　　　　　　　　　　　　　　　　　　　判断能力に不安のある人への権利擁護支援</a:t>
            </a:r>
            <a:endParaRPr kumimoji="1" lang="en-US" altLang="ja-JP" sz="2000" dirty="0">
              <a:solidFill>
                <a:schemeClr val="bg1"/>
              </a:solidFill>
            </a:endParaRPr>
          </a:p>
          <a:p>
            <a:endParaRPr kumimoji="1" lang="en-US" altLang="ja-JP" sz="2000" dirty="0">
              <a:solidFill>
                <a:schemeClr val="bg1"/>
              </a:solidFill>
            </a:endParaRPr>
          </a:p>
          <a:p>
            <a:r>
              <a:rPr kumimoji="1" lang="ja-JP" altLang="en-US" sz="2000" dirty="0">
                <a:solidFill>
                  <a:schemeClr val="bg1"/>
                </a:solidFill>
              </a:rPr>
              <a:t>（１０）高齢者や障がい者、児童に対する虐待防止の取組推進</a:t>
            </a:r>
            <a:endParaRPr kumimoji="1" lang="en-US" altLang="ja-JP" sz="2000" dirty="0">
              <a:solidFill>
                <a:schemeClr val="bg1"/>
              </a:solidFill>
            </a:endParaRPr>
          </a:p>
          <a:p>
            <a:endParaRPr kumimoji="1" lang="en-US" altLang="ja-JP" sz="2000" dirty="0">
              <a:solidFill>
                <a:schemeClr val="bg1"/>
              </a:solidFill>
            </a:endParaRPr>
          </a:p>
          <a:p>
            <a:r>
              <a:rPr kumimoji="1" lang="ja-JP" altLang="en-US" sz="2000" dirty="0">
                <a:solidFill>
                  <a:schemeClr val="bg1"/>
                </a:solidFill>
              </a:rPr>
              <a:t>（１１）保健･医療・福祉等の支援を必要とする</a:t>
            </a:r>
            <a:endParaRPr kumimoji="1" lang="en-US" altLang="ja-JP" sz="2000" dirty="0">
              <a:solidFill>
                <a:schemeClr val="bg1"/>
              </a:solidFill>
            </a:endParaRPr>
          </a:p>
          <a:p>
            <a:r>
              <a:rPr kumimoji="1" lang="ja-JP" altLang="en-US" sz="2000" dirty="0">
                <a:solidFill>
                  <a:schemeClr val="bg1"/>
                </a:solidFill>
              </a:rPr>
              <a:t>　　　　　　　　　　　　　　　　　　　　　　　　　　犯罪をした人等への社会復帰支援</a:t>
            </a:r>
            <a:endParaRPr kumimoji="1" lang="en-US" altLang="ja-JP" sz="2000" dirty="0">
              <a:solidFill>
                <a:schemeClr val="bg1"/>
              </a:solidFill>
            </a:endParaRPr>
          </a:p>
          <a:p>
            <a:endParaRPr kumimoji="1" lang="en-US" altLang="ja-JP" sz="2000" dirty="0">
              <a:solidFill>
                <a:schemeClr val="bg1"/>
              </a:solidFill>
            </a:endParaRPr>
          </a:p>
          <a:p>
            <a:r>
              <a:rPr kumimoji="1" lang="ja-JP" altLang="en-US" sz="2000" dirty="0">
                <a:solidFill>
                  <a:schemeClr val="bg1"/>
                </a:solidFill>
              </a:rPr>
              <a:t>（１２）地域住民が集う拠点の整備等</a:t>
            </a:r>
            <a:endParaRPr kumimoji="1" lang="en-US" altLang="ja-JP" sz="2000" dirty="0">
              <a:solidFill>
                <a:schemeClr val="bg1"/>
              </a:solidFill>
            </a:endParaRPr>
          </a:p>
          <a:p>
            <a:endParaRPr kumimoji="1" lang="en-US" altLang="ja-JP" sz="2000" dirty="0">
              <a:solidFill>
                <a:schemeClr val="bg1"/>
              </a:solidFill>
            </a:endParaRPr>
          </a:p>
          <a:p>
            <a:r>
              <a:rPr kumimoji="1" lang="ja-JP" altLang="en-US" sz="2000" dirty="0">
                <a:solidFill>
                  <a:schemeClr val="bg1"/>
                </a:solidFill>
              </a:rPr>
              <a:t>（１３）地域づくりにおける官民協働の促進</a:t>
            </a:r>
          </a:p>
        </p:txBody>
      </p:sp>
    </p:spTree>
    <p:extLst>
      <p:ext uri="{BB962C8B-B14F-4D97-AF65-F5344CB8AC3E}">
        <p14:creationId xmlns:p14="http://schemas.microsoft.com/office/powerpoint/2010/main" val="2832812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6D0C517C-1A2B-60B8-F6E2-7BBFFE055680}"/>
              </a:ext>
            </a:extLst>
          </p:cNvPr>
          <p:cNvSpPr txBox="1"/>
          <p:nvPr/>
        </p:nvSpPr>
        <p:spPr>
          <a:xfrm>
            <a:off x="238334" y="566678"/>
            <a:ext cx="6893234" cy="2862322"/>
          </a:xfrm>
          <a:prstGeom prst="rect">
            <a:avLst/>
          </a:prstGeom>
          <a:noFill/>
        </p:spPr>
        <p:txBody>
          <a:bodyPr wrap="none" rtlCol="0">
            <a:spAutoFit/>
          </a:bodyPr>
          <a:lstStyle/>
          <a:p>
            <a:r>
              <a:rPr kumimoji="1" lang="ja-JP" altLang="en-US" sz="2000" dirty="0">
                <a:solidFill>
                  <a:srgbClr val="FFFF00"/>
                </a:solidFill>
              </a:rPr>
              <a:t>３　市町村地域福祉推進への支援</a:t>
            </a:r>
            <a:endParaRPr kumimoji="1" lang="en-US" altLang="ja-JP" sz="2000" dirty="0">
              <a:solidFill>
                <a:srgbClr val="FFFF00"/>
              </a:solidFill>
            </a:endParaRPr>
          </a:p>
          <a:p>
            <a:endParaRPr kumimoji="1" lang="en-US" altLang="ja-JP" sz="2000" dirty="0">
              <a:solidFill>
                <a:srgbClr val="FFFF00"/>
              </a:solidFill>
            </a:endParaRPr>
          </a:p>
          <a:p>
            <a:r>
              <a:rPr kumimoji="1" lang="ja-JP" altLang="en-US" sz="2000" dirty="0">
                <a:solidFill>
                  <a:srgbClr val="FFFF00"/>
                </a:solidFill>
              </a:rPr>
              <a:t>４　地域福祉を担う人づくり</a:t>
            </a:r>
            <a:endParaRPr kumimoji="1" lang="en-US" altLang="ja-JP" sz="2000" dirty="0">
              <a:solidFill>
                <a:srgbClr val="FFFF00"/>
              </a:solidFill>
            </a:endParaRPr>
          </a:p>
          <a:p>
            <a:endParaRPr kumimoji="1" lang="en-US" altLang="ja-JP" sz="2000" dirty="0">
              <a:solidFill>
                <a:srgbClr val="FFFF00"/>
              </a:solidFill>
            </a:endParaRPr>
          </a:p>
          <a:p>
            <a:r>
              <a:rPr kumimoji="1" lang="ja-JP" altLang="en-US" sz="2000" dirty="0">
                <a:solidFill>
                  <a:srgbClr val="FFFF00"/>
                </a:solidFill>
              </a:rPr>
              <a:t>５　地域福祉サービスの基盤づくり</a:t>
            </a:r>
            <a:endParaRPr kumimoji="1" lang="en-US" altLang="ja-JP" sz="2000" dirty="0">
              <a:solidFill>
                <a:srgbClr val="FFFF00"/>
              </a:solidFill>
            </a:endParaRPr>
          </a:p>
          <a:p>
            <a:endParaRPr kumimoji="1" lang="en-US" altLang="ja-JP" sz="2000" dirty="0">
              <a:solidFill>
                <a:srgbClr val="FFFF00"/>
              </a:solidFill>
            </a:endParaRPr>
          </a:p>
          <a:p>
            <a:r>
              <a:rPr kumimoji="1" lang="ja-JP" altLang="en-US" sz="2000" dirty="0">
                <a:solidFill>
                  <a:srgbClr val="FFFF00"/>
                </a:solidFill>
              </a:rPr>
              <a:t>６　地域生活課題の解決に向けた包括的支援体制整備の支援</a:t>
            </a:r>
            <a:endParaRPr kumimoji="1" lang="en-US" altLang="ja-JP" sz="2000" dirty="0">
              <a:solidFill>
                <a:srgbClr val="FFFF00"/>
              </a:solidFill>
            </a:endParaRPr>
          </a:p>
          <a:p>
            <a:endParaRPr kumimoji="1" lang="en-US" altLang="ja-JP" sz="2000" dirty="0">
              <a:solidFill>
                <a:srgbClr val="FFFF00"/>
              </a:solidFill>
            </a:endParaRPr>
          </a:p>
          <a:p>
            <a:r>
              <a:rPr kumimoji="1" lang="ja-JP" altLang="en-US" sz="2000" dirty="0">
                <a:solidFill>
                  <a:srgbClr val="FFFF00"/>
                </a:solidFill>
              </a:rPr>
              <a:t>７　災害や新型コロナウイルス感染症などへの対応</a:t>
            </a:r>
          </a:p>
        </p:txBody>
      </p:sp>
    </p:spTree>
    <p:extLst>
      <p:ext uri="{BB962C8B-B14F-4D97-AF65-F5344CB8AC3E}">
        <p14:creationId xmlns:p14="http://schemas.microsoft.com/office/powerpoint/2010/main" val="1073223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790225-8D17-4ACD-B6FE-A58478CF4887}"/>
              </a:ext>
            </a:extLst>
          </p:cNvPr>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TW"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2050</a:t>
            </a:r>
            <a:r>
              <a:rPr kumimoji="1" lang="ja-JP"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年のにっぽん</a:t>
            </a:r>
            <a:endParaRPr kumimoji="1" lang="zh-TW"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4" name="テキスト ボックス 3">
            <a:extLst>
              <a:ext uri="{FF2B5EF4-FFF2-40B4-BE49-F238E27FC236}">
                <a16:creationId xmlns:a16="http://schemas.microsoft.com/office/drawing/2014/main" id="{4B0834A4-3F43-48C0-A58C-71C1ED526F27}"/>
              </a:ext>
            </a:extLst>
          </p:cNvPr>
          <p:cNvSpPr txBox="1"/>
          <p:nvPr/>
        </p:nvSpPr>
        <p:spPr>
          <a:xfrm>
            <a:off x="293077" y="6353907"/>
            <a:ext cx="5593198" cy="276999"/>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出典：樋口恵子・若林靖永編</a:t>
            </a:r>
            <a:r>
              <a:rPr kumimoji="1" lang="en-US" altLang="ja-JP"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,2015『2050</a:t>
            </a:r>
            <a:r>
              <a:rPr kumimoji="1" lang="ja-JP" altLang="en-US"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年超高齢社会のコミュニティ構想</a:t>
            </a:r>
            <a:r>
              <a:rPr kumimoji="1" lang="en-US" altLang="ja-JP"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岩波書店</a:t>
            </a:r>
            <a:r>
              <a:rPr kumimoji="1" lang="en-US" altLang="ja-JP"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1106318556"/>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154723" y="679939"/>
            <a:ext cx="6912470"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2050</a:t>
            </a: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年に向かう時代を認識するうえで必要な五つのキーワード</a:t>
            </a:r>
          </a:p>
        </p:txBody>
      </p:sp>
      <p:sp>
        <p:nvSpPr>
          <p:cNvPr id="3" name="テキスト ボックス 2"/>
          <p:cNvSpPr txBox="1"/>
          <p:nvPr/>
        </p:nvSpPr>
        <p:spPr>
          <a:xfrm>
            <a:off x="630973" y="1318847"/>
            <a:ext cx="7959969" cy="467820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①人生１００年時代</a:t>
            </a:r>
            <a:endPar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→女性の平均余命</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86.61</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歳、百歳以上</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万</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8000</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人（</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2014</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②ファミレス社会（</a:t>
            </a:r>
            <a:r>
              <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family less</a:t>
            </a: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→少子化の急激な進行は</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1950-60</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3.6</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1947-49</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4.2</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1950-60</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年世代から急激に非婚化</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2050</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年後期高齢者の</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30</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％（現在の</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代）は婚姻歴無し</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③大介護時代（</a:t>
            </a:r>
            <a:r>
              <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2025</a:t>
            </a: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年には</a:t>
            </a:r>
            <a:r>
              <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38</a:t>
            </a: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万人不足する）</a:t>
            </a:r>
            <a:endPar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1950-60</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年生まれが介護の主役→家族介護資源が減少</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④ワーク・ライフ・ケア・バランス</a:t>
            </a:r>
            <a:endPar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→ワークとライフにケアが加わる（介護に参加しやすい働き方改革）</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endPar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⑤男女共同参画</a:t>
            </a:r>
            <a:endPar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→伝統的・固定的考え方の地域からは、女性は沈黙し姿を消していく</a:t>
            </a:r>
          </a:p>
        </p:txBody>
      </p:sp>
    </p:spTree>
    <p:extLst>
      <p:ext uri="{BB962C8B-B14F-4D97-AF65-F5344CB8AC3E}">
        <p14:creationId xmlns:p14="http://schemas.microsoft.com/office/powerpoint/2010/main" val="2943882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57046" y="404446"/>
            <a:ext cx="4801314"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生涯現役社会を創造する地域社会の改革</a:t>
            </a:r>
          </a:p>
        </p:txBody>
      </p:sp>
      <p:sp>
        <p:nvSpPr>
          <p:cNvPr id="3" name="テキスト ボックス 2"/>
          <p:cNvSpPr txBox="1"/>
          <p:nvPr/>
        </p:nvSpPr>
        <p:spPr>
          <a:xfrm>
            <a:off x="2292499" y="1430216"/>
            <a:ext cx="453040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人生</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年時代の出発点と終着地は</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地域</a:t>
            </a: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テキスト ボックス 3"/>
          <p:cNvSpPr txBox="1"/>
          <p:nvPr/>
        </p:nvSpPr>
        <p:spPr>
          <a:xfrm>
            <a:off x="955428" y="2473569"/>
            <a:ext cx="7262446"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ファミレス化する社会において、支え合い助け合う「援助」の「縁」を結ぶ場所は、福祉施設だけではなく多様である。</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それらを包括（結ぶ）する場所は様々で多様です。</a:t>
            </a:r>
          </a:p>
        </p:txBody>
      </p:sp>
      <p:sp>
        <p:nvSpPr>
          <p:cNvPr id="5" name="下矢印 4"/>
          <p:cNvSpPr/>
          <p:nvPr/>
        </p:nvSpPr>
        <p:spPr>
          <a:xfrm>
            <a:off x="4373063" y="3984521"/>
            <a:ext cx="369277" cy="416169"/>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p:cNvSpPr txBox="1"/>
          <p:nvPr/>
        </p:nvSpPr>
        <p:spPr>
          <a:xfrm>
            <a:off x="1147457" y="4500264"/>
            <a:ext cx="6833922"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生涯現役社会を具体化・具現化（想いを形に）する取組が必要</a:t>
            </a:r>
          </a:p>
        </p:txBody>
      </p:sp>
      <p:sp>
        <p:nvSpPr>
          <p:cNvPr id="7" name="テキスト ボックス 6"/>
          <p:cNvSpPr txBox="1"/>
          <p:nvPr/>
        </p:nvSpPr>
        <p:spPr>
          <a:xfrm>
            <a:off x="463062" y="5289367"/>
            <a:ext cx="8217876" cy="707886"/>
          </a:xfrm>
          <a:prstGeom prst="rect">
            <a:avLst/>
          </a:prstGeom>
          <a:noFill/>
          <a:ln>
            <a:solidFill>
              <a:srgbClr val="FFFF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先進事例を学ぶことも大切だが、できれば我が町（地域）を深く見つめて、</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オリジナルな資源に活路を見いだしてもらいたい。</a:t>
            </a:r>
          </a:p>
        </p:txBody>
      </p:sp>
    </p:spTree>
    <p:extLst>
      <p:ext uri="{BB962C8B-B14F-4D97-AF65-F5344CB8AC3E}">
        <p14:creationId xmlns:p14="http://schemas.microsoft.com/office/powerpoint/2010/main" val="1363401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042976" y="322383"/>
            <a:ext cx="3074881"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人生</a:t>
            </a:r>
            <a:r>
              <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時代の現状と課題</a:t>
            </a:r>
          </a:p>
        </p:txBody>
      </p:sp>
      <p:sp>
        <p:nvSpPr>
          <p:cNvPr id="3" name="テキスト ボックス 2"/>
          <p:cNvSpPr txBox="1"/>
          <p:nvPr/>
        </p:nvSpPr>
        <p:spPr>
          <a:xfrm>
            <a:off x="329492" y="943041"/>
            <a:ext cx="8485015" cy="513986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◇人生後半の第二の義務教育</a:t>
            </a:r>
            <a:endParaRPr kumimoji="1" lang="en-US" altLang="ja-JP"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→仕事の定年をゴールに設定した教育は、後半の人生設計をする為の材料を持ち得ていない。</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→高齢者の社会資源化や地域デビューを通して自己実現を図る手助けが必要。</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→社会的役割の獲得（社会的有用感・自己肯定感の向上）</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◇世代間交流の場</a:t>
            </a:r>
            <a:endParaRPr kumimoji="1" lang="en-US" altLang="ja-JP"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→人生</a:t>
            </a:r>
            <a:r>
              <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年社会は、四世代共生社会。しかし、現状は核家族化・単身化が進んでいる。</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→地域丸ごと子育て（地域のハブ機能の役割を担う）</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→知恵の伝承（社会化）</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◇成年後見の役割</a:t>
            </a:r>
            <a:endParaRPr kumimoji="1" lang="en-US" altLang="ja-JP"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→身近に三親等以内の親族がいない人たちの増加（身近な生活サービス利用に窮する）。</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→市民後見の</a:t>
            </a:r>
            <a:r>
              <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Needs</a:t>
            </a: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拡大。</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→自律の拡大と自己実現の機会の拡大の相乗効果が図れる。</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◇健康づくり（栄養・運動・社会参加）</a:t>
            </a:r>
            <a:endParaRPr kumimoji="1" lang="en-US" altLang="ja-JP"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→平均寿命と健康寿命の差を縮小する</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→高齢者の健康増進には、栄養、運動、社会参加が三大要素</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→「きょういく」と「きょうよう」が必要</a:t>
            </a:r>
          </a:p>
        </p:txBody>
      </p:sp>
    </p:spTree>
    <p:extLst>
      <p:ext uri="{BB962C8B-B14F-4D97-AF65-F5344CB8AC3E}">
        <p14:creationId xmlns:p14="http://schemas.microsoft.com/office/powerpoint/2010/main" val="1331880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790225-8D17-4ACD-B6FE-A58478CF4887}"/>
              </a:ext>
            </a:extLst>
          </p:cNvPr>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社会経済事情が色濃く反映する社会保障制度</a:t>
            </a:r>
          </a:p>
        </p:txBody>
      </p:sp>
    </p:spTree>
    <p:extLst>
      <p:ext uri="{BB962C8B-B14F-4D97-AF65-F5344CB8AC3E}">
        <p14:creationId xmlns:p14="http://schemas.microsoft.com/office/powerpoint/2010/main" val="1018052607"/>
      </p:ext>
    </p:extLst>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2E181CB-9005-46D0-88DF-F3B61A8E7652}"/>
              </a:ext>
            </a:extLst>
          </p:cNvPr>
          <p:cNvSpPr/>
          <p:nvPr/>
        </p:nvSpPr>
        <p:spPr>
          <a:xfrm>
            <a:off x="2547261" y="356740"/>
            <a:ext cx="4017446" cy="400110"/>
          </a:xfrm>
          <a:prstGeom prst="rect">
            <a:avLst/>
          </a:prstGeom>
          <a:ln>
            <a:solidFill>
              <a:schemeClr val="bg1"/>
            </a:solidFill>
          </a:ln>
        </p:spPr>
        <p:txBody>
          <a:bodyPr wrap="none">
            <a:spAutoFit/>
          </a:bodyPr>
          <a:lstStyle/>
          <a:p>
            <a:r>
              <a:rPr kumimoji="1" lang="ja-JP" altLang="en-US" sz="2000" dirty="0">
                <a:solidFill>
                  <a:schemeClr val="bg1">
                    <a:lumMod val="95000"/>
                  </a:schemeClr>
                </a:solidFill>
                <a:latin typeface="+mn-ea"/>
              </a:rPr>
              <a:t>１　今日に至るまでの「福祉」の変遷</a:t>
            </a:r>
            <a:endParaRPr kumimoji="1" lang="en-US" altLang="ja-JP" sz="2000" dirty="0">
              <a:solidFill>
                <a:schemeClr val="bg1">
                  <a:lumMod val="95000"/>
                </a:schemeClr>
              </a:solidFill>
              <a:latin typeface="+mn-ea"/>
            </a:endParaRPr>
          </a:p>
        </p:txBody>
      </p:sp>
      <p:sp>
        <p:nvSpPr>
          <p:cNvPr id="3" name="テキスト ボックス 2">
            <a:extLst>
              <a:ext uri="{FF2B5EF4-FFF2-40B4-BE49-F238E27FC236}">
                <a16:creationId xmlns:a16="http://schemas.microsoft.com/office/drawing/2014/main" id="{3E023BB6-76F5-40A6-96DD-8C51F670386F}"/>
              </a:ext>
            </a:extLst>
          </p:cNvPr>
          <p:cNvSpPr txBox="1"/>
          <p:nvPr/>
        </p:nvSpPr>
        <p:spPr>
          <a:xfrm>
            <a:off x="507426" y="1038225"/>
            <a:ext cx="8129148" cy="5324535"/>
          </a:xfrm>
          <a:prstGeom prst="rect">
            <a:avLst/>
          </a:prstGeom>
          <a:noFill/>
        </p:spPr>
        <p:txBody>
          <a:bodyPr wrap="none" rtlCol="0">
            <a:spAutoFit/>
          </a:bodyPr>
          <a:lstStyle/>
          <a:p>
            <a:r>
              <a:rPr kumimoji="1" lang="ja-JP" altLang="en-US" sz="2000" dirty="0">
                <a:solidFill>
                  <a:srgbClr val="FFFF00"/>
                </a:solidFill>
                <a:latin typeface="+mn-ea"/>
              </a:rPr>
              <a:t>□　最低限度の生活保障</a:t>
            </a:r>
            <a:endParaRPr kumimoji="1" lang="en-US" altLang="ja-JP" sz="2000" dirty="0">
              <a:solidFill>
                <a:srgbClr val="FFFF00"/>
              </a:solidFill>
              <a:latin typeface="+mn-ea"/>
            </a:endParaRPr>
          </a:p>
          <a:p>
            <a:endParaRPr kumimoji="1" lang="en-US" altLang="ja-JP" sz="2000" dirty="0">
              <a:solidFill>
                <a:schemeClr val="bg1">
                  <a:lumMod val="95000"/>
                </a:schemeClr>
              </a:solidFill>
              <a:latin typeface="+mn-ea"/>
            </a:endParaRPr>
          </a:p>
          <a:p>
            <a:r>
              <a:rPr kumimoji="1" lang="ja-JP" altLang="en-US" sz="2000" dirty="0">
                <a:solidFill>
                  <a:schemeClr val="bg1">
                    <a:lumMod val="95000"/>
                  </a:schemeClr>
                </a:solidFill>
                <a:latin typeface="+mn-ea"/>
              </a:rPr>
              <a:t>　</a:t>
            </a:r>
            <a:r>
              <a:rPr kumimoji="1" lang="en-US" altLang="ja-JP" sz="2000" dirty="0">
                <a:solidFill>
                  <a:schemeClr val="bg1">
                    <a:lumMod val="95000"/>
                  </a:schemeClr>
                </a:solidFill>
                <a:latin typeface="+mn-ea"/>
              </a:rPr>
              <a:t>(1)</a:t>
            </a:r>
            <a:r>
              <a:rPr kumimoji="1" lang="ja-JP" altLang="en-US" sz="2000" dirty="0">
                <a:solidFill>
                  <a:schemeClr val="bg1">
                    <a:lumMod val="95000"/>
                  </a:schemeClr>
                </a:solidFill>
                <a:latin typeface="+mn-ea"/>
              </a:rPr>
              <a:t>　戦後の緊急援護と基盤整備－昭和</a:t>
            </a:r>
            <a:r>
              <a:rPr kumimoji="1" lang="en-US" altLang="ja-JP" sz="2000" dirty="0">
                <a:solidFill>
                  <a:schemeClr val="bg1">
                    <a:lumMod val="95000"/>
                  </a:schemeClr>
                </a:solidFill>
                <a:latin typeface="+mn-ea"/>
              </a:rPr>
              <a:t>20</a:t>
            </a:r>
            <a:r>
              <a:rPr kumimoji="1" lang="ja-JP" altLang="en-US" sz="2000" dirty="0">
                <a:solidFill>
                  <a:schemeClr val="bg1">
                    <a:lumMod val="95000"/>
                  </a:schemeClr>
                </a:solidFill>
                <a:latin typeface="+mn-ea"/>
              </a:rPr>
              <a:t>年代</a:t>
            </a:r>
            <a:endParaRPr kumimoji="1" lang="en-US" altLang="ja-JP" sz="2000" dirty="0">
              <a:solidFill>
                <a:schemeClr val="bg1">
                  <a:lumMod val="95000"/>
                </a:schemeClr>
              </a:solidFill>
              <a:latin typeface="+mn-ea"/>
            </a:endParaRPr>
          </a:p>
          <a:p>
            <a:endParaRPr kumimoji="1" lang="en-US" altLang="ja-JP" sz="2000" dirty="0">
              <a:solidFill>
                <a:schemeClr val="bg1">
                  <a:lumMod val="95000"/>
                </a:schemeClr>
              </a:solidFill>
              <a:latin typeface="+mn-ea"/>
            </a:endParaRPr>
          </a:p>
          <a:p>
            <a:r>
              <a:rPr kumimoji="1" lang="ja-JP" altLang="en-US" sz="2000" dirty="0">
                <a:solidFill>
                  <a:schemeClr val="bg1">
                    <a:lumMod val="95000"/>
                  </a:schemeClr>
                </a:solidFill>
                <a:latin typeface="+mn-ea"/>
              </a:rPr>
              <a:t>　</a:t>
            </a:r>
            <a:r>
              <a:rPr kumimoji="1" lang="en-US" altLang="ja-JP" sz="2000" dirty="0">
                <a:solidFill>
                  <a:schemeClr val="bg1">
                    <a:lumMod val="95000"/>
                  </a:schemeClr>
                </a:solidFill>
                <a:latin typeface="+mn-ea"/>
              </a:rPr>
              <a:t>(2)</a:t>
            </a:r>
            <a:r>
              <a:rPr kumimoji="1" lang="ja-JP" altLang="en-US" sz="2000" dirty="0">
                <a:solidFill>
                  <a:schemeClr val="bg1">
                    <a:lumMod val="95000"/>
                  </a:schemeClr>
                </a:solidFill>
                <a:latin typeface="+mn-ea"/>
              </a:rPr>
              <a:t>　社会保障制度の発展－昭和</a:t>
            </a:r>
            <a:r>
              <a:rPr kumimoji="1" lang="en-US" altLang="ja-JP" sz="2000" dirty="0">
                <a:solidFill>
                  <a:schemeClr val="bg1">
                    <a:lumMod val="95000"/>
                  </a:schemeClr>
                </a:solidFill>
                <a:latin typeface="+mn-ea"/>
              </a:rPr>
              <a:t>30</a:t>
            </a:r>
            <a:r>
              <a:rPr kumimoji="1" lang="ja-JP" altLang="en-US" sz="2000" dirty="0">
                <a:solidFill>
                  <a:schemeClr val="bg1">
                    <a:lumMod val="95000"/>
                  </a:schemeClr>
                </a:solidFill>
                <a:latin typeface="+mn-ea"/>
              </a:rPr>
              <a:t>年代～オイルショックまで</a:t>
            </a:r>
            <a:endParaRPr kumimoji="1" lang="en-US" altLang="ja-JP" sz="2000" dirty="0">
              <a:solidFill>
                <a:schemeClr val="bg1">
                  <a:lumMod val="95000"/>
                </a:schemeClr>
              </a:solidFill>
              <a:latin typeface="+mn-ea"/>
            </a:endParaRPr>
          </a:p>
          <a:p>
            <a:endParaRPr kumimoji="1" lang="en-US" altLang="ja-JP" sz="2000" dirty="0">
              <a:solidFill>
                <a:schemeClr val="bg1">
                  <a:lumMod val="95000"/>
                </a:schemeClr>
              </a:solidFill>
              <a:latin typeface="+mn-ea"/>
            </a:endParaRPr>
          </a:p>
          <a:p>
            <a:r>
              <a:rPr kumimoji="1" lang="ja-JP" altLang="en-US" sz="2000" dirty="0">
                <a:solidFill>
                  <a:schemeClr val="bg1">
                    <a:lumMod val="95000"/>
                  </a:schemeClr>
                </a:solidFill>
                <a:latin typeface="+mn-ea"/>
              </a:rPr>
              <a:t>　</a:t>
            </a:r>
            <a:r>
              <a:rPr kumimoji="1" lang="en-US" altLang="ja-JP" sz="2000" dirty="0">
                <a:solidFill>
                  <a:schemeClr val="bg1">
                    <a:lumMod val="95000"/>
                  </a:schemeClr>
                </a:solidFill>
                <a:latin typeface="+mn-ea"/>
              </a:rPr>
              <a:t>(3)</a:t>
            </a:r>
            <a:r>
              <a:rPr kumimoji="1" lang="ja-JP" altLang="en-US" sz="2000" dirty="0">
                <a:solidFill>
                  <a:schemeClr val="bg1">
                    <a:lumMod val="95000"/>
                  </a:schemeClr>
                </a:solidFill>
                <a:latin typeface="+mn-ea"/>
              </a:rPr>
              <a:t>　安定成長への移行と社会保障制度の見直し－昭和</a:t>
            </a:r>
            <a:r>
              <a:rPr kumimoji="1" lang="en-US" altLang="ja-JP" sz="2000" dirty="0">
                <a:solidFill>
                  <a:schemeClr val="bg1">
                    <a:lumMod val="95000"/>
                  </a:schemeClr>
                </a:solidFill>
                <a:latin typeface="+mn-ea"/>
              </a:rPr>
              <a:t>50</a:t>
            </a:r>
            <a:r>
              <a:rPr kumimoji="1" lang="ja-JP" altLang="en-US" sz="2000" dirty="0">
                <a:solidFill>
                  <a:schemeClr val="bg1">
                    <a:lumMod val="95000"/>
                  </a:schemeClr>
                </a:solidFill>
                <a:latin typeface="+mn-ea"/>
              </a:rPr>
              <a:t>年代～</a:t>
            </a:r>
            <a:r>
              <a:rPr kumimoji="1" lang="en-US" altLang="ja-JP" sz="2000" dirty="0">
                <a:solidFill>
                  <a:schemeClr val="bg1">
                    <a:lumMod val="95000"/>
                  </a:schemeClr>
                </a:solidFill>
                <a:latin typeface="+mn-ea"/>
              </a:rPr>
              <a:t>60</a:t>
            </a:r>
            <a:r>
              <a:rPr kumimoji="1" lang="ja-JP" altLang="en-US" sz="2000" dirty="0">
                <a:solidFill>
                  <a:schemeClr val="bg1">
                    <a:lumMod val="95000"/>
                  </a:schemeClr>
                </a:solidFill>
                <a:latin typeface="+mn-ea"/>
              </a:rPr>
              <a:t>年代</a:t>
            </a:r>
            <a:endParaRPr kumimoji="1" lang="en-US" altLang="ja-JP" sz="2000" dirty="0">
              <a:solidFill>
                <a:schemeClr val="bg1">
                  <a:lumMod val="95000"/>
                </a:schemeClr>
              </a:solidFill>
              <a:latin typeface="+mn-ea"/>
            </a:endParaRPr>
          </a:p>
          <a:p>
            <a:endParaRPr kumimoji="1" lang="en-US" altLang="ja-JP" sz="2000" dirty="0">
              <a:solidFill>
                <a:schemeClr val="bg1">
                  <a:lumMod val="95000"/>
                </a:schemeClr>
              </a:solidFill>
              <a:latin typeface="+mn-ea"/>
            </a:endParaRPr>
          </a:p>
          <a:p>
            <a:r>
              <a:rPr kumimoji="1" lang="ja-JP" altLang="en-US" sz="2000" dirty="0">
                <a:solidFill>
                  <a:srgbClr val="FFFF00"/>
                </a:solidFill>
                <a:latin typeface="+mn-ea"/>
              </a:rPr>
              <a:t>□　広く国民に安心できる生活の保障</a:t>
            </a:r>
            <a:endParaRPr kumimoji="1" lang="en-US" altLang="ja-JP" sz="2000" dirty="0">
              <a:solidFill>
                <a:srgbClr val="FFFF00"/>
              </a:solidFill>
              <a:latin typeface="+mn-ea"/>
            </a:endParaRPr>
          </a:p>
          <a:p>
            <a:endParaRPr kumimoji="1" lang="en-US" altLang="ja-JP" sz="2000" dirty="0">
              <a:solidFill>
                <a:schemeClr val="bg1">
                  <a:lumMod val="95000"/>
                </a:schemeClr>
              </a:solidFill>
              <a:latin typeface="+mn-ea"/>
            </a:endParaRPr>
          </a:p>
          <a:p>
            <a:r>
              <a:rPr kumimoji="1" lang="ja-JP" altLang="en-US" sz="2000" dirty="0">
                <a:solidFill>
                  <a:schemeClr val="bg1">
                    <a:lumMod val="95000"/>
                  </a:schemeClr>
                </a:solidFill>
                <a:latin typeface="+mn-ea"/>
              </a:rPr>
              <a:t>　</a:t>
            </a:r>
            <a:r>
              <a:rPr kumimoji="1" lang="en-US" altLang="ja-JP" sz="2000" dirty="0">
                <a:solidFill>
                  <a:schemeClr val="bg1">
                    <a:lumMod val="95000"/>
                  </a:schemeClr>
                </a:solidFill>
                <a:latin typeface="+mn-ea"/>
              </a:rPr>
              <a:t>(4)</a:t>
            </a:r>
            <a:r>
              <a:rPr kumimoji="1" lang="ja-JP" altLang="en-US" sz="2000" dirty="0">
                <a:solidFill>
                  <a:schemeClr val="bg1">
                    <a:lumMod val="95000"/>
                  </a:schemeClr>
                </a:solidFill>
                <a:latin typeface="+mn-ea"/>
              </a:rPr>
              <a:t>　少子高齢社会に対応した社会保障制度の構築－平成以降</a:t>
            </a:r>
            <a:endParaRPr kumimoji="1" lang="en-US" altLang="ja-JP" sz="2000" dirty="0">
              <a:solidFill>
                <a:schemeClr val="bg1">
                  <a:lumMod val="95000"/>
                </a:schemeClr>
              </a:solidFill>
              <a:latin typeface="+mn-ea"/>
            </a:endParaRPr>
          </a:p>
          <a:p>
            <a:endParaRPr kumimoji="1" lang="en-US" altLang="ja-JP" sz="2000" dirty="0">
              <a:solidFill>
                <a:schemeClr val="bg1">
                  <a:lumMod val="95000"/>
                </a:schemeClr>
              </a:solidFill>
              <a:latin typeface="+mn-ea"/>
            </a:endParaRPr>
          </a:p>
          <a:p>
            <a:r>
              <a:rPr kumimoji="1" lang="ja-JP" altLang="en-US" sz="2000" dirty="0">
                <a:solidFill>
                  <a:schemeClr val="bg1">
                    <a:lumMod val="95000"/>
                  </a:schemeClr>
                </a:solidFill>
                <a:latin typeface="+mn-ea"/>
              </a:rPr>
              <a:t>　</a:t>
            </a:r>
            <a:r>
              <a:rPr kumimoji="1" lang="en-US" altLang="ja-JP" sz="2000" dirty="0">
                <a:solidFill>
                  <a:schemeClr val="bg1">
                    <a:lumMod val="95000"/>
                  </a:schemeClr>
                </a:solidFill>
                <a:latin typeface="+mn-ea"/>
              </a:rPr>
              <a:t>(5)</a:t>
            </a:r>
            <a:r>
              <a:rPr kumimoji="1" lang="ja-JP" altLang="en-US" sz="2000" dirty="0">
                <a:solidFill>
                  <a:schemeClr val="bg1">
                    <a:lumMod val="95000"/>
                  </a:schemeClr>
                </a:solidFill>
                <a:latin typeface="+mn-ea"/>
              </a:rPr>
              <a:t>　地域福祉の主流化－平成</a:t>
            </a:r>
            <a:r>
              <a:rPr kumimoji="1" lang="en-US" altLang="ja-JP" sz="2000" dirty="0">
                <a:solidFill>
                  <a:schemeClr val="bg1">
                    <a:lumMod val="95000"/>
                  </a:schemeClr>
                </a:solidFill>
                <a:latin typeface="+mn-ea"/>
              </a:rPr>
              <a:t>10</a:t>
            </a:r>
            <a:r>
              <a:rPr kumimoji="1" lang="ja-JP" altLang="en-US" sz="2000" dirty="0">
                <a:solidFill>
                  <a:schemeClr val="bg1">
                    <a:lumMod val="95000"/>
                  </a:schemeClr>
                </a:solidFill>
                <a:latin typeface="+mn-ea"/>
              </a:rPr>
              <a:t>年代</a:t>
            </a:r>
            <a:endParaRPr kumimoji="1" lang="en-US" altLang="ja-JP" sz="2000" dirty="0">
              <a:solidFill>
                <a:schemeClr val="bg1">
                  <a:lumMod val="95000"/>
                </a:schemeClr>
              </a:solidFill>
              <a:latin typeface="+mn-ea"/>
            </a:endParaRPr>
          </a:p>
          <a:p>
            <a:endParaRPr kumimoji="1" lang="en-US" altLang="ja-JP" sz="2000" dirty="0">
              <a:solidFill>
                <a:schemeClr val="bg1">
                  <a:lumMod val="95000"/>
                </a:schemeClr>
              </a:solidFill>
              <a:latin typeface="+mn-ea"/>
            </a:endParaRPr>
          </a:p>
          <a:p>
            <a:r>
              <a:rPr kumimoji="1" lang="ja-JP" altLang="en-US" sz="2000" dirty="0">
                <a:solidFill>
                  <a:srgbClr val="FFFF00"/>
                </a:solidFill>
                <a:latin typeface="+mn-ea"/>
              </a:rPr>
              <a:t>□　国民の参加による生活の保障</a:t>
            </a:r>
            <a:endParaRPr kumimoji="1" lang="en-US" altLang="ja-JP" sz="2000" dirty="0">
              <a:solidFill>
                <a:srgbClr val="FFFF00"/>
              </a:solidFill>
              <a:latin typeface="+mn-ea"/>
            </a:endParaRPr>
          </a:p>
          <a:p>
            <a:endParaRPr kumimoji="1" lang="en-US" altLang="ja-JP" sz="2000" dirty="0">
              <a:solidFill>
                <a:schemeClr val="bg1">
                  <a:lumMod val="95000"/>
                </a:schemeClr>
              </a:solidFill>
              <a:latin typeface="+mn-ea"/>
            </a:endParaRPr>
          </a:p>
          <a:p>
            <a:r>
              <a:rPr kumimoji="1" lang="ja-JP" altLang="en-US" sz="2000" dirty="0">
                <a:solidFill>
                  <a:schemeClr val="bg1">
                    <a:lumMod val="95000"/>
                  </a:schemeClr>
                </a:solidFill>
                <a:latin typeface="+mn-ea"/>
              </a:rPr>
              <a:t>　</a:t>
            </a:r>
            <a:r>
              <a:rPr kumimoji="1" lang="en-US" altLang="ja-JP" sz="2000" dirty="0">
                <a:solidFill>
                  <a:schemeClr val="accent6">
                    <a:lumMod val="75000"/>
                  </a:schemeClr>
                </a:solidFill>
                <a:latin typeface="+mn-ea"/>
              </a:rPr>
              <a:t>(6)</a:t>
            </a:r>
            <a:r>
              <a:rPr kumimoji="1" lang="ja-JP" altLang="en-US" sz="2000" dirty="0">
                <a:solidFill>
                  <a:schemeClr val="accent6">
                    <a:lumMod val="75000"/>
                  </a:schemeClr>
                </a:solidFill>
                <a:latin typeface="+mn-ea"/>
              </a:rPr>
              <a:t>　地域共生社会の構築　－平成</a:t>
            </a:r>
            <a:r>
              <a:rPr kumimoji="1" lang="en-US" altLang="ja-JP" sz="2000" dirty="0">
                <a:solidFill>
                  <a:schemeClr val="accent6">
                    <a:lumMod val="75000"/>
                  </a:schemeClr>
                </a:solidFill>
                <a:latin typeface="+mn-ea"/>
              </a:rPr>
              <a:t>30</a:t>
            </a:r>
            <a:r>
              <a:rPr kumimoji="1" lang="ja-JP" altLang="en-US" sz="2000" dirty="0">
                <a:solidFill>
                  <a:schemeClr val="accent6">
                    <a:lumMod val="75000"/>
                  </a:schemeClr>
                </a:solidFill>
                <a:latin typeface="+mn-ea"/>
              </a:rPr>
              <a:t>年以降</a:t>
            </a:r>
          </a:p>
        </p:txBody>
      </p:sp>
    </p:spTree>
    <p:extLst>
      <p:ext uri="{BB962C8B-B14F-4D97-AF65-F5344CB8AC3E}">
        <p14:creationId xmlns:p14="http://schemas.microsoft.com/office/powerpoint/2010/main" val="3798828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790225-8D17-4ACD-B6FE-A58478CF4887}"/>
              </a:ext>
            </a:extLst>
          </p:cNvPr>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２０２５年問題</a:t>
            </a:r>
          </a:p>
        </p:txBody>
      </p:sp>
    </p:spTree>
    <p:extLst>
      <p:ext uri="{BB962C8B-B14F-4D97-AF65-F5344CB8AC3E}">
        <p14:creationId xmlns:p14="http://schemas.microsoft.com/office/powerpoint/2010/main" val="2745841013"/>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54A6588-CE74-4300-BCDA-60AB39CCCA4C}"/>
              </a:ext>
            </a:extLst>
          </p:cNvPr>
          <p:cNvPicPr>
            <a:picLocks noChangeAspect="1"/>
          </p:cNvPicPr>
          <p:nvPr/>
        </p:nvPicPr>
        <p:blipFill>
          <a:blip r:embed="rId2"/>
          <a:stretch>
            <a:fillRect/>
          </a:stretch>
        </p:blipFill>
        <p:spPr>
          <a:xfrm>
            <a:off x="0" y="213101"/>
            <a:ext cx="9144000" cy="6431797"/>
          </a:xfrm>
          <a:prstGeom prst="rect">
            <a:avLst/>
          </a:prstGeom>
        </p:spPr>
      </p:pic>
    </p:spTree>
    <p:extLst>
      <p:ext uri="{BB962C8B-B14F-4D97-AF65-F5344CB8AC3E}">
        <p14:creationId xmlns:p14="http://schemas.microsoft.com/office/powerpoint/2010/main" val="25646543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103C134-E485-5F3E-27D1-74F0C6E08C17}"/>
              </a:ext>
            </a:extLst>
          </p:cNvPr>
          <p:cNvSpPr txBox="1"/>
          <p:nvPr/>
        </p:nvSpPr>
        <p:spPr>
          <a:xfrm>
            <a:off x="532436" y="1261641"/>
            <a:ext cx="7905661" cy="4093428"/>
          </a:xfrm>
          <a:prstGeom prst="rect">
            <a:avLst/>
          </a:prstGeom>
          <a:noFill/>
        </p:spPr>
        <p:txBody>
          <a:bodyPr wrap="square" rtlCol="0">
            <a:spAutoFit/>
          </a:bodyPr>
          <a:lstStyle/>
          <a:p>
            <a:r>
              <a:rPr kumimoji="1" lang="en-US" altLang="ja-JP" sz="2000" dirty="0">
                <a:solidFill>
                  <a:srgbClr val="FFFF00"/>
                </a:solidFill>
              </a:rPr>
              <a:t>【</a:t>
            </a:r>
            <a:r>
              <a:rPr kumimoji="1" lang="ja-JP" altLang="en-US" sz="2000" dirty="0">
                <a:solidFill>
                  <a:srgbClr val="FFFF00"/>
                </a:solidFill>
              </a:rPr>
              <a:t>厚生労働省</a:t>
            </a:r>
            <a:r>
              <a:rPr kumimoji="1" lang="en-US" altLang="ja-JP" sz="2000" dirty="0">
                <a:solidFill>
                  <a:srgbClr val="FFFF00"/>
                </a:solidFill>
              </a:rPr>
              <a:t>】</a:t>
            </a:r>
          </a:p>
          <a:p>
            <a:endParaRPr kumimoji="1" lang="en-US" altLang="ja-JP" sz="2000" dirty="0">
              <a:solidFill>
                <a:srgbClr val="FFFF00"/>
              </a:solidFill>
            </a:endParaRPr>
          </a:p>
          <a:p>
            <a:r>
              <a:rPr kumimoji="1" lang="ja-JP" altLang="en-US" sz="2000" dirty="0">
                <a:solidFill>
                  <a:schemeClr val="bg1"/>
                </a:solidFill>
              </a:rPr>
              <a:t>◇日本の人口の年齢別比率が劇的に変化して「超高齢化社会」となり、社会構造や体制が大きな分岐点を迎え、雇用、医療、福祉など、さまざまな分野に影響を与えることが予想されることを指します。</a:t>
            </a:r>
            <a:endParaRPr kumimoji="1" lang="en-US" altLang="ja-JP" sz="2000" dirty="0">
              <a:solidFill>
                <a:schemeClr val="bg1"/>
              </a:solidFill>
            </a:endParaRPr>
          </a:p>
          <a:p>
            <a:endParaRPr kumimoji="1" lang="en-US" altLang="ja-JP" sz="2000" dirty="0">
              <a:solidFill>
                <a:schemeClr val="bg1"/>
              </a:solidFill>
            </a:endParaRPr>
          </a:p>
          <a:p>
            <a:r>
              <a:rPr kumimoji="1" lang="ja-JP" altLang="en-US" sz="2000" dirty="0">
                <a:solidFill>
                  <a:schemeClr val="bg1"/>
                </a:solidFill>
              </a:rPr>
              <a:t>◇日本の人口は</a:t>
            </a:r>
            <a:r>
              <a:rPr kumimoji="1" lang="en-US" altLang="ja-JP" sz="2000" dirty="0">
                <a:solidFill>
                  <a:schemeClr val="bg1"/>
                </a:solidFill>
              </a:rPr>
              <a:t>2010</a:t>
            </a:r>
            <a:r>
              <a:rPr kumimoji="1" lang="ja-JP" altLang="en-US" sz="2000" dirty="0">
                <a:solidFill>
                  <a:schemeClr val="bg1"/>
                </a:solidFill>
              </a:rPr>
              <a:t>年を境に減少を続け、</a:t>
            </a:r>
            <a:r>
              <a:rPr kumimoji="1" lang="en-US" altLang="ja-JP" sz="2000" dirty="0">
                <a:solidFill>
                  <a:schemeClr val="bg1"/>
                </a:solidFill>
              </a:rPr>
              <a:t>2025</a:t>
            </a:r>
            <a:r>
              <a:rPr kumimoji="1" lang="ja-JP" altLang="en-US" sz="2000" dirty="0">
                <a:solidFill>
                  <a:schemeClr val="bg1"/>
                </a:solidFill>
              </a:rPr>
              <a:t>年には約</a:t>
            </a:r>
            <a:r>
              <a:rPr kumimoji="1" lang="en-US" altLang="ja-JP" sz="2000" dirty="0">
                <a:solidFill>
                  <a:schemeClr val="bg1"/>
                </a:solidFill>
              </a:rPr>
              <a:t>800</a:t>
            </a:r>
            <a:r>
              <a:rPr kumimoji="1" lang="ja-JP" altLang="en-US" sz="2000" dirty="0">
                <a:solidFill>
                  <a:schemeClr val="bg1"/>
                </a:solidFill>
              </a:rPr>
              <a:t>万人いる団塊の世代が後期高齢者（</a:t>
            </a:r>
            <a:r>
              <a:rPr kumimoji="1" lang="en-US" altLang="ja-JP" sz="2000" dirty="0">
                <a:solidFill>
                  <a:schemeClr val="bg1"/>
                </a:solidFill>
              </a:rPr>
              <a:t>75</a:t>
            </a:r>
            <a:r>
              <a:rPr kumimoji="1" lang="ja-JP" altLang="en-US" sz="2000" dirty="0">
                <a:solidFill>
                  <a:schemeClr val="bg1"/>
                </a:solidFill>
              </a:rPr>
              <a:t>歳）となり、国民の</a:t>
            </a:r>
            <a:r>
              <a:rPr kumimoji="1" lang="en-US" altLang="ja-JP" sz="2000" dirty="0">
                <a:solidFill>
                  <a:schemeClr val="bg1"/>
                </a:solidFill>
              </a:rPr>
              <a:t>4</a:t>
            </a:r>
            <a:r>
              <a:rPr kumimoji="1" lang="ja-JP" altLang="en-US" sz="2000" dirty="0">
                <a:solidFill>
                  <a:schemeClr val="bg1"/>
                </a:solidFill>
              </a:rPr>
              <a:t>人に</a:t>
            </a:r>
            <a:r>
              <a:rPr kumimoji="1" lang="en-US" altLang="ja-JP" sz="2000" dirty="0">
                <a:solidFill>
                  <a:schemeClr val="bg1"/>
                </a:solidFill>
              </a:rPr>
              <a:t>1</a:t>
            </a:r>
            <a:r>
              <a:rPr kumimoji="1" lang="ja-JP" altLang="en-US" sz="2000" dirty="0">
                <a:solidFill>
                  <a:schemeClr val="bg1"/>
                </a:solidFill>
              </a:rPr>
              <a:t>人が後期高齢者という超高齢化社会を迎えます。</a:t>
            </a:r>
            <a:endParaRPr kumimoji="1" lang="en-US" altLang="ja-JP" sz="2000" dirty="0">
              <a:solidFill>
                <a:schemeClr val="bg1"/>
              </a:solidFill>
            </a:endParaRPr>
          </a:p>
          <a:p>
            <a:endParaRPr kumimoji="1" lang="en-US" altLang="ja-JP" sz="2000" dirty="0">
              <a:solidFill>
                <a:schemeClr val="bg1"/>
              </a:solidFill>
            </a:endParaRPr>
          </a:p>
          <a:p>
            <a:r>
              <a:rPr kumimoji="1" lang="ja-JP" altLang="en-US" sz="2000" dirty="0">
                <a:solidFill>
                  <a:schemeClr val="bg1"/>
                </a:solidFill>
              </a:rPr>
              <a:t>◇逆に社会保障の担い手である労働人口は減っていくため、社会保障費の増大、不足が予想されるほか、医療、介護分野の整備や少子化対策が急務となっています。</a:t>
            </a:r>
          </a:p>
        </p:txBody>
      </p:sp>
      <p:sp>
        <p:nvSpPr>
          <p:cNvPr id="3" name="テキスト ボックス 2">
            <a:extLst>
              <a:ext uri="{FF2B5EF4-FFF2-40B4-BE49-F238E27FC236}">
                <a16:creationId xmlns:a16="http://schemas.microsoft.com/office/drawing/2014/main" id="{F2E83300-2AE5-EA29-3B8D-3DA3167697EB}"/>
              </a:ext>
            </a:extLst>
          </p:cNvPr>
          <p:cNvSpPr txBox="1"/>
          <p:nvPr/>
        </p:nvSpPr>
        <p:spPr>
          <a:xfrm>
            <a:off x="3422314" y="590309"/>
            <a:ext cx="2316660" cy="400110"/>
          </a:xfrm>
          <a:prstGeom prst="rect">
            <a:avLst/>
          </a:prstGeom>
          <a:noFill/>
        </p:spPr>
        <p:txBody>
          <a:bodyPr wrap="none" rtlCol="0">
            <a:spAutoFit/>
          </a:bodyPr>
          <a:lstStyle/>
          <a:p>
            <a:r>
              <a:rPr kumimoji="1" lang="ja-JP" altLang="en-US" sz="2000" dirty="0">
                <a:solidFill>
                  <a:schemeClr val="bg1"/>
                </a:solidFill>
              </a:rPr>
              <a:t>２０２５問題　其の一</a:t>
            </a:r>
          </a:p>
        </p:txBody>
      </p:sp>
    </p:spTree>
    <p:extLst>
      <p:ext uri="{BB962C8B-B14F-4D97-AF65-F5344CB8AC3E}">
        <p14:creationId xmlns:p14="http://schemas.microsoft.com/office/powerpoint/2010/main" val="20547644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BDE70E2-1FF2-35EB-74C8-43AD2119E5B0}"/>
              </a:ext>
            </a:extLst>
          </p:cNvPr>
          <p:cNvSpPr txBox="1"/>
          <p:nvPr/>
        </p:nvSpPr>
        <p:spPr>
          <a:xfrm>
            <a:off x="3422314" y="590309"/>
            <a:ext cx="2321469" cy="400110"/>
          </a:xfrm>
          <a:prstGeom prst="rect">
            <a:avLst/>
          </a:prstGeom>
          <a:noFill/>
        </p:spPr>
        <p:txBody>
          <a:bodyPr wrap="none" rtlCol="0">
            <a:spAutoFit/>
          </a:bodyPr>
          <a:lstStyle/>
          <a:p>
            <a:r>
              <a:rPr kumimoji="1" lang="ja-JP" altLang="en-US" sz="2000" dirty="0">
                <a:solidFill>
                  <a:schemeClr val="bg1"/>
                </a:solidFill>
              </a:rPr>
              <a:t>２０２５問題　其の二</a:t>
            </a:r>
          </a:p>
        </p:txBody>
      </p:sp>
      <p:sp>
        <p:nvSpPr>
          <p:cNvPr id="4" name="テキスト ボックス 3">
            <a:extLst>
              <a:ext uri="{FF2B5EF4-FFF2-40B4-BE49-F238E27FC236}">
                <a16:creationId xmlns:a16="http://schemas.microsoft.com/office/drawing/2014/main" id="{2AAC3B52-6E1D-8BEC-3516-7DEF4CBD775D}"/>
              </a:ext>
            </a:extLst>
          </p:cNvPr>
          <p:cNvSpPr txBox="1"/>
          <p:nvPr/>
        </p:nvSpPr>
        <p:spPr>
          <a:xfrm>
            <a:off x="561372" y="990419"/>
            <a:ext cx="8021256" cy="5324535"/>
          </a:xfrm>
          <a:prstGeom prst="rect">
            <a:avLst/>
          </a:prstGeom>
          <a:noFill/>
        </p:spPr>
        <p:txBody>
          <a:bodyPr wrap="square" rtlCol="0">
            <a:spAutoFit/>
          </a:bodyPr>
          <a:lstStyle/>
          <a:p>
            <a:r>
              <a:rPr kumimoji="1" lang="en-US" altLang="ja-JP" sz="2000" dirty="0">
                <a:solidFill>
                  <a:srgbClr val="FFFF00"/>
                </a:solidFill>
              </a:rPr>
              <a:t>【</a:t>
            </a:r>
            <a:r>
              <a:rPr kumimoji="1" lang="ja-JP" altLang="en-US" sz="2000" dirty="0">
                <a:solidFill>
                  <a:srgbClr val="FFFF00"/>
                </a:solidFill>
              </a:rPr>
              <a:t>経済産業省</a:t>
            </a:r>
            <a:r>
              <a:rPr kumimoji="1" lang="en-US" altLang="ja-JP" sz="2000" dirty="0">
                <a:solidFill>
                  <a:srgbClr val="FFFF00"/>
                </a:solidFill>
              </a:rPr>
              <a:t>】</a:t>
            </a:r>
          </a:p>
          <a:p>
            <a:endParaRPr kumimoji="1" lang="en-US" altLang="ja-JP" sz="2000" dirty="0">
              <a:solidFill>
                <a:srgbClr val="FFFF00"/>
              </a:solidFill>
            </a:endParaRPr>
          </a:p>
          <a:p>
            <a:r>
              <a:rPr kumimoji="1" lang="ja-JP" altLang="en-US" sz="2000" dirty="0">
                <a:solidFill>
                  <a:schemeClr val="bg1"/>
                </a:solidFill>
              </a:rPr>
              <a:t>◇日本の近い将来に対する警鐘です。 </a:t>
            </a:r>
            <a:endParaRPr kumimoji="1" lang="en-US" altLang="ja-JP" sz="2000" dirty="0">
              <a:solidFill>
                <a:schemeClr val="bg1"/>
              </a:solidFill>
            </a:endParaRPr>
          </a:p>
          <a:p>
            <a:endParaRPr kumimoji="1" lang="en-US" altLang="ja-JP" sz="2000" dirty="0">
              <a:solidFill>
                <a:schemeClr val="bg1"/>
              </a:solidFill>
            </a:endParaRPr>
          </a:p>
          <a:p>
            <a:r>
              <a:rPr kumimoji="1" lang="ja-JP" altLang="en-US" sz="2000" dirty="0">
                <a:solidFill>
                  <a:schemeClr val="bg1"/>
                </a:solidFill>
              </a:rPr>
              <a:t>◇</a:t>
            </a:r>
            <a:r>
              <a:rPr kumimoji="1" lang="en-US" altLang="ja-JP" sz="2000" dirty="0">
                <a:solidFill>
                  <a:schemeClr val="bg1"/>
                </a:solidFill>
              </a:rPr>
              <a:t>2018</a:t>
            </a:r>
            <a:r>
              <a:rPr kumimoji="1" lang="ja-JP" altLang="en-US" sz="2000" dirty="0">
                <a:solidFill>
                  <a:schemeClr val="bg1"/>
                </a:solidFill>
              </a:rPr>
              <a:t>年に発表された同レポートでは、「日本企業が</a:t>
            </a:r>
            <a:r>
              <a:rPr kumimoji="1" lang="en-US" altLang="ja-JP" sz="2000" dirty="0">
                <a:solidFill>
                  <a:schemeClr val="bg1"/>
                </a:solidFill>
              </a:rPr>
              <a:t>DX</a:t>
            </a:r>
            <a:r>
              <a:rPr kumimoji="1" lang="ja-JP" altLang="en-US" sz="2000" dirty="0">
                <a:solidFill>
                  <a:schemeClr val="bg1"/>
                </a:solidFill>
              </a:rPr>
              <a:t>（デジタル・トランス・フォーメーション）を推進しなければ、</a:t>
            </a:r>
            <a:r>
              <a:rPr kumimoji="1" lang="en-US" altLang="ja-JP" sz="2000" dirty="0">
                <a:solidFill>
                  <a:schemeClr val="bg1"/>
                </a:solidFill>
              </a:rPr>
              <a:t>2025</a:t>
            </a:r>
            <a:r>
              <a:rPr kumimoji="1" lang="ja-JP" altLang="en-US" sz="2000" dirty="0">
                <a:solidFill>
                  <a:schemeClr val="bg1"/>
                </a:solidFill>
              </a:rPr>
              <a:t>年以降の</a:t>
            </a:r>
            <a:r>
              <a:rPr kumimoji="1" lang="en-US" altLang="ja-JP" sz="2000" dirty="0">
                <a:solidFill>
                  <a:schemeClr val="bg1"/>
                </a:solidFill>
              </a:rPr>
              <a:t>5</a:t>
            </a:r>
            <a:r>
              <a:rPr kumimoji="1" lang="ja-JP" altLang="en-US" sz="2000" dirty="0">
                <a:solidFill>
                  <a:schemeClr val="bg1"/>
                </a:solidFill>
              </a:rPr>
              <a:t>年間で、最大で年間</a:t>
            </a:r>
            <a:r>
              <a:rPr kumimoji="1" lang="en-US" altLang="ja-JP" sz="2000" dirty="0">
                <a:solidFill>
                  <a:schemeClr val="bg1"/>
                </a:solidFill>
              </a:rPr>
              <a:t>12</a:t>
            </a:r>
            <a:r>
              <a:rPr kumimoji="1" lang="ja-JP" altLang="en-US" sz="2000" dirty="0">
                <a:solidFill>
                  <a:schemeClr val="bg1"/>
                </a:solidFill>
              </a:rPr>
              <a:t>兆円の経済損失が生じる」と記され、多くの企業に衝撃を与えました。</a:t>
            </a:r>
            <a:endParaRPr kumimoji="1" lang="en-US" altLang="ja-JP" sz="2000" dirty="0">
              <a:solidFill>
                <a:schemeClr val="bg1"/>
              </a:solidFill>
            </a:endParaRPr>
          </a:p>
          <a:p>
            <a:endParaRPr kumimoji="1" lang="en-US" altLang="ja-JP" sz="2000" dirty="0">
              <a:solidFill>
                <a:schemeClr val="bg1"/>
              </a:solidFill>
            </a:endParaRPr>
          </a:p>
          <a:p>
            <a:r>
              <a:rPr kumimoji="1" lang="ja-JP" altLang="en-US" sz="2000" dirty="0">
                <a:solidFill>
                  <a:schemeClr val="bg1"/>
                </a:solidFill>
              </a:rPr>
              <a:t>◇問題発生の要因は、</a:t>
            </a:r>
            <a:endParaRPr kumimoji="1" lang="en-US" altLang="ja-JP" sz="2000" dirty="0">
              <a:solidFill>
                <a:schemeClr val="bg1"/>
              </a:solidFill>
            </a:endParaRPr>
          </a:p>
          <a:p>
            <a:r>
              <a:rPr kumimoji="1" lang="ja-JP" altLang="en-US" sz="2000" dirty="0">
                <a:solidFill>
                  <a:schemeClr val="bg1"/>
                </a:solidFill>
              </a:rPr>
              <a:t>①エンジニア不足の激化</a:t>
            </a:r>
            <a:endParaRPr kumimoji="1" lang="en-US" altLang="ja-JP" sz="2000" dirty="0">
              <a:solidFill>
                <a:schemeClr val="bg1"/>
              </a:solidFill>
            </a:endParaRPr>
          </a:p>
          <a:p>
            <a:r>
              <a:rPr kumimoji="1" lang="ja-JP" altLang="en-US" sz="2000" dirty="0">
                <a:solidFill>
                  <a:schemeClr val="bg1"/>
                </a:solidFill>
              </a:rPr>
              <a:t>②アプリケーションのサポート切れ＝ステム入れ替えに多額の費用</a:t>
            </a:r>
            <a:endParaRPr kumimoji="1" lang="en-US" altLang="ja-JP" sz="2000" dirty="0">
              <a:solidFill>
                <a:schemeClr val="bg1"/>
              </a:solidFill>
            </a:endParaRPr>
          </a:p>
          <a:p>
            <a:r>
              <a:rPr kumimoji="1" lang="ja-JP" altLang="en-US" sz="2000" dirty="0">
                <a:solidFill>
                  <a:schemeClr val="bg1"/>
                </a:solidFill>
              </a:rPr>
              <a:t>③レガシーシステム化の進行＝既存システムの老朽化</a:t>
            </a:r>
            <a:endParaRPr kumimoji="1" lang="en-US" altLang="ja-JP" sz="2000" dirty="0">
              <a:solidFill>
                <a:schemeClr val="bg1"/>
              </a:solidFill>
            </a:endParaRPr>
          </a:p>
          <a:p>
            <a:r>
              <a:rPr kumimoji="1" lang="ja-JP" altLang="en-US" sz="2000" dirty="0">
                <a:solidFill>
                  <a:schemeClr val="bg1"/>
                </a:solidFill>
              </a:rPr>
              <a:t>④市場のデジタル化の進行</a:t>
            </a:r>
            <a:endParaRPr kumimoji="1" lang="en-US" altLang="ja-JP" sz="2000" dirty="0">
              <a:solidFill>
                <a:schemeClr val="bg1"/>
              </a:solidFill>
            </a:endParaRPr>
          </a:p>
          <a:p>
            <a:endParaRPr kumimoji="1" lang="en-US" altLang="ja-JP" sz="2000" dirty="0">
              <a:solidFill>
                <a:schemeClr val="bg1"/>
              </a:solidFill>
            </a:endParaRPr>
          </a:p>
          <a:p>
            <a:r>
              <a:rPr kumimoji="1" lang="ja-JP" altLang="en-US" sz="2000" dirty="0">
                <a:solidFill>
                  <a:schemeClr val="bg1"/>
                </a:solidFill>
              </a:rPr>
              <a:t>◇こうした課題に対する遅れが</a:t>
            </a:r>
            <a:r>
              <a:rPr kumimoji="1" lang="en-US" altLang="ja-JP" sz="2000" dirty="0">
                <a:solidFill>
                  <a:schemeClr val="bg1"/>
                </a:solidFill>
              </a:rPr>
              <a:t>2025</a:t>
            </a:r>
            <a:r>
              <a:rPr kumimoji="1" lang="ja-JP" altLang="en-US" sz="2000" dirty="0">
                <a:solidFill>
                  <a:schemeClr val="bg1"/>
                </a:solidFill>
              </a:rPr>
              <a:t>年に一気に顕在化する。対応を怠ると</a:t>
            </a:r>
            <a:endParaRPr kumimoji="1" lang="en-US" altLang="ja-JP" sz="2000" dirty="0">
              <a:solidFill>
                <a:schemeClr val="bg1"/>
              </a:solidFill>
            </a:endParaRPr>
          </a:p>
          <a:p>
            <a:r>
              <a:rPr kumimoji="1" lang="ja-JP" altLang="en-US" sz="2000" dirty="0">
                <a:solidFill>
                  <a:schemeClr val="bg1"/>
                </a:solidFill>
              </a:rPr>
              <a:t>企業の競争力が大きく低下する。このまま放置すると、</a:t>
            </a:r>
            <a:r>
              <a:rPr kumimoji="1" lang="en-US" altLang="ja-JP" sz="2000" dirty="0">
                <a:solidFill>
                  <a:schemeClr val="bg1"/>
                </a:solidFill>
              </a:rPr>
              <a:t>2025</a:t>
            </a:r>
            <a:r>
              <a:rPr kumimoji="1" lang="ja-JP" altLang="en-US" sz="2000" dirty="0">
                <a:solidFill>
                  <a:schemeClr val="bg1"/>
                </a:solidFill>
              </a:rPr>
              <a:t>年～</a:t>
            </a:r>
            <a:r>
              <a:rPr kumimoji="1" lang="en-US" altLang="ja-JP" sz="2000" dirty="0">
                <a:solidFill>
                  <a:schemeClr val="bg1"/>
                </a:solidFill>
              </a:rPr>
              <a:t>2030</a:t>
            </a:r>
            <a:r>
              <a:rPr kumimoji="1" lang="ja-JP" altLang="en-US" sz="2000" dirty="0">
                <a:solidFill>
                  <a:schemeClr val="bg1"/>
                </a:solidFill>
              </a:rPr>
              <a:t>年の間の</a:t>
            </a:r>
            <a:r>
              <a:rPr kumimoji="1" lang="en-US" altLang="ja-JP" sz="2000" dirty="0">
                <a:solidFill>
                  <a:schemeClr val="bg1"/>
                </a:solidFill>
              </a:rPr>
              <a:t>5</a:t>
            </a:r>
            <a:r>
              <a:rPr kumimoji="1" lang="ja-JP" altLang="en-US" sz="2000" dirty="0">
                <a:solidFill>
                  <a:schemeClr val="bg1"/>
                </a:solidFill>
              </a:rPr>
              <a:t>年間で、最大</a:t>
            </a:r>
            <a:r>
              <a:rPr kumimoji="1" lang="en-US" altLang="ja-JP" sz="2000" dirty="0">
                <a:solidFill>
                  <a:schemeClr val="bg1"/>
                </a:solidFill>
              </a:rPr>
              <a:t>12</a:t>
            </a:r>
            <a:r>
              <a:rPr kumimoji="1" lang="ja-JP" altLang="en-US" sz="2000" dirty="0">
                <a:solidFill>
                  <a:schemeClr val="bg1"/>
                </a:solidFill>
              </a:rPr>
              <a:t>兆円の経済損失が起こる。</a:t>
            </a:r>
            <a:endParaRPr kumimoji="1" lang="en-US" altLang="ja-JP" sz="2000" dirty="0">
              <a:solidFill>
                <a:schemeClr val="bg1"/>
              </a:solidFill>
            </a:endParaRPr>
          </a:p>
        </p:txBody>
      </p:sp>
    </p:spTree>
    <p:extLst>
      <p:ext uri="{BB962C8B-B14F-4D97-AF65-F5344CB8AC3E}">
        <p14:creationId xmlns:p14="http://schemas.microsoft.com/office/powerpoint/2010/main" val="7236509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468313" y="2276475"/>
            <a:ext cx="8229600" cy="1152525"/>
          </a:xfrm>
          <a:prstGeom prst="rect">
            <a:avLst/>
          </a:prstGeom>
          <a:solidFill>
            <a:schemeClr val="accent5">
              <a:lumMod val="75000"/>
            </a:schemeClr>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j-cs"/>
              </a:rPr>
              <a:t>CSW</a:t>
            </a:r>
            <a:r>
              <a:rPr kumimoji="1" lang="ja-JP" altLang="en-US" sz="2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j-cs"/>
              </a:rPr>
              <a:t>の機能・役割</a:t>
            </a:r>
          </a:p>
        </p:txBody>
      </p:sp>
      <p:sp>
        <p:nvSpPr>
          <p:cNvPr id="2" name="テキスト ボックス 1"/>
          <p:cNvSpPr txBox="1"/>
          <p:nvPr/>
        </p:nvSpPr>
        <p:spPr>
          <a:xfrm>
            <a:off x="2123728" y="3748970"/>
            <a:ext cx="4834978" cy="40011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学説を下に地域福祉・</a:t>
            </a:r>
            <a:r>
              <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CSW</a:t>
            </a: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実践がめざす姿</a:t>
            </a:r>
          </a:p>
        </p:txBody>
      </p:sp>
      <p:sp>
        <p:nvSpPr>
          <p:cNvPr id="5" name="スライド番号プレースホルダ 4"/>
          <p:cNvSpPr>
            <a:spLocks noGrp="1"/>
          </p:cNvSpPr>
          <p:nvPr>
            <p:ph type="sldNum" sz="quarter" idx="12"/>
          </p:nvPr>
        </p:nvSpPr>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68B2E05-DB4B-4C62-8708-5AC967ED83B4}" type="slidenum">
              <a:rPr kumimoji="1" lang="ja-JP" altLang="en-US" sz="12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white"/>
              </a:solidFill>
              <a:effectLst/>
              <a:uLnTx/>
              <a:uFillTx/>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5834259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１　地域福祉の定義</a:t>
            </a:r>
            <a:endParaRPr kumimoji="1" lang="zh-TW"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3" name="正方形/長方形 2"/>
          <p:cNvSpPr/>
          <p:nvPr/>
        </p:nvSpPr>
        <p:spPr>
          <a:xfrm>
            <a:off x="6948264" y="260648"/>
            <a:ext cx="191911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CSW</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の機能・役割</a:t>
            </a:r>
          </a:p>
        </p:txBody>
      </p:sp>
    </p:spTree>
    <p:extLst>
      <p:ext uri="{BB962C8B-B14F-4D97-AF65-F5344CB8AC3E}">
        <p14:creationId xmlns:p14="http://schemas.microsoft.com/office/powerpoint/2010/main" val="9824441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67544" y="1762938"/>
            <a:ext cx="8496944" cy="43396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地域福祉とは，自立生活が困難な個人や家族が，基礎自治体や生活圏を同じくする地域において自立生活できるようネットワークをつくり，必要なサービスを総合的に提供することであり，そのために必要な物理的，精神的環境醸成を図るとともに，社会資源の活用，社会福祉制度の確立，福祉教育の展開を統合的に行う活動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出典：大橋謙策（</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2007</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新版社会福祉学習双書－地域福祉論</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全国社会福祉協議会</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p:cNvSpPr txBox="1"/>
          <p:nvPr/>
        </p:nvSpPr>
        <p:spPr>
          <a:xfrm>
            <a:off x="3026921" y="764704"/>
            <a:ext cx="305724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地域福祉の定義</a:t>
            </a:r>
          </a:p>
        </p:txBody>
      </p:sp>
    </p:spTree>
    <p:extLst>
      <p:ext uri="{BB962C8B-B14F-4D97-AF65-F5344CB8AC3E}">
        <p14:creationId xmlns:p14="http://schemas.microsoft.com/office/powerpoint/2010/main" val="4084266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3528" y="764704"/>
            <a:ext cx="8496944"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地域福祉」とは，住民が身近な地域社会で自立した生活が営めるように，地域に存在する公私の多様な主体が協働して，必要な保健・医療・福祉サービスの整備及び総合化を図りつつ，住民の社会福祉活動の組織化を通じて，個性ある地域社会の形成を目指す福祉活動の総体を指すものと考えられる。</a:t>
            </a:r>
            <a:endParaRPr kumimoji="1" lang="en-US" altLang="ja-JP"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ここで，「地域」とは，住民の多様な福祉需要に対して，多様な主体から提供されるさまざまなサービスを有機的かつ総合的に提供するために最も効率的であって，かつ，住民自身が日常的に安心感を覚える一定の圏域であると定義できよう。 </a:t>
            </a:r>
            <a:endParaRPr kumimoji="1" lang="en-US" altLang="ja-JP"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社会福祉法令研究会編（</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2001</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社会福祉法解説</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中央法規出版</a:t>
            </a:r>
          </a:p>
        </p:txBody>
      </p:sp>
    </p:spTree>
    <p:extLst>
      <p:ext uri="{BB962C8B-B14F-4D97-AF65-F5344CB8AC3E}">
        <p14:creationId xmlns:p14="http://schemas.microsoft.com/office/powerpoint/2010/main" val="309191136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番号プレースホル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798C7CB-6918-478B-B2C3-B947E49C1363}" type="slidenum">
              <a:rPr kumimoji="1" lang="en-US" altLang="ja-JP" sz="1200" b="0" i="0" u="none" strike="noStrike" kern="1200" cap="none" spc="0" normalizeH="0" baseline="0" noProof="0" smtClean="0">
                <a:ln>
                  <a:noFill/>
                </a:ln>
                <a:solidFill>
                  <a:prstClr val="white"/>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46</a:t>
            </a:fld>
            <a:endParaRPr kumimoji="1" lang="en-US" altLang="ja-JP" sz="12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cxnSp>
        <p:nvCxnSpPr>
          <p:cNvPr id="4" name="直線矢印コネクタ 3"/>
          <p:cNvCxnSpPr/>
          <p:nvPr/>
        </p:nvCxnSpPr>
        <p:spPr>
          <a:xfrm rot="5400000" flipH="1" flipV="1">
            <a:off x="819944" y="3679031"/>
            <a:ext cx="3359150" cy="1588"/>
          </a:xfrm>
          <a:prstGeom prst="straightConnector1">
            <a:avLst/>
          </a:prstGeom>
          <a:ln w="635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 name="直線矢印コネクタ 4"/>
          <p:cNvCxnSpPr/>
          <p:nvPr/>
        </p:nvCxnSpPr>
        <p:spPr>
          <a:xfrm flipV="1">
            <a:off x="2508250" y="5357813"/>
            <a:ext cx="3349625" cy="11112"/>
          </a:xfrm>
          <a:prstGeom prst="straightConnector1">
            <a:avLst/>
          </a:prstGeom>
          <a:ln w="63500" cmpd="sng">
            <a:solidFill>
              <a:schemeClr val="accent3">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線矢印コネクタ 6"/>
          <p:cNvCxnSpPr/>
          <p:nvPr/>
        </p:nvCxnSpPr>
        <p:spPr>
          <a:xfrm rot="5400000" flipH="1" flipV="1">
            <a:off x="2464594" y="2035969"/>
            <a:ext cx="3357563" cy="3286125"/>
          </a:xfrm>
          <a:prstGeom prst="straightConnector1">
            <a:avLst/>
          </a:prstGeom>
          <a:ln w="63500" cmpd="sng">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500313" y="2000250"/>
            <a:ext cx="3286125" cy="1588"/>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5400000" flipH="1" flipV="1">
            <a:off x="4112419" y="3674269"/>
            <a:ext cx="3357563" cy="9525"/>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3560" name="テキスト ボックス 23"/>
          <p:cNvSpPr txBox="1">
            <a:spLocks noChangeArrowheads="1"/>
          </p:cNvSpPr>
          <p:nvPr/>
        </p:nvSpPr>
        <p:spPr bwMode="auto">
          <a:xfrm>
            <a:off x="1512888" y="1590675"/>
            <a:ext cx="141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rgbClr val="F79646">
                    <a:lumMod val="40000"/>
                    <a:lumOff val="60000"/>
                  </a:srgbClr>
                </a:solidFill>
                <a:effectLst/>
                <a:uLnTx/>
                <a:uFillTx/>
                <a:latin typeface="Arial" panose="020B0604020202020204" pitchFamily="34" charset="0"/>
                <a:ea typeface="ＭＳ Ｐゴシック" panose="020B0600070205080204" pitchFamily="50" charset="-128"/>
                <a:cs typeface="+mn-cs"/>
              </a:rPr>
              <a:t>福祉の地域力</a:t>
            </a:r>
          </a:p>
        </p:txBody>
      </p:sp>
      <p:sp>
        <p:nvSpPr>
          <p:cNvPr id="23561" name="テキスト ボックス 25"/>
          <p:cNvSpPr txBox="1">
            <a:spLocks noChangeArrowheads="1"/>
          </p:cNvSpPr>
          <p:nvPr/>
        </p:nvSpPr>
        <p:spPr bwMode="auto">
          <a:xfrm>
            <a:off x="6000750" y="5233988"/>
            <a:ext cx="14160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rgbClr val="9BBB59">
                    <a:lumMod val="40000"/>
                    <a:lumOff val="60000"/>
                  </a:srgbClr>
                </a:solidFill>
                <a:effectLst/>
                <a:uLnTx/>
                <a:uFillTx/>
                <a:latin typeface="Arial" panose="020B0604020202020204" pitchFamily="34" charset="0"/>
                <a:ea typeface="ＭＳ Ｐゴシック" panose="020B0600070205080204" pitchFamily="50" charset="-128"/>
                <a:cs typeface="+mn-cs"/>
              </a:rPr>
              <a:t>地域の福祉力</a:t>
            </a:r>
          </a:p>
        </p:txBody>
      </p:sp>
      <p:sp>
        <p:nvSpPr>
          <p:cNvPr id="58378" name="テキスト ボックス 26"/>
          <p:cNvSpPr txBox="1">
            <a:spLocks noChangeArrowheads="1"/>
          </p:cNvSpPr>
          <p:nvPr/>
        </p:nvSpPr>
        <p:spPr bwMode="auto">
          <a:xfrm>
            <a:off x="5143500" y="1428750"/>
            <a:ext cx="2032000" cy="36988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rPr>
              <a:t>地域福祉の推進力</a:t>
            </a:r>
          </a:p>
        </p:txBody>
      </p:sp>
      <p:sp>
        <p:nvSpPr>
          <p:cNvPr id="58379" name="テキスト ボックス 28"/>
          <p:cNvSpPr txBox="1">
            <a:spLocks noChangeArrowheads="1"/>
          </p:cNvSpPr>
          <p:nvPr/>
        </p:nvSpPr>
        <p:spPr bwMode="auto">
          <a:xfrm>
            <a:off x="71438" y="6478588"/>
            <a:ext cx="6562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rPr>
              <a:t>参考文献　平野隆之　</a:t>
            </a:r>
            <a:r>
              <a:rPr kumimoji="1" lang="en-US" altLang="ja-JP" sz="14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rPr>
              <a:t>2008</a:t>
            </a:r>
            <a:r>
              <a:rPr kumimoji="1" lang="ja-JP" altLang="en-US" sz="14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rPr>
              <a:t>　</a:t>
            </a:r>
            <a:r>
              <a:rPr kumimoji="1" lang="en-US" altLang="ja-JP" sz="14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rPr>
              <a:t>｢</a:t>
            </a:r>
            <a:r>
              <a:rPr kumimoji="1" lang="ja-JP" altLang="en-US" sz="14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rPr>
              <a:t>地域福祉推進方法の理論と方法</a:t>
            </a:r>
            <a:r>
              <a:rPr kumimoji="1" lang="en-US" altLang="ja-JP" sz="14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rPr>
              <a:t>｣</a:t>
            </a:r>
            <a:r>
              <a:rPr kumimoji="1" lang="ja-JP" altLang="en-US" sz="14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rPr>
              <a:t>　有斐閣　Ｐ</a:t>
            </a:r>
            <a:r>
              <a:rPr kumimoji="1" lang="en-US" altLang="ja-JP" sz="14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rPr>
              <a:t>184-186</a:t>
            </a:r>
            <a:endParaRPr kumimoji="1" lang="ja-JP" altLang="en-US" sz="14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58380" name="テキスト ボックス 29"/>
          <p:cNvSpPr txBox="1">
            <a:spLocks noChangeArrowheads="1"/>
          </p:cNvSpPr>
          <p:nvPr/>
        </p:nvSpPr>
        <p:spPr bwMode="auto">
          <a:xfrm>
            <a:off x="1285875" y="5643563"/>
            <a:ext cx="5857875" cy="36988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rPr>
              <a:t>住民と行政の協働≒地域の福祉力と福祉の地域力の協働</a:t>
            </a:r>
            <a:endParaRPr kumimoji="1" lang="en-US" altLang="ja-JP"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58381" name="テキスト ボックス 14"/>
          <p:cNvSpPr txBox="1">
            <a:spLocks noChangeArrowheads="1"/>
          </p:cNvSpPr>
          <p:nvPr/>
        </p:nvSpPr>
        <p:spPr bwMode="auto">
          <a:xfrm>
            <a:off x="6084888" y="3524250"/>
            <a:ext cx="2892425" cy="12001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rPr>
              <a:t>地域の福祉力は，地域の中で生活していく力とて，生活者の生きる力の集合体として捉える</a:t>
            </a:r>
          </a:p>
        </p:txBody>
      </p:sp>
      <p:sp>
        <p:nvSpPr>
          <p:cNvPr id="58382" name="テキスト ボックス 15"/>
          <p:cNvSpPr txBox="1">
            <a:spLocks noChangeArrowheads="1"/>
          </p:cNvSpPr>
          <p:nvPr/>
        </p:nvSpPr>
        <p:spPr bwMode="auto">
          <a:xfrm>
            <a:off x="142875" y="2111375"/>
            <a:ext cx="2071688" cy="2032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rPr>
              <a:t>福祉に関わる職員が地域という現場に入り込み，地域の流儀に沿った形で関わり，地域の持つ潜在能力を活かす為の方法</a:t>
            </a:r>
          </a:p>
        </p:txBody>
      </p:sp>
      <p:sp>
        <p:nvSpPr>
          <p:cNvPr id="58383" name="テキスト ボックス 16"/>
          <p:cNvSpPr txBox="1">
            <a:spLocks noChangeArrowheads="1"/>
          </p:cNvSpPr>
          <p:nvPr/>
        </p:nvSpPr>
        <p:spPr bwMode="auto">
          <a:xfrm>
            <a:off x="250825" y="4214813"/>
            <a:ext cx="1792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6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rPr>
              <a:t>CSW</a:t>
            </a:r>
            <a:r>
              <a:rPr kumimoji="1" lang="ja-JP" altLang="en-US" sz="16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rPr>
              <a:t>・行政担当者</a:t>
            </a:r>
            <a:endParaRPr kumimoji="1" lang="en-US" altLang="ja-JP" sz="16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endParaRPr>
          </a:p>
        </p:txBody>
      </p:sp>
      <p:cxnSp>
        <p:nvCxnSpPr>
          <p:cNvPr id="18" name="直線コネクタ 17"/>
          <p:cNvCxnSpPr/>
          <p:nvPr/>
        </p:nvCxnSpPr>
        <p:spPr>
          <a:xfrm rot="10800000" flipV="1">
            <a:off x="857250"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10800000" flipV="1">
            <a:off x="1143000"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10800000" flipV="1">
            <a:off x="1357313"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rot="10800000" flipV="1">
            <a:off x="1571625"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10800000" flipV="1">
            <a:off x="1785938"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rot="10800000" flipV="1">
            <a:off x="2000250"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10800000" flipV="1">
            <a:off x="2214563"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rot="10800000" flipV="1">
            <a:off x="2500313"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rot="10800000" flipV="1">
            <a:off x="2714625"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rot="10800000" flipV="1">
            <a:off x="2928938"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rot="10800000" flipV="1">
            <a:off x="3143250"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rot="10800000" flipV="1">
            <a:off x="3357563"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rot="10800000" flipV="1">
            <a:off x="3571875"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rot="10800000" flipV="1">
            <a:off x="3786188"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rot="10800000" flipV="1">
            <a:off x="4000500"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rot="10800000" flipV="1">
            <a:off x="4214813"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rot="10800000" flipV="1">
            <a:off x="4500563"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rot="10800000" flipV="1">
            <a:off x="4714875"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rot="10800000" flipV="1">
            <a:off x="4929188"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rot="10800000" flipV="1">
            <a:off x="5214938"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rot="10800000" flipV="1">
            <a:off x="5429250"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rot="10800000" flipV="1">
            <a:off x="5643563"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rot="10800000" flipV="1">
            <a:off x="5857875"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rot="10800000" flipV="1">
            <a:off x="6072188"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10800000" flipV="1">
            <a:off x="6215063"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rot="10800000" flipV="1">
            <a:off x="6429375"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rot="10800000" flipV="1">
            <a:off x="6643688"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rot="10800000" flipV="1">
            <a:off x="6929438"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rot="10800000" flipV="1">
            <a:off x="7143750"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rot="10800000" flipV="1">
            <a:off x="7358063"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rot="10800000" flipV="1">
            <a:off x="642938" y="6000750"/>
            <a:ext cx="285750" cy="21431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8415" name="テキスト ボックス 16"/>
          <p:cNvSpPr txBox="1">
            <a:spLocks noChangeArrowheads="1"/>
          </p:cNvSpPr>
          <p:nvPr/>
        </p:nvSpPr>
        <p:spPr bwMode="auto">
          <a:xfrm>
            <a:off x="7019925" y="4849813"/>
            <a:ext cx="1006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6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rPr>
              <a:t>地域住民</a:t>
            </a:r>
            <a:endParaRPr kumimoji="1" lang="en-US" altLang="ja-JP" sz="16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endParaRPr>
          </a:p>
        </p:txBody>
      </p:sp>
      <p:graphicFrame>
        <p:nvGraphicFramePr>
          <p:cNvPr id="2" name="図表 1"/>
          <p:cNvGraphicFramePr/>
          <p:nvPr/>
        </p:nvGraphicFramePr>
        <p:xfrm>
          <a:off x="2662980" y="2376996"/>
          <a:ext cx="3048000" cy="2104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8417" name="テキスト ボックス 54"/>
          <p:cNvSpPr txBox="1">
            <a:spLocks noChangeArrowheads="1"/>
          </p:cNvSpPr>
          <p:nvPr/>
        </p:nvSpPr>
        <p:spPr bwMode="auto">
          <a:xfrm>
            <a:off x="2606171" y="404664"/>
            <a:ext cx="39100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地域福祉を推進する為に必要な力</a:t>
            </a:r>
          </a:p>
        </p:txBody>
      </p:sp>
    </p:spTree>
    <p:extLst>
      <p:ext uri="{BB962C8B-B14F-4D97-AF65-F5344CB8AC3E}">
        <p14:creationId xmlns:p14="http://schemas.microsoft.com/office/powerpoint/2010/main" val="17411816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BF0FB1-50BA-4D23-A393-111B8333AE28}"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38915" name="Line 105"/>
          <p:cNvSpPr>
            <a:spLocks noChangeShapeType="1"/>
          </p:cNvSpPr>
          <p:nvPr/>
        </p:nvSpPr>
        <p:spPr bwMode="auto">
          <a:xfrm>
            <a:off x="2552700" y="3365500"/>
            <a:ext cx="1588" cy="476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panose="020B0600070205080204" pitchFamily="50" charset="-128"/>
              <a:cs typeface="+mn-cs"/>
            </a:endParaRPr>
          </a:p>
        </p:txBody>
      </p:sp>
      <p:sp>
        <p:nvSpPr>
          <p:cNvPr id="38916" name="スライド番号プレースホルダ 1"/>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67B9DD-BA26-4273-B492-A7BDFE5D12D3}" type="slidenum">
              <a:rPr kumimoji="1" lang="en-US" altLang="ja-JP" sz="1600" b="0" i="0" u="none" strike="noStrike" kern="1200" cap="none" spc="0" normalizeH="0" baseline="0" noProof="0">
                <a:ln>
                  <a:noFill/>
                </a:ln>
                <a:solidFill>
                  <a:prstClr val="white"/>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1" lang="en-US" altLang="ja-JP" sz="1600" b="0" i="0" u="none" strike="noStrike" kern="1200" cap="none" spc="0" normalizeH="0" baseline="0" noProof="0">
              <a:ln>
                <a:noFill/>
              </a:ln>
              <a:solidFill>
                <a:prstClr val="white"/>
              </a:solidFill>
              <a:effectLst/>
              <a:uLnTx/>
              <a:uFillTx/>
              <a:latin typeface="Arial" charset="0"/>
              <a:ea typeface="ＭＳ Ｐゴシック" pitchFamily="50" charset="-128"/>
              <a:cs typeface="+mn-cs"/>
            </a:endParaRPr>
          </a:p>
        </p:txBody>
      </p:sp>
      <p:sp>
        <p:nvSpPr>
          <p:cNvPr id="38917" name="Rectangle 225"/>
          <p:cNvSpPr>
            <a:spLocks noChangeArrowheads="1"/>
          </p:cNvSpPr>
          <p:nvPr/>
        </p:nvSpPr>
        <p:spPr bwMode="auto">
          <a:xfrm>
            <a:off x="2428875" y="357188"/>
            <a:ext cx="4071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ＭＳ Ｐゴシック" pitchFamily="50" charset="-128"/>
                <a:ea typeface="ＭＳ Ｐゴシック" panose="020B0600070205080204" pitchFamily="50" charset="-128"/>
                <a:cs typeface="Times New Roman" pitchFamily="18" charset="0"/>
              </a:rPr>
              <a:t>今後の地域福祉型社会福祉実施体制　</a:t>
            </a:r>
            <a:endParaRPr kumimoji="1" lang="en-US" altLang="ja-JP" sz="1800" b="1" i="0" u="none" strike="noStrike" kern="1200" cap="none" spc="0" normalizeH="0" baseline="0" noProof="0">
              <a:ln>
                <a:noFill/>
              </a:ln>
              <a:solidFill>
                <a:prstClr val="white"/>
              </a:solidFill>
              <a:effectLst/>
              <a:uLnTx/>
              <a:uFillTx/>
              <a:latin typeface="ＭＳ Ｐゴシック" pitchFamily="50" charset="-128"/>
              <a:ea typeface="ＭＳ Ｐゴシック" panose="020B0600070205080204" pitchFamily="50"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ＭＳ Ｐゴシック" pitchFamily="50" charset="-128"/>
                <a:ea typeface="ＭＳ Ｐゴシック" panose="020B0600070205080204" pitchFamily="50" charset="-128"/>
                <a:cs typeface="Times New Roman" pitchFamily="18" charset="0"/>
              </a:rPr>
              <a:t>（</a:t>
            </a:r>
            <a:r>
              <a:rPr kumimoji="1" lang="en-US" altLang="ja-JP" sz="1800" b="0" i="0" u="none" strike="noStrike" kern="1200" cap="none" spc="0" normalizeH="0" baseline="0" noProof="0">
                <a:ln>
                  <a:noFill/>
                </a:ln>
                <a:solidFill>
                  <a:prstClr val="white"/>
                </a:solidFill>
                <a:effectLst/>
                <a:uLnTx/>
                <a:uFillTx/>
                <a:latin typeface="Century" pitchFamily="18" charset="0"/>
                <a:ea typeface="ＭＳ Ｐゴシック" panose="020B0600070205080204" pitchFamily="50" charset="-128"/>
                <a:cs typeface="Times New Roman" pitchFamily="18" charset="0"/>
              </a:rPr>
              <a:t>community based social work</a:t>
            </a:r>
            <a:r>
              <a:rPr kumimoji="1" lang="ja-JP" altLang="en-US" sz="1800" b="0" i="0" u="none" strike="noStrike" kern="1200" cap="none" spc="0" normalizeH="0" baseline="0" noProof="0">
                <a:ln>
                  <a:noFill/>
                </a:ln>
                <a:solidFill>
                  <a:prstClr val="white"/>
                </a:solidFill>
                <a:effectLst/>
                <a:uLnTx/>
                <a:uFillTx/>
                <a:latin typeface="Century" pitchFamily="18" charset="0"/>
                <a:ea typeface="ＭＳ Ｐゴシック" panose="020B0600070205080204" pitchFamily="50" charset="-128"/>
                <a:cs typeface="Times New Roman" pitchFamily="18" charset="0"/>
              </a:rPr>
              <a:t>）</a:t>
            </a:r>
            <a:endParaRPr kumimoji="1" lang="ja-JP" altLang="en-US" sz="1800" b="0" i="0" u="none" strike="noStrike" kern="1200" cap="none" spc="0" normalizeH="0" baseline="0" noProof="0">
              <a:ln>
                <a:noFill/>
              </a:ln>
              <a:solidFill>
                <a:prstClr val="white"/>
              </a:solidFill>
              <a:effectLst/>
              <a:uLnTx/>
              <a:uFillTx/>
              <a:latin typeface="Arial" charset="0"/>
              <a:ea typeface="ＭＳ Ｐゴシック" panose="020B0600070205080204" pitchFamily="50" charset="-128"/>
              <a:cs typeface="+mn-cs"/>
            </a:endParaRPr>
          </a:p>
        </p:txBody>
      </p:sp>
      <p:sp>
        <p:nvSpPr>
          <p:cNvPr id="38918" name="テキスト ボックス 230"/>
          <p:cNvSpPr txBox="1">
            <a:spLocks noChangeArrowheads="1"/>
          </p:cNvSpPr>
          <p:nvPr/>
        </p:nvSpPr>
        <p:spPr bwMode="auto">
          <a:xfrm>
            <a:off x="571500" y="5429250"/>
            <a:ext cx="6137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Arial" charset="0"/>
                <a:ea typeface="ＭＳ Ｐゴシック" pitchFamily="50" charset="-128"/>
                <a:cs typeface="+mn-cs"/>
              </a:rPr>
              <a:t>・</a:t>
            </a:r>
            <a:r>
              <a:rPr kumimoji="1" lang="ja-JP" altLang="en-US" sz="14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制度的社会福祉</a:t>
            </a:r>
            <a:r>
              <a:rPr kumimoji="1" lang="en-US" altLang="ja-JP" sz="14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SYS</a:t>
            </a:r>
            <a:r>
              <a:rPr kumimoji="1" lang="ja-JP" altLang="en-US" sz="14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＋非制度的社会福祉活動の協働</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・新しい公共の創造（第三の分権化＝脱官製市場化＝社会福祉の地域化）</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・地方分権的社会福祉</a:t>
            </a:r>
            <a:r>
              <a:rPr kumimoji="1" lang="en-US" altLang="ja-JP" sz="14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SYS</a:t>
            </a:r>
            <a:r>
              <a:rPr kumimoji="1" lang="ja-JP" altLang="en-US" sz="14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←（コミュニティー・ミニマムの策定＝地域福祉計画）</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・包括的地域トータルケアシステム＋包括的支援法（仮称社会サービス法）</a:t>
            </a:r>
            <a:endParaRPr kumimoji="1" lang="ja-JP" altLang="en-US" sz="1800" b="0" i="0" u="none" strike="noStrike" kern="1200" cap="none" spc="0" normalizeH="0" baseline="0" noProof="0">
              <a:ln>
                <a:noFill/>
              </a:ln>
              <a:solidFill>
                <a:prstClr val="white"/>
              </a:solidFill>
              <a:effectLst/>
              <a:uLnTx/>
              <a:uFillTx/>
              <a:latin typeface="Arial" charset="0"/>
              <a:ea typeface="ＭＳ Ｐゴシック" pitchFamily="50" charset="-128"/>
              <a:cs typeface="+mn-cs"/>
            </a:endParaRPr>
          </a:p>
        </p:txBody>
      </p:sp>
      <p:sp>
        <p:nvSpPr>
          <p:cNvPr id="232" name="テキスト ボックス 231"/>
          <p:cNvSpPr txBox="1"/>
          <p:nvPr/>
        </p:nvSpPr>
        <p:spPr>
          <a:xfrm>
            <a:off x="166688" y="6429375"/>
            <a:ext cx="6619875" cy="30797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引用文献　渡邊洋一　</a:t>
            </a:r>
            <a:r>
              <a:rPr kumimoji="1" lang="en-US" altLang="ja-JP"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2005</a:t>
            </a:r>
            <a:r>
              <a:rPr kumimoji="1" lang="ja-JP" altLang="en-US"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　</a:t>
            </a:r>
            <a:r>
              <a:rPr kumimoji="1" lang="en-US" altLang="ja-JP"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コミュニティケアと社会福祉の展望</a:t>
            </a:r>
            <a:r>
              <a:rPr kumimoji="1" lang="en-US" altLang="ja-JP"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相川書房　</a:t>
            </a:r>
            <a:r>
              <a:rPr kumimoji="1" lang="en-US" altLang="ja-JP"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241</a:t>
            </a:r>
            <a:r>
              <a:rPr kumimoji="1" lang="ja-JP" altLang="en-US"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a:t>
            </a:r>
            <a:r>
              <a:rPr kumimoji="1" lang="en-US" altLang="ja-JP"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242</a:t>
            </a:r>
            <a:endParaRPr kumimoji="1" lang="ja-JP" altLang="en-US"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endParaRPr>
          </a:p>
        </p:txBody>
      </p:sp>
      <p:sp>
        <p:nvSpPr>
          <p:cNvPr id="245" name="フリーフォーム 244"/>
          <p:cNvSpPr/>
          <p:nvPr/>
        </p:nvSpPr>
        <p:spPr>
          <a:xfrm>
            <a:off x="714375" y="4705350"/>
            <a:ext cx="8007350" cy="581025"/>
          </a:xfrm>
          <a:custGeom>
            <a:avLst/>
            <a:gdLst>
              <a:gd name="connsiteX0" fmla="*/ 0 w 8007927"/>
              <a:gd name="connsiteY0" fmla="*/ 568036 h 581891"/>
              <a:gd name="connsiteX1" fmla="*/ 8007927 w 8007927"/>
              <a:gd name="connsiteY1" fmla="*/ 581891 h 581891"/>
              <a:gd name="connsiteX2" fmla="*/ 7980218 w 8007927"/>
              <a:gd name="connsiteY2" fmla="*/ 304800 h 581891"/>
              <a:gd name="connsiteX3" fmla="*/ 5735782 w 8007927"/>
              <a:gd name="connsiteY3" fmla="*/ 290945 h 581891"/>
              <a:gd name="connsiteX4" fmla="*/ 5749636 w 8007927"/>
              <a:gd name="connsiteY4" fmla="*/ 27709 h 581891"/>
              <a:gd name="connsiteX5" fmla="*/ 2382982 w 8007927"/>
              <a:gd name="connsiteY5" fmla="*/ 0 h 581891"/>
              <a:gd name="connsiteX6" fmla="*/ 2382982 w 8007927"/>
              <a:gd name="connsiteY6" fmla="*/ 290945 h 581891"/>
              <a:gd name="connsiteX7" fmla="*/ 0 w 8007927"/>
              <a:gd name="connsiteY7" fmla="*/ 304800 h 581891"/>
              <a:gd name="connsiteX8" fmla="*/ 0 w 8007927"/>
              <a:gd name="connsiteY8" fmla="*/ 568036 h 58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7927" h="581891">
                <a:moveTo>
                  <a:pt x="0" y="568036"/>
                </a:moveTo>
                <a:lnTo>
                  <a:pt x="8007927" y="581891"/>
                </a:lnTo>
                <a:lnTo>
                  <a:pt x="7980218" y="304800"/>
                </a:lnTo>
                <a:lnTo>
                  <a:pt x="5735782" y="290945"/>
                </a:lnTo>
                <a:lnTo>
                  <a:pt x="5749636" y="27709"/>
                </a:lnTo>
                <a:lnTo>
                  <a:pt x="2382982" y="0"/>
                </a:lnTo>
                <a:lnTo>
                  <a:pt x="2382982" y="290945"/>
                </a:lnTo>
                <a:lnTo>
                  <a:pt x="0" y="304800"/>
                </a:lnTo>
                <a:lnTo>
                  <a:pt x="0" y="568036"/>
                </a:lnTo>
                <a:close/>
              </a:path>
            </a:pathLst>
          </a:cu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9" name="正方形/長方形 238"/>
          <p:cNvSpPr/>
          <p:nvPr/>
        </p:nvSpPr>
        <p:spPr>
          <a:xfrm>
            <a:off x="5857875" y="2071688"/>
            <a:ext cx="2428875" cy="1857375"/>
          </a:xfrm>
          <a:prstGeom prst="rect">
            <a:avLst/>
          </a:prstGeom>
          <a:solidFill>
            <a:srgbClr val="CCECFF"/>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0" name="正方形/長方形 239"/>
          <p:cNvSpPr/>
          <p:nvPr/>
        </p:nvSpPr>
        <p:spPr>
          <a:xfrm>
            <a:off x="1000125" y="2071688"/>
            <a:ext cx="2428875" cy="1857375"/>
          </a:xfrm>
          <a:prstGeom prst="rect">
            <a:avLst/>
          </a:prstGeom>
          <a:solidFill>
            <a:srgbClr val="CCFFCC"/>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4" name="正方形/長方形 243"/>
          <p:cNvSpPr/>
          <p:nvPr/>
        </p:nvSpPr>
        <p:spPr>
          <a:xfrm>
            <a:off x="2928938" y="1500188"/>
            <a:ext cx="3357562" cy="714375"/>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8924" name="Rectangle 12"/>
          <p:cNvSpPr>
            <a:spLocks noChangeArrowheads="1"/>
          </p:cNvSpPr>
          <p:nvPr/>
        </p:nvSpPr>
        <p:spPr bwMode="auto">
          <a:xfrm>
            <a:off x="3429000" y="1639888"/>
            <a:ext cx="2493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ＭＳ Ｐゴシック" pitchFamily="50" charset="-128"/>
                <a:ea typeface="ＭＳ Ｐゴシック" panose="020B0600070205080204" pitchFamily="50" charset="-128"/>
                <a:cs typeface="+mn-cs"/>
              </a:rPr>
              <a:t>非制度的な新たな公共</a:t>
            </a:r>
            <a:endParaRPr kumimoji="1" lang="ja-JP" altLang="en-US" sz="1800" b="0" i="0" u="none" strike="noStrike" kern="1200" cap="none" spc="0" normalizeH="0" baseline="0" noProof="0">
              <a:ln>
                <a:noFill/>
              </a:ln>
              <a:solidFill>
                <a:prstClr val="white"/>
              </a:solidFill>
              <a:effectLst/>
              <a:uLnTx/>
              <a:uFillTx/>
              <a:latin typeface="Arial" charset="0"/>
              <a:ea typeface="ＭＳ Ｐゴシック" panose="020B0600070205080204" pitchFamily="50" charset="-128"/>
              <a:cs typeface="+mn-cs"/>
            </a:endParaRPr>
          </a:p>
        </p:txBody>
      </p:sp>
      <p:sp>
        <p:nvSpPr>
          <p:cNvPr id="38925" name="Rectangle 6"/>
          <p:cNvSpPr>
            <a:spLocks noChangeArrowheads="1"/>
          </p:cNvSpPr>
          <p:nvPr/>
        </p:nvSpPr>
        <p:spPr bwMode="auto">
          <a:xfrm>
            <a:off x="3214688" y="4857750"/>
            <a:ext cx="3078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ＭＳ Ｐゴシック" pitchFamily="50" charset="-128"/>
                <a:ea typeface="ＭＳ Ｐゴシック" panose="020B0600070205080204" pitchFamily="50" charset="-128"/>
                <a:cs typeface="+mn-cs"/>
              </a:rPr>
              <a:t>商助（市場の社会貢献活動</a:t>
            </a:r>
            <a:r>
              <a:rPr kumimoji="1" lang="ja-JP" altLang="en-US" sz="2000" b="0" i="0" u="none" strike="noStrike" kern="1200" cap="none" spc="0" normalizeH="0" baseline="0" noProof="0">
                <a:ln>
                  <a:noFill/>
                </a:ln>
                <a:solidFill>
                  <a:srgbClr val="000000"/>
                </a:solidFill>
                <a:effectLst/>
                <a:uLnTx/>
                <a:uFillTx/>
                <a:latin typeface="ＭＳ Ｐゴシック" pitchFamily="50" charset="-128"/>
                <a:ea typeface="ＭＳ Ｐゴシック" panose="020B0600070205080204" pitchFamily="50" charset="-128"/>
                <a:cs typeface="+mn-cs"/>
              </a:rPr>
              <a:t>）</a:t>
            </a: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panose="020B0600070205080204" pitchFamily="50" charset="-128"/>
              <a:cs typeface="+mn-cs"/>
            </a:endParaRPr>
          </a:p>
        </p:txBody>
      </p:sp>
      <p:sp>
        <p:nvSpPr>
          <p:cNvPr id="38926" name="Rectangle 11"/>
          <p:cNvSpPr>
            <a:spLocks noChangeArrowheads="1"/>
          </p:cNvSpPr>
          <p:nvPr/>
        </p:nvSpPr>
        <p:spPr bwMode="auto">
          <a:xfrm>
            <a:off x="3500438" y="4000500"/>
            <a:ext cx="223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ＭＳ Ｐゴシック" pitchFamily="50" charset="-128"/>
                <a:ea typeface="ＭＳ Ｐゴシック" panose="020B0600070205080204" pitchFamily="50" charset="-128"/>
                <a:cs typeface="+mn-cs"/>
              </a:rPr>
              <a:t>制度的な新たな公共</a:t>
            </a:r>
            <a:endParaRPr kumimoji="1" lang="ja-JP" altLang="en-US" sz="1800" b="0" i="0" u="none" strike="noStrike" kern="1200" cap="none" spc="0" normalizeH="0" baseline="0" noProof="0">
              <a:ln>
                <a:noFill/>
              </a:ln>
              <a:solidFill>
                <a:prstClr val="white"/>
              </a:solidFill>
              <a:effectLst/>
              <a:uLnTx/>
              <a:uFillTx/>
              <a:latin typeface="Arial" charset="0"/>
              <a:ea typeface="ＭＳ Ｐゴシック" panose="020B0600070205080204" pitchFamily="50" charset="-128"/>
              <a:cs typeface="+mn-cs"/>
            </a:endParaRPr>
          </a:p>
        </p:txBody>
      </p:sp>
      <p:sp>
        <p:nvSpPr>
          <p:cNvPr id="38927" name="Rectangle 7"/>
          <p:cNvSpPr>
            <a:spLocks noChangeArrowheads="1"/>
          </p:cNvSpPr>
          <p:nvPr/>
        </p:nvSpPr>
        <p:spPr bwMode="auto">
          <a:xfrm>
            <a:off x="1928813" y="2854325"/>
            <a:ext cx="6143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ＭＳ Ｐゴシック" pitchFamily="50" charset="-128"/>
                <a:ea typeface="ＭＳ Ｐゴシック" panose="020B0600070205080204" pitchFamily="50" charset="-128"/>
                <a:cs typeface="+mn-cs"/>
              </a:rPr>
              <a:t>自助</a:t>
            </a: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panose="020B0600070205080204" pitchFamily="50" charset="-128"/>
              <a:cs typeface="+mn-cs"/>
            </a:endParaRPr>
          </a:p>
        </p:txBody>
      </p:sp>
      <p:sp>
        <p:nvSpPr>
          <p:cNvPr id="38928" name="Rectangle 9"/>
          <p:cNvSpPr>
            <a:spLocks noChangeArrowheads="1"/>
          </p:cNvSpPr>
          <p:nvPr/>
        </p:nvSpPr>
        <p:spPr bwMode="auto">
          <a:xfrm>
            <a:off x="6858000" y="2854325"/>
            <a:ext cx="512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ＭＳ Ｐゴシック" pitchFamily="50" charset="-128"/>
                <a:ea typeface="ＭＳ Ｐゴシック" panose="020B0600070205080204" pitchFamily="50" charset="-128"/>
                <a:cs typeface="+mn-cs"/>
              </a:rPr>
              <a:t>公助</a:t>
            </a: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panose="020B0600070205080204" pitchFamily="50" charset="-128"/>
              <a:cs typeface="+mn-cs"/>
            </a:endParaRPr>
          </a:p>
        </p:txBody>
      </p:sp>
      <p:sp>
        <p:nvSpPr>
          <p:cNvPr id="237" name="正方形/長方形 236"/>
          <p:cNvSpPr/>
          <p:nvPr/>
        </p:nvSpPr>
        <p:spPr>
          <a:xfrm>
            <a:off x="3000375" y="3786188"/>
            <a:ext cx="3357563" cy="714375"/>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 name="正方形/長方形 20"/>
          <p:cNvSpPr/>
          <p:nvPr/>
        </p:nvSpPr>
        <p:spPr>
          <a:xfrm>
            <a:off x="3786188" y="2428875"/>
            <a:ext cx="1714500" cy="1000125"/>
          </a:xfrm>
          <a:prstGeom prst="rect">
            <a:avLst/>
          </a:prstGeom>
          <a:solidFill>
            <a:srgbClr val="FFFFCC"/>
          </a:solid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8931" name="Rectangle 10"/>
          <p:cNvSpPr>
            <a:spLocks noChangeArrowheads="1"/>
          </p:cNvSpPr>
          <p:nvPr/>
        </p:nvSpPr>
        <p:spPr bwMode="auto">
          <a:xfrm>
            <a:off x="4357688" y="2786063"/>
            <a:ext cx="512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ＭＳ Ｐゴシック" pitchFamily="50" charset="-128"/>
                <a:ea typeface="ＭＳ Ｐゴシック" panose="020B0600070205080204" pitchFamily="50" charset="-128"/>
                <a:cs typeface="+mn-cs"/>
              </a:rPr>
              <a:t>共助</a:t>
            </a: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panose="020B0600070205080204" pitchFamily="50" charset="-128"/>
              <a:cs typeface="+mn-cs"/>
            </a:endParaRPr>
          </a:p>
        </p:txBody>
      </p:sp>
    </p:spTree>
    <p:extLst>
      <p:ext uri="{BB962C8B-B14F-4D97-AF65-F5344CB8AC3E}">
        <p14:creationId xmlns:p14="http://schemas.microsoft.com/office/powerpoint/2010/main" val="3682610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BF0FB1-50BA-4D23-A393-111B8333AE28}"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38915" name="Line 105"/>
          <p:cNvSpPr>
            <a:spLocks noChangeShapeType="1"/>
          </p:cNvSpPr>
          <p:nvPr/>
        </p:nvSpPr>
        <p:spPr bwMode="auto">
          <a:xfrm>
            <a:off x="2552700" y="3365500"/>
            <a:ext cx="1588" cy="476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panose="020B0600070205080204" pitchFamily="50" charset="-128"/>
              <a:cs typeface="+mn-cs"/>
            </a:endParaRPr>
          </a:p>
        </p:txBody>
      </p:sp>
      <p:sp>
        <p:nvSpPr>
          <p:cNvPr id="38916" name="スライド番号プレースホルダ 1"/>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67B9DD-BA26-4273-B492-A7BDFE5D12D3}" type="slidenum">
              <a:rPr kumimoji="1" lang="en-US" altLang="ja-JP" sz="1600" b="0" i="0" u="none" strike="noStrike" kern="1200" cap="none" spc="0" normalizeH="0" baseline="0" noProof="0">
                <a:ln>
                  <a:noFill/>
                </a:ln>
                <a:solidFill>
                  <a:prstClr val="white"/>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1" lang="en-US" altLang="ja-JP" sz="1600" b="0" i="0" u="none" strike="noStrike" kern="1200" cap="none" spc="0" normalizeH="0" baseline="0" noProof="0">
              <a:ln>
                <a:noFill/>
              </a:ln>
              <a:solidFill>
                <a:prstClr val="white"/>
              </a:solidFill>
              <a:effectLst/>
              <a:uLnTx/>
              <a:uFillTx/>
              <a:latin typeface="Arial" charset="0"/>
              <a:ea typeface="ＭＳ Ｐゴシック" pitchFamily="50" charset="-128"/>
              <a:cs typeface="+mn-cs"/>
            </a:endParaRPr>
          </a:p>
        </p:txBody>
      </p:sp>
      <p:sp>
        <p:nvSpPr>
          <p:cNvPr id="38917" name="Rectangle 225"/>
          <p:cNvSpPr>
            <a:spLocks noChangeArrowheads="1"/>
          </p:cNvSpPr>
          <p:nvPr/>
        </p:nvSpPr>
        <p:spPr bwMode="auto">
          <a:xfrm>
            <a:off x="2428875" y="357188"/>
            <a:ext cx="4071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ＭＳ Ｐゴシック" pitchFamily="50" charset="-128"/>
                <a:ea typeface="ＭＳ Ｐゴシック" panose="020B0600070205080204" pitchFamily="50" charset="-128"/>
                <a:cs typeface="Times New Roman" pitchFamily="18" charset="0"/>
              </a:rPr>
              <a:t>今後の地域福祉型社会福祉実施体制　</a:t>
            </a:r>
            <a:endParaRPr kumimoji="1" lang="en-US" altLang="ja-JP" sz="1800" b="1" i="0" u="none" strike="noStrike" kern="1200" cap="none" spc="0" normalizeH="0" baseline="0" noProof="0">
              <a:ln>
                <a:noFill/>
              </a:ln>
              <a:solidFill>
                <a:prstClr val="white"/>
              </a:solidFill>
              <a:effectLst/>
              <a:uLnTx/>
              <a:uFillTx/>
              <a:latin typeface="ＭＳ Ｐゴシック" pitchFamily="50" charset="-128"/>
              <a:ea typeface="ＭＳ Ｐゴシック" panose="020B0600070205080204" pitchFamily="50"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ＭＳ Ｐゴシック" pitchFamily="50" charset="-128"/>
                <a:ea typeface="ＭＳ Ｐゴシック" panose="020B0600070205080204" pitchFamily="50" charset="-128"/>
                <a:cs typeface="Times New Roman" pitchFamily="18" charset="0"/>
              </a:rPr>
              <a:t>（</a:t>
            </a:r>
            <a:r>
              <a:rPr kumimoji="1" lang="en-US" altLang="ja-JP" sz="1800" b="0" i="0" u="none" strike="noStrike" kern="1200" cap="none" spc="0" normalizeH="0" baseline="0" noProof="0">
                <a:ln>
                  <a:noFill/>
                </a:ln>
                <a:solidFill>
                  <a:prstClr val="white"/>
                </a:solidFill>
                <a:effectLst/>
                <a:uLnTx/>
                <a:uFillTx/>
                <a:latin typeface="Century" pitchFamily="18" charset="0"/>
                <a:ea typeface="ＭＳ Ｐゴシック" panose="020B0600070205080204" pitchFamily="50" charset="-128"/>
                <a:cs typeface="Times New Roman" pitchFamily="18" charset="0"/>
              </a:rPr>
              <a:t>community based social work</a:t>
            </a:r>
            <a:r>
              <a:rPr kumimoji="1" lang="ja-JP" altLang="en-US" sz="1800" b="0" i="0" u="none" strike="noStrike" kern="1200" cap="none" spc="0" normalizeH="0" baseline="0" noProof="0">
                <a:ln>
                  <a:noFill/>
                </a:ln>
                <a:solidFill>
                  <a:prstClr val="white"/>
                </a:solidFill>
                <a:effectLst/>
                <a:uLnTx/>
                <a:uFillTx/>
                <a:latin typeface="Century" pitchFamily="18" charset="0"/>
                <a:ea typeface="ＭＳ Ｐゴシック" panose="020B0600070205080204" pitchFamily="50" charset="-128"/>
                <a:cs typeface="Times New Roman" pitchFamily="18" charset="0"/>
              </a:rPr>
              <a:t>）</a:t>
            </a:r>
            <a:endParaRPr kumimoji="1" lang="ja-JP" altLang="en-US" sz="1800" b="0" i="0" u="none" strike="noStrike" kern="1200" cap="none" spc="0" normalizeH="0" baseline="0" noProof="0">
              <a:ln>
                <a:noFill/>
              </a:ln>
              <a:solidFill>
                <a:prstClr val="white"/>
              </a:solidFill>
              <a:effectLst/>
              <a:uLnTx/>
              <a:uFillTx/>
              <a:latin typeface="Arial" charset="0"/>
              <a:ea typeface="ＭＳ Ｐゴシック" panose="020B0600070205080204" pitchFamily="50" charset="-128"/>
              <a:cs typeface="+mn-cs"/>
            </a:endParaRPr>
          </a:p>
        </p:txBody>
      </p:sp>
      <p:sp>
        <p:nvSpPr>
          <p:cNvPr id="38918" name="テキスト ボックス 230"/>
          <p:cNvSpPr txBox="1">
            <a:spLocks noChangeArrowheads="1"/>
          </p:cNvSpPr>
          <p:nvPr/>
        </p:nvSpPr>
        <p:spPr bwMode="auto">
          <a:xfrm>
            <a:off x="571500" y="5429250"/>
            <a:ext cx="6137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Arial" charset="0"/>
                <a:ea typeface="ＭＳ Ｐゴシック"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mn-ea"/>
                <a:ea typeface="+mn-ea"/>
                <a:cs typeface="+mn-cs"/>
              </a:rPr>
              <a:t>制度的社会福祉</a:t>
            </a:r>
            <a:r>
              <a:rPr kumimoji="1" lang="en-US" altLang="ja-JP" sz="1400" b="0" i="0" u="none" strike="noStrike" kern="1200" cap="none" spc="0" normalizeH="0" baseline="0" noProof="0" dirty="0">
                <a:ln>
                  <a:noFill/>
                </a:ln>
                <a:solidFill>
                  <a:prstClr val="white"/>
                </a:solidFill>
                <a:effectLst/>
                <a:uLnTx/>
                <a:uFillTx/>
                <a:latin typeface="+mn-ea"/>
                <a:ea typeface="+mn-ea"/>
                <a:cs typeface="+mn-cs"/>
              </a:rPr>
              <a:t>SYS</a:t>
            </a:r>
            <a:r>
              <a:rPr kumimoji="1" lang="ja-JP" altLang="en-US" sz="1400" b="0" i="0" u="none" strike="noStrike" kern="1200" cap="none" spc="0" normalizeH="0" baseline="0" noProof="0" dirty="0">
                <a:ln>
                  <a:noFill/>
                </a:ln>
                <a:solidFill>
                  <a:prstClr val="white"/>
                </a:solidFill>
                <a:effectLst/>
                <a:uLnTx/>
                <a:uFillTx/>
                <a:latin typeface="+mn-ea"/>
                <a:ea typeface="+mn-ea"/>
                <a:cs typeface="+mn-cs"/>
              </a:rPr>
              <a:t>＋非制度的社会福祉活動の協働</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n-ea"/>
                <a:ea typeface="+mn-ea"/>
                <a:cs typeface="+mn-cs"/>
              </a:rPr>
              <a:t>・新しい公共の創造（第三の分権化＝脱官製市場化＝社会福祉の地域化）</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n-ea"/>
                <a:ea typeface="+mn-ea"/>
                <a:cs typeface="+mn-cs"/>
              </a:rPr>
              <a:t>・地方分権的社会福祉</a:t>
            </a:r>
            <a:r>
              <a:rPr kumimoji="1" lang="en-US" altLang="ja-JP" sz="1400" b="0" i="0" u="none" strike="noStrike" kern="1200" cap="none" spc="0" normalizeH="0" baseline="0" noProof="0" dirty="0">
                <a:ln>
                  <a:noFill/>
                </a:ln>
                <a:solidFill>
                  <a:prstClr val="white"/>
                </a:solidFill>
                <a:effectLst/>
                <a:uLnTx/>
                <a:uFillTx/>
                <a:latin typeface="+mn-ea"/>
                <a:ea typeface="+mn-ea"/>
                <a:cs typeface="+mn-cs"/>
              </a:rPr>
              <a:t>SYS</a:t>
            </a:r>
            <a:r>
              <a:rPr kumimoji="1" lang="ja-JP" altLang="en-US" sz="1400" b="0" i="0" u="none" strike="noStrike" kern="1200" cap="none" spc="0" normalizeH="0" baseline="0" noProof="0" dirty="0">
                <a:ln>
                  <a:noFill/>
                </a:ln>
                <a:solidFill>
                  <a:prstClr val="white"/>
                </a:solidFill>
                <a:effectLst/>
                <a:uLnTx/>
                <a:uFillTx/>
                <a:latin typeface="+mn-ea"/>
                <a:ea typeface="+mn-ea"/>
                <a:cs typeface="+mn-cs"/>
              </a:rPr>
              <a:t>←（コミュニティー・ミニマムの策定＝地域福祉計画）</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mn-ea"/>
                <a:ea typeface="+mn-ea"/>
                <a:cs typeface="+mn-cs"/>
              </a:rPr>
              <a:t>・包括的地域トータルケアシステム＋包括的支援法（仮称社会サービス法）</a:t>
            </a:r>
            <a:endParaRPr kumimoji="1" lang="ja-JP" altLang="en-US" sz="1800" b="0" i="0" u="none" strike="noStrike" kern="1200" cap="none" spc="0" normalizeH="0" baseline="0" noProof="0" dirty="0">
              <a:ln>
                <a:noFill/>
              </a:ln>
              <a:solidFill>
                <a:prstClr val="white"/>
              </a:solidFill>
              <a:effectLst/>
              <a:uLnTx/>
              <a:uFillTx/>
              <a:latin typeface="+mn-ea"/>
              <a:ea typeface="+mn-ea"/>
              <a:cs typeface="+mn-cs"/>
            </a:endParaRPr>
          </a:p>
        </p:txBody>
      </p:sp>
      <p:sp>
        <p:nvSpPr>
          <p:cNvPr id="232" name="テキスト ボックス 231"/>
          <p:cNvSpPr txBox="1"/>
          <p:nvPr/>
        </p:nvSpPr>
        <p:spPr>
          <a:xfrm>
            <a:off x="166688" y="6429375"/>
            <a:ext cx="6619875" cy="30797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引用文献　渡邊洋一　</a:t>
            </a:r>
            <a:r>
              <a:rPr kumimoji="1" lang="en-US" altLang="ja-JP"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2005</a:t>
            </a:r>
            <a:r>
              <a:rPr kumimoji="1" lang="ja-JP" altLang="en-US"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　</a:t>
            </a:r>
            <a:r>
              <a:rPr kumimoji="1" lang="en-US" altLang="ja-JP"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コミュニティケアと社会福祉の展望</a:t>
            </a:r>
            <a:r>
              <a:rPr kumimoji="1" lang="en-US" altLang="ja-JP"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相川書房　</a:t>
            </a:r>
            <a:r>
              <a:rPr kumimoji="1" lang="en-US" altLang="ja-JP"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241</a:t>
            </a:r>
            <a:r>
              <a:rPr kumimoji="1" lang="ja-JP" altLang="en-US"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a:t>
            </a:r>
            <a:r>
              <a:rPr kumimoji="1" lang="en-US" altLang="ja-JP"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242</a:t>
            </a:r>
            <a:endParaRPr kumimoji="1" lang="ja-JP" altLang="en-US"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endParaRPr>
          </a:p>
        </p:txBody>
      </p:sp>
      <p:sp>
        <p:nvSpPr>
          <p:cNvPr id="245" name="フリーフォーム 244"/>
          <p:cNvSpPr/>
          <p:nvPr/>
        </p:nvSpPr>
        <p:spPr>
          <a:xfrm>
            <a:off x="714375" y="4705350"/>
            <a:ext cx="8007350" cy="581025"/>
          </a:xfrm>
          <a:custGeom>
            <a:avLst/>
            <a:gdLst>
              <a:gd name="connsiteX0" fmla="*/ 0 w 8007927"/>
              <a:gd name="connsiteY0" fmla="*/ 568036 h 581891"/>
              <a:gd name="connsiteX1" fmla="*/ 8007927 w 8007927"/>
              <a:gd name="connsiteY1" fmla="*/ 581891 h 581891"/>
              <a:gd name="connsiteX2" fmla="*/ 7980218 w 8007927"/>
              <a:gd name="connsiteY2" fmla="*/ 304800 h 581891"/>
              <a:gd name="connsiteX3" fmla="*/ 5735782 w 8007927"/>
              <a:gd name="connsiteY3" fmla="*/ 290945 h 581891"/>
              <a:gd name="connsiteX4" fmla="*/ 5749636 w 8007927"/>
              <a:gd name="connsiteY4" fmla="*/ 27709 h 581891"/>
              <a:gd name="connsiteX5" fmla="*/ 2382982 w 8007927"/>
              <a:gd name="connsiteY5" fmla="*/ 0 h 581891"/>
              <a:gd name="connsiteX6" fmla="*/ 2382982 w 8007927"/>
              <a:gd name="connsiteY6" fmla="*/ 290945 h 581891"/>
              <a:gd name="connsiteX7" fmla="*/ 0 w 8007927"/>
              <a:gd name="connsiteY7" fmla="*/ 304800 h 581891"/>
              <a:gd name="connsiteX8" fmla="*/ 0 w 8007927"/>
              <a:gd name="connsiteY8" fmla="*/ 568036 h 58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7927" h="581891">
                <a:moveTo>
                  <a:pt x="0" y="568036"/>
                </a:moveTo>
                <a:lnTo>
                  <a:pt x="8007927" y="581891"/>
                </a:lnTo>
                <a:lnTo>
                  <a:pt x="7980218" y="304800"/>
                </a:lnTo>
                <a:lnTo>
                  <a:pt x="5735782" y="290945"/>
                </a:lnTo>
                <a:lnTo>
                  <a:pt x="5749636" y="27709"/>
                </a:lnTo>
                <a:lnTo>
                  <a:pt x="2382982" y="0"/>
                </a:lnTo>
                <a:lnTo>
                  <a:pt x="2382982" y="290945"/>
                </a:lnTo>
                <a:lnTo>
                  <a:pt x="0" y="304800"/>
                </a:lnTo>
                <a:lnTo>
                  <a:pt x="0" y="568036"/>
                </a:lnTo>
                <a:close/>
              </a:path>
            </a:pathLst>
          </a:custGeom>
          <a:noFill/>
          <a:ln w="1270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9" name="正方形/長方形 238"/>
          <p:cNvSpPr/>
          <p:nvPr/>
        </p:nvSpPr>
        <p:spPr>
          <a:xfrm>
            <a:off x="6027861" y="2260599"/>
            <a:ext cx="1908663" cy="1479552"/>
          </a:xfrm>
          <a:prstGeom prst="rect">
            <a:avLst/>
          </a:prstGeom>
          <a:solidFill>
            <a:srgbClr val="CCECFF"/>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0" name="正方形/長方形 239"/>
          <p:cNvSpPr/>
          <p:nvPr/>
        </p:nvSpPr>
        <p:spPr>
          <a:xfrm>
            <a:off x="1230923" y="2260601"/>
            <a:ext cx="2028092" cy="1479550"/>
          </a:xfrm>
          <a:prstGeom prst="rect">
            <a:avLst/>
          </a:prstGeom>
          <a:solidFill>
            <a:srgbClr val="CCFFCC"/>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4" name="正方形/長方形 243"/>
          <p:cNvSpPr/>
          <p:nvPr/>
        </p:nvSpPr>
        <p:spPr>
          <a:xfrm>
            <a:off x="2928938" y="1500188"/>
            <a:ext cx="3357562" cy="714375"/>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8924" name="Rectangle 12"/>
          <p:cNvSpPr>
            <a:spLocks noChangeArrowheads="1"/>
          </p:cNvSpPr>
          <p:nvPr/>
        </p:nvSpPr>
        <p:spPr bwMode="auto">
          <a:xfrm>
            <a:off x="3429000" y="1639888"/>
            <a:ext cx="2493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ＭＳ Ｐゴシック" pitchFamily="50" charset="-128"/>
                <a:ea typeface="ＭＳ Ｐゴシック" panose="020B0600070205080204" pitchFamily="50" charset="-128"/>
                <a:cs typeface="+mn-cs"/>
              </a:rPr>
              <a:t>非制度的な新たな公共</a:t>
            </a:r>
            <a:endParaRPr kumimoji="1" lang="ja-JP" altLang="en-US" sz="1800" b="0" i="0" u="none" strike="noStrike" kern="1200" cap="none" spc="0" normalizeH="0" baseline="0" noProof="0">
              <a:ln>
                <a:noFill/>
              </a:ln>
              <a:solidFill>
                <a:prstClr val="white"/>
              </a:solidFill>
              <a:effectLst/>
              <a:uLnTx/>
              <a:uFillTx/>
              <a:latin typeface="Arial" charset="0"/>
              <a:ea typeface="ＭＳ Ｐゴシック" panose="020B0600070205080204" pitchFamily="50" charset="-128"/>
              <a:cs typeface="+mn-cs"/>
            </a:endParaRPr>
          </a:p>
        </p:txBody>
      </p:sp>
      <p:sp>
        <p:nvSpPr>
          <p:cNvPr id="38925" name="Rectangle 6"/>
          <p:cNvSpPr>
            <a:spLocks noChangeArrowheads="1"/>
          </p:cNvSpPr>
          <p:nvPr/>
        </p:nvSpPr>
        <p:spPr bwMode="auto">
          <a:xfrm>
            <a:off x="3214688" y="4857750"/>
            <a:ext cx="3078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ＭＳ Ｐゴシック" pitchFamily="50" charset="-128"/>
                <a:ea typeface="ＭＳ Ｐゴシック" panose="020B0600070205080204" pitchFamily="50" charset="-128"/>
                <a:cs typeface="+mn-cs"/>
              </a:rPr>
              <a:t>商助（市場の社会貢献活動</a:t>
            </a:r>
            <a:r>
              <a:rPr kumimoji="1" lang="ja-JP" altLang="en-US" sz="2000" b="0" i="0" u="none" strike="noStrike" kern="1200" cap="none" spc="0" normalizeH="0" baseline="0" noProof="0">
                <a:ln>
                  <a:noFill/>
                </a:ln>
                <a:solidFill>
                  <a:srgbClr val="000000"/>
                </a:solidFill>
                <a:effectLst/>
                <a:uLnTx/>
                <a:uFillTx/>
                <a:latin typeface="ＭＳ Ｐゴシック" pitchFamily="50" charset="-128"/>
                <a:ea typeface="ＭＳ Ｐゴシック" panose="020B0600070205080204" pitchFamily="50" charset="-128"/>
                <a:cs typeface="+mn-cs"/>
              </a:rPr>
              <a:t>）</a:t>
            </a: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panose="020B0600070205080204" pitchFamily="50" charset="-128"/>
              <a:cs typeface="+mn-cs"/>
            </a:endParaRPr>
          </a:p>
        </p:txBody>
      </p:sp>
      <p:sp>
        <p:nvSpPr>
          <p:cNvPr id="38926" name="Rectangle 11"/>
          <p:cNvSpPr>
            <a:spLocks noChangeArrowheads="1"/>
          </p:cNvSpPr>
          <p:nvPr/>
        </p:nvSpPr>
        <p:spPr bwMode="auto">
          <a:xfrm>
            <a:off x="3500438" y="4000500"/>
            <a:ext cx="223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ＭＳ Ｐゴシック" pitchFamily="50" charset="-128"/>
                <a:ea typeface="ＭＳ Ｐゴシック" panose="020B0600070205080204" pitchFamily="50" charset="-128"/>
                <a:cs typeface="+mn-cs"/>
              </a:rPr>
              <a:t>制度的な新たな公共</a:t>
            </a:r>
            <a:endParaRPr kumimoji="1" lang="ja-JP" altLang="en-US" sz="1800" b="0" i="0" u="none" strike="noStrike" kern="1200" cap="none" spc="0" normalizeH="0" baseline="0" noProof="0">
              <a:ln>
                <a:noFill/>
              </a:ln>
              <a:solidFill>
                <a:prstClr val="white"/>
              </a:solidFill>
              <a:effectLst/>
              <a:uLnTx/>
              <a:uFillTx/>
              <a:latin typeface="Arial" charset="0"/>
              <a:ea typeface="ＭＳ Ｐゴシック" panose="020B0600070205080204" pitchFamily="50" charset="-128"/>
              <a:cs typeface="+mn-cs"/>
            </a:endParaRPr>
          </a:p>
        </p:txBody>
      </p:sp>
      <p:sp>
        <p:nvSpPr>
          <p:cNvPr id="38927" name="Rectangle 7"/>
          <p:cNvSpPr>
            <a:spLocks noChangeArrowheads="1"/>
          </p:cNvSpPr>
          <p:nvPr/>
        </p:nvSpPr>
        <p:spPr bwMode="auto">
          <a:xfrm>
            <a:off x="1928813" y="2854325"/>
            <a:ext cx="6143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Ｐゴシック" pitchFamily="50" charset="-128"/>
                <a:ea typeface="ＭＳ Ｐゴシック" panose="020B0600070205080204" pitchFamily="50" charset="-128"/>
                <a:cs typeface="+mn-cs"/>
              </a:rPr>
              <a:t>自助</a:t>
            </a:r>
            <a:endParaRPr kumimoji="1" lang="ja-JP" altLang="en-US" sz="1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p:txBody>
      </p:sp>
      <p:sp>
        <p:nvSpPr>
          <p:cNvPr id="38928" name="Rectangle 9"/>
          <p:cNvSpPr>
            <a:spLocks noChangeArrowheads="1"/>
          </p:cNvSpPr>
          <p:nvPr/>
        </p:nvSpPr>
        <p:spPr bwMode="auto">
          <a:xfrm>
            <a:off x="6858000" y="2854325"/>
            <a:ext cx="512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公助</a:t>
            </a:r>
            <a:endParaRPr kumimoji="1" lang="ja-JP" altLang="en-US" sz="1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p:txBody>
      </p:sp>
      <p:sp>
        <p:nvSpPr>
          <p:cNvPr id="237" name="正方形/長方形 236"/>
          <p:cNvSpPr/>
          <p:nvPr/>
        </p:nvSpPr>
        <p:spPr>
          <a:xfrm>
            <a:off x="3000375" y="3786188"/>
            <a:ext cx="3357563" cy="714375"/>
          </a:xfrm>
          <a:prstGeom prst="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 name="正方形/長方形 20"/>
          <p:cNvSpPr/>
          <p:nvPr/>
        </p:nvSpPr>
        <p:spPr>
          <a:xfrm>
            <a:off x="3786188" y="2428875"/>
            <a:ext cx="1714500" cy="1000125"/>
          </a:xfrm>
          <a:prstGeom prst="rect">
            <a:avLst/>
          </a:prstGeom>
          <a:solidFill>
            <a:srgbClr val="FFFFCC"/>
          </a:solid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8931" name="Rectangle 10"/>
          <p:cNvSpPr>
            <a:spLocks noChangeArrowheads="1"/>
          </p:cNvSpPr>
          <p:nvPr/>
        </p:nvSpPr>
        <p:spPr bwMode="auto">
          <a:xfrm>
            <a:off x="4357688" y="2786063"/>
            <a:ext cx="512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ＭＳ Ｐゴシック" pitchFamily="50" charset="-128"/>
                <a:ea typeface="ＭＳ Ｐゴシック" panose="020B0600070205080204" pitchFamily="50" charset="-128"/>
                <a:cs typeface="+mn-cs"/>
              </a:rPr>
              <a:t>共助</a:t>
            </a: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panose="020B0600070205080204" pitchFamily="50" charset="-128"/>
              <a:cs typeface="+mn-cs"/>
            </a:endParaRPr>
          </a:p>
        </p:txBody>
      </p:sp>
      <p:sp>
        <p:nvSpPr>
          <p:cNvPr id="2" name="矢印: 右 1">
            <a:extLst>
              <a:ext uri="{FF2B5EF4-FFF2-40B4-BE49-F238E27FC236}">
                <a16:creationId xmlns:a16="http://schemas.microsoft.com/office/drawing/2014/main" id="{ACAAE58C-EAF5-429D-A091-20AB05C13E7A}"/>
              </a:ext>
            </a:extLst>
          </p:cNvPr>
          <p:cNvSpPr/>
          <p:nvPr/>
        </p:nvSpPr>
        <p:spPr>
          <a:xfrm rot="13010729">
            <a:off x="2838347" y="3439485"/>
            <a:ext cx="345098" cy="219075"/>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右 21">
            <a:extLst>
              <a:ext uri="{FF2B5EF4-FFF2-40B4-BE49-F238E27FC236}">
                <a16:creationId xmlns:a16="http://schemas.microsoft.com/office/drawing/2014/main" id="{BE8B9C26-3A5E-4728-8258-C03C30038012}"/>
              </a:ext>
            </a:extLst>
          </p:cNvPr>
          <p:cNvSpPr/>
          <p:nvPr/>
        </p:nvSpPr>
        <p:spPr>
          <a:xfrm rot="19002176">
            <a:off x="1259076" y="3432560"/>
            <a:ext cx="345098" cy="219075"/>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AC2D0DA8-919F-4115-B530-DE725043EE24}"/>
              </a:ext>
            </a:extLst>
          </p:cNvPr>
          <p:cNvSpPr/>
          <p:nvPr/>
        </p:nvSpPr>
        <p:spPr>
          <a:xfrm rot="8234102">
            <a:off x="2838347" y="2380313"/>
            <a:ext cx="345098" cy="219075"/>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右 23">
            <a:extLst>
              <a:ext uri="{FF2B5EF4-FFF2-40B4-BE49-F238E27FC236}">
                <a16:creationId xmlns:a16="http://schemas.microsoft.com/office/drawing/2014/main" id="{0C878AE4-DFBF-4E7D-BE4C-931B7094D0C0}"/>
              </a:ext>
            </a:extLst>
          </p:cNvPr>
          <p:cNvSpPr/>
          <p:nvPr/>
        </p:nvSpPr>
        <p:spPr>
          <a:xfrm rot="2516974">
            <a:off x="1291560" y="2408163"/>
            <a:ext cx="345098" cy="219075"/>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4B8E8930-3E1D-4042-829D-0EEAED948448}"/>
              </a:ext>
            </a:extLst>
          </p:cNvPr>
          <p:cNvSpPr/>
          <p:nvPr/>
        </p:nvSpPr>
        <p:spPr>
          <a:xfrm rot="8234102">
            <a:off x="7534172" y="2361263"/>
            <a:ext cx="345098" cy="219075"/>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矢印: 右 25">
            <a:extLst>
              <a:ext uri="{FF2B5EF4-FFF2-40B4-BE49-F238E27FC236}">
                <a16:creationId xmlns:a16="http://schemas.microsoft.com/office/drawing/2014/main" id="{69DA448C-5B04-472D-B51A-CA2FF3B465E1}"/>
              </a:ext>
            </a:extLst>
          </p:cNvPr>
          <p:cNvSpPr/>
          <p:nvPr/>
        </p:nvSpPr>
        <p:spPr>
          <a:xfrm rot="2516974">
            <a:off x="6063585" y="2351013"/>
            <a:ext cx="345098" cy="219075"/>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矢印: 右 26">
            <a:extLst>
              <a:ext uri="{FF2B5EF4-FFF2-40B4-BE49-F238E27FC236}">
                <a16:creationId xmlns:a16="http://schemas.microsoft.com/office/drawing/2014/main" id="{5C5A96AC-D514-4DB1-B833-41CF9DDFBC68}"/>
              </a:ext>
            </a:extLst>
          </p:cNvPr>
          <p:cNvSpPr/>
          <p:nvPr/>
        </p:nvSpPr>
        <p:spPr>
          <a:xfrm rot="13010729">
            <a:off x="7562747" y="3477585"/>
            <a:ext cx="345098" cy="219075"/>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C42FDA45-9CE4-4A57-968B-7379834476D8}"/>
              </a:ext>
            </a:extLst>
          </p:cNvPr>
          <p:cNvSpPr/>
          <p:nvPr/>
        </p:nvSpPr>
        <p:spPr>
          <a:xfrm rot="19002176">
            <a:off x="6050151" y="3461135"/>
            <a:ext cx="345098" cy="219075"/>
          </a:xfrm>
          <a:prstGeom prst="rightArrow">
            <a:avLst/>
          </a:prstGeom>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58918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正方形/長方形 243"/>
          <p:cNvSpPr/>
          <p:nvPr/>
        </p:nvSpPr>
        <p:spPr>
          <a:xfrm>
            <a:off x="2928938" y="1412776"/>
            <a:ext cx="3357562" cy="714375"/>
          </a:xfrm>
          <a:prstGeom prst="rect">
            <a:avLst/>
          </a:prstGeom>
          <a:solidFill>
            <a:srgbClr val="FFFFCC"/>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7" name="正方形/長方形 236"/>
          <p:cNvSpPr/>
          <p:nvPr/>
        </p:nvSpPr>
        <p:spPr>
          <a:xfrm>
            <a:off x="3000375" y="3795315"/>
            <a:ext cx="3357563" cy="785813"/>
          </a:xfrm>
          <a:prstGeom prst="rect">
            <a:avLst/>
          </a:prstGeom>
          <a:solidFill>
            <a:srgbClr val="FFFFCC"/>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9938" name="Rectangle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46256CD-C5B8-4424-9083-E9CEE5B44F68}" type="slidenum">
              <a:rPr kumimoji="1" lang="en-US" altLang="ja-JP"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1" lang="en-US" altLang="ja-JP"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39939" name="Line 105"/>
          <p:cNvSpPr>
            <a:spLocks noChangeShapeType="1"/>
          </p:cNvSpPr>
          <p:nvPr/>
        </p:nvSpPr>
        <p:spPr bwMode="auto">
          <a:xfrm>
            <a:off x="2552700" y="3365500"/>
            <a:ext cx="1588" cy="4763"/>
          </a:xfrm>
          <a:prstGeom prst="line">
            <a:avLst/>
          </a:prstGeom>
          <a:noFill/>
          <a:ln w="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panose="020B0600070205080204" pitchFamily="50" charset="-128"/>
              <a:cs typeface="+mn-cs"/>
            </a:endParaRPr>
          </a:p>
        </p:txBody>
      </p:sp>
      <p:sp>
        <p:nvSpPr>
          <p:cNvPr id="39940" name="スライド番号プレースホルダ 1"/>
          <p:cNvSpPr txBox="1">
            <a:spLocks noGrp="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E9B4AB9-5279-4CAC-9D02-0952500AB2D7}" type="slidenum">
              <a:rPr kumimoji="1" lang="en-US" altLang="ja-JP" sz="1600" b="0" i="0" u="none" strike="noStrike" kern="1200" cap="none" spc="0" normalizeH="0" baseline="0" noProof="0">
                <a:ln>
                  <a:noFill/>
                </a:ln>
                <a:solidFill>
                  <a:prstClr val="white"/>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1" lang="en-US" altLang="ja-JP" sz="1600" b="0" i="0" u="none" strike="noStrike" kern="1200" cap="none" spc="0" normalizeH="0" baseline="0" noProof="0">
              <a:ln>
                <a:noFill/>
              </a:ln>
              <a:solidFill>
                <a:prstClr val="white"/>
              </a:solidFill>
              <a:effectLst/>
              <a:uLnTx/>
              <a:uFillTx/>
              <a:latin typeface="Arial" charset="0"/>
              <a:ea typeface="ＭＳ Ｐゴシック" pitchFamily="50" charset="-128"/>
              <a:cs typeface="+mn-cs"/>
            </a:endParaRPr>
          </a:p>
        </p:txBody>
      </p:sp>
      <p:sp>
        <p:nvSpPr>
          <p:cNvPr id="39941" name="Rectangle 225"/>
          <p:cNvSpPr>
            <a:spLocks noChangeArrowheads="1"/>
          </p:cNvSpPr>
          <p:nvPr/>
        </p:nvSpPr>
        <p:spPr bwMode="auto">
          <a:xfrm>
            <a:off x="2428875" y="357188"/>
            <a:ext cx="40719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ＭＳ Ｐゴシック" pitchFamily="50" charset="-128"/>
                <a:ea typeface="ＭＳ Ｐゴシック" panose="020B0600070205080204" pitchFamily="50" charset="-128"/>
                <a:cs typeface="Times New Roman" pitchFamily="18" charset="0"/>
              </a:rPr>
              <a:t>今後の地域福祉型社会福祉実施体制　</a:t>
            </a:r>
            <a:endParaRPr kumimoji="1" lang="en-US" altLang="ja-JP" sz="1800" b="1" i="0" u="none" strike="noStrike" kern="1200" cap="none" spc="0" normalizeH="0" baseline="0" noProof="0">
              <a:ln>
                <a:noFill/>
              </a:ln>
              <a:solidFill>
                <a:prstClr val="white"/>
              </a:solidFill>
              <a:effectLst/>
              <a:uLnTx/>
              <a:uFillTx/>
              <a:latin typeface="ＭＳ Ｐゴシック" pitchFamily="50" charset="-128"/>
              <a:ea typeface="ＭＳ Ｐゴシック" panose="020B0600070205080204" pitchFamily="50" charset="-128"/>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ＭＳ Ｐゴシック" pitchFamily="50" charset="-128"/>
                <a:ea typeface="ＭＳ Ｐゴシック" panose="020B0600070205080204" pitchFamily="50" charset="-128"/>
                <a:cs typeface="Times New Roman" pitchFamily="18" charset="0"/>
              </a:rPr>
              <a:t>（</a:t>
            </a:r>
            <a:r>
              <a:rPr kumimoji="1" lang="en-US" altLang="ja-JP" sz="1800" b="0" i="0" u="none" strike="noStrike" kern="1200" cap="none" spc="0" normalizeH="0" baseline="0" noProof="0">
                <a:ln>
                  <a:noFill/>
                </a:ln>
                <a:solidFill>
                  <a:prstClr val="white"/>
                </a:solidFill>
                <a:effectLst/>
                <a:uLnTx/>
                <a:uFillTx/>
                <a:latin typeface="Century" pitchFamily="18" charset="0"/>
                <a:ea typeface="ＭＳ Ｐゴシック" panose="020B0600070205080204" pitchFamily="50" charset="-128"/>
                <a:cs typeface="Times New Roman" pitchFamily="18" charset="0"/>
              </a:rPr>
              <a:t>community based social work</a:t>
            </a:r>
            <a:r>
              <a:rPr kumimoji="1" lang="ja-JP" altLang="en-US" sz="1800" b="0" i="0" u="none" strike="noStrike" kern="1200" cap="none" spc="0" normalizeH="0" baseline="0" noProof="0">
                <a:ln>
                  <a:noFill/>
                </a:ln>
                <a:solidFill>
                  <a:prstClr val="white"/>
                </a:solidFill>
                <a:effectLst/>
                <a:uLnTx/>
                <a:uFillTx/>
                <a:latin typeface="Century" pitchFamily="18" charset="0"/>
                <a:ea typeface="ＭＳ Ｐゴシック" panose="020B0600070205080204" pitchFamily="50" charset="-128"/>
                <a:cs typeface="Times New Roman" pitchFamily="18" charset="0"/>
              </a:rPr>
              <a:t>）</a:t>
            </a:r>
            <a:endParaRPr kumimoji="1" lang="ja-JP" altLang="en-US" sz="1800" b="0" i="0" u="none" strike="noStrike" kern="1200" cap="none" spc="0" normalizeH="0" baseline="0" noProof="0">
              <a:ln>
                <a:noFill/>
              </a:ln>
              <a:solidFill>
                <a:prstClr val="white"/>
              </a:solidFill>
              <a:effectLst/>
              <a:uLnTx/>
              <a:uFillTx/>
              <a:latin typeface="Arial" charset="0"/>
              <a:ea typeface="ＭＳ Ｐゴシック" panose="020B0600070205080204" pitchFamily="50" charset="-128"/>
              <a:cs typeface="+mn-cs"/>
            </a:endParaRPr>
          </a:p>
        </p:txBody>
      </p:sp>
      <p:sp>
        <p:nvSpPr>
          <p:cNvPr id="39942" name="テキスト ボックス 230"/>
          <p:cNvSpPr txBox="1">
            <a:spLocks noChangeArrowheads="1"/>
          </p:cNvSpPr>
          <p:nvPr/>
        </p:nvSpPr>
        <p:spPr bwMode="auto">
          <a:xfrm>
            <a:off x="571500" y="5429250"/>
            <a:ext cx="61372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・制度的社会福祉</a:t>
            </a:r>
            <a:r>
              <a:rPr kumimoji="1" lang="en-US" altLang="ja-JP" sz="14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SYS</a:t>
            </a:r>
            <a:r>
              <a:rPr kumimoji="1" lang="ja-JP" altLang="en-US" sz="14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＋非制度的社会福祉活動の協働</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・新しい公共の創造（第三の分権化＝脱官製市場化＝社会福祉の地域化）</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・地方分権的社会福祉</a:t>
            </a:r>
            <a:r>
              <a:rPr kumimoji="1" lang="en-US" altLang="ja-JP" sz="14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SYS</a:t>
            </a:r>
            <a:r>
              <a:rPr kumimoji="1" lang="ja-JP" altLang="en-US" sz="14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←（コミュニティー・ミニマムの策定＝地域福祉計画）</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・包括的地域トータルケアシステム＋包括的支援法（仮称社会サービス法）</a:t>
            </a:r>
            <a:endParaRPr kumimoji="1" lang="ja-JP" altLang="en-US" sz="1800" b="0" i="0" u="none" strike="noStrike" kern="1200" cap="none" spc="0" normalizeH="0" baseline="0" noProof="0">
              <a:ln>
                <a:noFill/>
              </a:ln>
              <a:solidFill>
                <a:prstClr val="white"/>
              </a:solidFill>
              <a:effectLst/>
              <a:uLnTx/>
              <a:uFillTx/>
              <a:latin typeface="Arial" charset="0"/>
              <a:ea typeface="ＭＳ Ｐゴシック" pitchFamily="50" charset="-128"/>
              <a:cs typeface="+mn-cs"/>
            </a:endParaRPr>
          </a:p>
        </p:txBody>
      </p:sp>
      <p:sp>
        <p:nvSpPr>
          <p:cNvPr id="232" name="テキスト ボックス 231"/>
          <p:cNvSpPr txBox="1"/>
          <p:nvPr/>
        </p:nvSpPr>
        <p:spPr>
          <a:xfrm>
            <a:off x="166688" y="6429375"/>
            <a:ext cx="6619875" cy="30797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引用文献　渡邊洋一　</a:t>
            </a:r>
            <a:r>
              <a:rPr kumimoji="1" lang="en-US" altLang="ja-JP"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2005</a:t>
            </a:r>
            <a:r>
              <a:rPr kumimoji="1" lang="ja-JP" altLang="en-US"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　</a:t>
            </a:r>
            <a:r>
              <a:rPr kumimoji="1" lang="en-US" altLang="ja-JP"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コミュニティケアと社会福祉の展望</a:t>
            </a:r>
            <a:r>
              <a:rPr kumimoji="1" lang="en-US" altLang="ja-JP"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相川書房　</a:t>
            </a:r>
            <a:r>
              <a:rPr kumimoji="1" lang="en-US" altLang="ja-JP"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241</a:t>
            </a:r>
            <a:r>
              <a:rPr kumimoji="1" lang="ja-JP" altLang="en-US"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a:t>
            </a:r>
            <a:r>
              <a:rPr kumimoji="1" lang="en-US" altLang="ja-JP"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242</a:t>
            </a:r>
            <a:endParaRPr kumimoji="1" lang="ja-JP" altLang="en-US" sz="1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endParaRPr>
          </a:p>
        </p:txBody>
      </p:sp>
      <p:sp>
        <p:nvSpPr>
          <p:cNvPr id="245" name="フリーフォーム 244"/>
          <p:cNvSpPr/>
          <p:nvPr/>
        </p:nvSpPr>
        <p:spPr>
          <a:xfrm>
            <a:off x="714375" y="4705350"/>
            <a:ext cx="8007350" cy="581025"/>
          </a:xfrm>
          <a:custGeom>
            <a:avLst/>
            <a:gdLst>
              <a:gd name="connsiteX0" fmla="*/ 0 w 8007927"/>
              <a:gd name="connsiteY0" fmla="*/ 568036 h 581891"/>
              <a:gd name="connsiteX1" fmla="*/ 8007927 w 8007927"/>
              <a:gd name="connsiteY1" fmla="*/ 581891 h 581891"/>
              <a:gd name="connsiteX2" fmla="*/ 7980218 w 8007927"/>
              <a:gd name="connsiteY2" fmla="*/ 304800 h 581891"/>
              <a:gd name="connsiteX3" fmla="*/ 5735782 w 8007927"/>
              <a:gd name="connsiteY3" fmla="*/ 290945 h 581891"/>
              <a:gd name="connsiteX4" fmla="*/ 5749636 w 8007927"/>
              <a:gd name="connsiteY4" fmla="*/ 27709 h 581891"/>
              <a:gd name="connsiteX5" fmla="*/ 2382982 w 8007927"/>
              <a:gd name="connsiteY5" fmla="*/ 0 h 581891"/>
              <a:gd name="connsiteX6" fmla="*/ 2382982 w 8007927"/>
              <a:gd name="connsiteY6" fmla="*/ 290945 h 581891"/>
              <a:gd name="connsiteX7" fmla="*/ 0 w 8007927"/>
              <a:gd name="connsiteY7" fmla="*/ 304800 h 581891"/>
              <a:gd name="connsiteX8" fmla="*/ 0 w 8007927"/>
              <a:gd name="connsiteY8" fmla="*/ 568036 h 58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7927" h="581891">
                <a:moveTo>
                  <a:pt x="0" y="568036"/>
                </a:moveTo>
                <a:lnTo>
                  <a:pt x="8007927" y="581891"/>
                </a:lnTo>
                <a:lnTo>
                  <a:pt x="7980218" y="304800"/>
                </a:lnTo>
                <a:lnTo>
                  <a:pt x="5735782" y="290945"/>
                </a:lnTo>
                <a:lnTo>
                  <a:pt x="5749636" y="27709"/>
                </a:lnTo>
                <a:lnTo>
                  <a:pt x="2382982" y="0"/>
                </a:lnTo>
                <a:lnTo>
                  <a:pt x="2382982" y="290945"/>
                </a:lnTo>
                <a:lnTo>
                  <a:pt x="0" y="304800"/>
                </a:lnTo>
                <a:lnTo>
                  <a:pt x="0" y="568036"/>
                </a:lnTo>
                <a:close/>
              </a:path>
            </a:pathLst>
          </a:cu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highlight>
                <a:srgbClr val="FFFF00"/>
              </a:highlight>
              <a:uLnTx/>
              <a:uFillTx/>
              <a:latin typeface="Calibri"/>
              <a:ea typeface="ＭＳ Ｐゴシック" panose="020B0600070205080204" pitchFamily="50" charset="-128"/>
              <a:cs typeface="+mn-cs"/>
            </a:endParaRPr>
          </a:p>
        </p:txBody>
      </p:sp>
      <p:sp>
        <p:nvSpPr>
          <p:cNvPr id="39949" name="Rectangle 6"/>
          <p:cNvSpPr>
            <a:spLocks noChangeArrowheads="1"/>
          </p:cNvSpPr>
          <p:nvPr/>
        </p:nvSpPr>
        <p:spPr bwMode="auto">
          <a:xfrm>
            <a:off x="3214688" y="4857750"/>
            <a:ext cx="3078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itchFamily="50" charset="-128"/>
                <a:ea typeface="ＭＳ Ｐゴシック" panose="020B0600070205080204" pitchFamily="50" charset="-128"/>
                <a:cs typeface="+mn-cs"/>
              </a:rPr>
              <a:t>商助（市場の社会貢献活動</a:t>
            </a:r>
            <a:r>
              <a:rPr kumimoji="1" lang="ja-JP" altLang="en-US" sz="2000" b="0" i="0" u="none" strike="noStrike" kern="1200" cap="none" spc="0" normalizeH="0" baseline="0" noProof="0" dirty="0">
                <a:ln>
                  <a:noFill/>
                </a:ln>
                <a:solidFill>
                  <a:schemeClr val="bg1"/>
                </a:solidFill>
                <a:effectLst/>
                <a:uLnTx/>
                <a:uFillTx/>
                <a:latin typeface="ＭＳ Ｐゴシック" pitchFamily="50" charset="-128"/>
                <a:ea typeface="ＭＳ Ｐゴシック" panose="020B0600070205080204" pitchFamily="50" charset="-128"/>
                <a:cs typeface="+mn-cs"/>
              </a:rPr>
              <a:t>）</a:t>
            </a:r>
            <a:endParaRPr kumimoji="1" lang="ja-JP" altLang="en-US" sz="1800" b="0" i="0" u="none" strike="noStrike" kern="1200" cap="none" spc="0" normalizeH="0" baseline="0" noProof="0" dirty="0">
              <a:ln>
                <a:noFill/>
              </a:ln>
              <a:solidFill>
                <a:schemeClr val="bg1"/>
              </a:solidFill>
              <a:effectLst/>
              <a:uLnTx/>
              <a:uFillTx/>
              <a:latin typeface="Arial" charset="0"/>
              <a:ea typeface="ＭＳ Ｐゴシック" panose="020B0600070205080204" pitchFamily="50" charset="-128"/>
              <a:cs typeface="+mn-cs"/>
            </a:endParaRPr>
          </a:p>
        </p:txBody>
      </p:sp>
      <p:sp>
        <p:nvSpPr>
          <p:cNvPr id="39948" name="Rectangle 12"/>
          <p:cNvSpPr>
            <a:spLocks noChangeArrowheads="1"/>
          </p:cNvSpPr>
          <p:nvPr/>
        </p:nvSpPr>
        <p:spPr bwMode="auto">
          <a:xfrm>
            <a:off x="3429000" y="1639888"/>
            <a:ext cx="2493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79646">
                    <a:lumMod val="75000"/>
                  </a:srgbClr>
                </a:solidFill>
                <a:effectLst/>
                <a:uLnTx/>
                <a:uFillTx/>
                <a:latin typeface="ＭＳ Ｐゴシック" pitchFamily="50" charset="-128"/>
                <a:ea typeface="ＭＳ Ｐゴシック" panose="020B0600070205080204" pitchFamily="50" charset="-128"/>
                <a:cs typeface="+mn-cs"/>
              </a:rPr>
              <a:t>非制度的な新たな公共</a:t>
            </a:r>
            <a:endParaRPr kumimoji="1" lang="ja-JP" altLang="en-US" sz="1800" b="0" i="0" u="none" strike="noStrike" kern="1200" cap="none" spc="0" normalizeH="0" baseline="0" noProof="0" dirty="0">
              <a:ln>
                <a:noFill/>
              </a:ln>
              <a:solidFill>
                <a:srgbClr val="F79646">
                  <a:lumMod val="75000"/>
                </a:srgbClr>
              </a:solidFill>
              <a:effectLst/>
              <a:uLnTx/>
              <a:uFillTx/>
              <a:latin typeface="Arial" charset="0"/>
              <a:ea typeface="ＭＳ Ｐゴシック" panose="020B0600070205080204" pitchFamily="50" charset="-128"/>
              <a:cs typeface="+mn-cs"/>
            </a:endParaRPr>
          </a:p>
        </p:txBody>
      </p:sp>
      <p:sp>
        <p:nvSpPr>
          <p:cNvPr id="39950" name="Rectangle 11"/>
          <p:cNvSpPr>
            <a:spLocks noChangeArrowheads="1"/>
          </p:cNvSpPr>
          <p:nvPr/>
        </p:nvSpPr>
        <p:spPr bwMode="auto">
          <a:xfrm>
            <a:off x="3500438" y="4000500"/>
            <a:ext cx="223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79646">
                    <a:lumMod val="75000"/>
                  </a:srgbClr>
                </a:solidFill>
                <a:effectLst/>
                <a:uLnTx/>
                <a:uFillTx/>
                <a:latin typeface="ＭＳ Ｐゴシック" pitchFamily="50" charset="-128"/>
                <a:ea typeface="ＭＳ Ｐゴシック" panose="020B0600070205080204" pitchFamily="50" charset="-128"/>
                <a:cs typeface="+mn-cs"/>
              </a:rPr>
              <a:t>制度的な新たな公共</a:t>
            </a:r>
            <a:endParaRPr kumimoji="1" lang="ja-JP" altLang="en-US" sz="1800" b="0" i="0" u="none" strike="noStrike" kern="1200" cap="none" spc="0" normalizeH="0" baseline="0" noProof="0" dirty="0">
              <a:ln>
                <a:noFill/>
              </a:ln>
              <a:solidFill>
                <a:srgbClr val="F79646">
                  <a:lumMod val="75000"/>
                </a:srgbClr>
              </a:solidFill>
              <a:effectLst/>
              <a:uLnTx/>
              <a:uFillTx/>
              <a:latin typeface="Arial" charset="0"/>
              <a:ea typeface="ＭＳ Ｐゴシック" panose="020B0600070205080204" pitchFamily="50" charset="-128"/>
              <a:cs typeface="+mn-cs"/>
            </a:endParaRPr>
          </a:p>
        </p:txBody>
      </p:sp>
      <p:sp>
        <p:nvSpPr>
          <p:cNvPr id="39951" name="Rectangle 7"/>
          <p:cNvSpPr>
            <a:spLocks noChangeArrowheads="1"/>
          </p:cNvSpPr>
          <p:nvPr/>
        </p:nvSpPr>
        <p:spPr bwMode="auto">
          <a:xfrm>
            <a:off x="1928813" y="2854325"/>
            <a:ext cx="6143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000000"/>
                </a:solidFill>
                <a:effectLst/>
                <a:uLnTx/>
                <a:uFillTx/>
                <a:latin typeface="ＭＳ Ｐゴシック" pitchFamily="50" charset="-128"/>
                <a:ea typeface="ＭＳ Ｐゴシック" panose="020B0600070205080204" pitchFamily="50" charset="-128"/>
                <a:cs typeface="+mn-cs"/>
              </a:rPr>
              <a:t>自助</a:t>
            </a: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panose="020B0600070205080204" pitchFamily="50" charset="-128"/>
              <a:cs typeface="+mn-cs"/>
            </a:endParaRPr>
          </a:p>
        </p:txBody>
      </p:sp>
      <p:sp>
        <p:nvSpPr>
          <p:cNvPr id="39952" name="Rectangle 9"/>
          <p:cNvSpPr>
            <a:spLocks noChangeArrowheads="1"/>
          </p:cNvSpPr>
          <p:nvPr/>
        </p:nvSpPr>
        <p:spPr bwMode="auto">
          <a:xfrm>
            <a:off x="6858000" y="2854325"/>
            <a:ext cx="512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ＭＳ Ｐゴシック" pitchFamily="50" charset="-128"/>
                <a:ea typeface="ＭＳ Ｐゴシック" panose="020B0600070205080204" pitchFamily="50" charset="-128"/>
                <a:cs typeface="+mn-cs"/>
              </a:rPr>
              <a:t>公助</a:t>
            </a: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panose="020B0600070205080204" pitchFamily="50" charset="-128"/>
              <a:cs typeface="+mn-cs"/>
            </a:endParaRPr>
          </a:p>
        </p:txBody>
      </p:sp>
      <p:sp>
        <p:nvSpPr>
          <p:cNvPr id="21" name="正方形/長方形 20"/>
          <p:cNvSpPr/>
          <p:nvPr/>
        </p:nvSpPr>
        <p:spPr>
          <a:xfrm>
            <a:off x="3571875" y="2214563"/>
            <a:ext cx="2143125" cy="1500187"/>
          </a:xfrm>
          <a:prstGeom prst="rect">
            <a:avLst/>
          </a:prstGeom>
          <a:solidFill>
            <a:srgbClr val="FFFFCC"/>
          </a:solidFill>
          <a:ln w="222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9955" name="Rectangle 10"/>
          <p:cNvSpPr>
            <a:spLocks noChangeArrowheads="1"/>
          </p:cNvSpPr>
          <p:nvPr/>
        </p:nvSpPr>
        <p:spPr bwMode="auto">
          <a:xfrm>
            <a:off x="4357688" y="2835275"/>
            <a:ext cx="512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ＭＳ Ｐゴシック" pitchFamily="50" charset="-128"/>
                <a:ea typeface="ＭＳ Ｐゴシック" panose="020B0600070205080204" pitchFamily="50" charset="-128"/>
                <a:cs typeface="+mn-cs"/>
              </a:rPr>
              <a:t>共助</a:t>
            </a: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panose="020B0600070205080204" pitchFamily="50" charset="-128"/>
              <a:cs typeface="+mn-cs"/>
            </a:endParaRPr>
          </a:p>
        </p:txBody>
      </p:sp>
      <p:sp>
        <p:nvSpPr>
          <p:cNvPr id="230" name="右矢印 229"/>
          <p:cNvSpPr/>
          <p:nvPr/>
        </p:nvSpPr>
        <p:spPr>
          <a:xfrm>
            <a:off x="5715000" y="2928938"/>
            <a:ext cx="357188" cy="214312"/>
          </a:xfrm>
          <a:prstGeom prst="rightArrow">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1" name="右矢印 230"/>
          <p:cNvSpPr/>
          <p:nvPr/>
        </p:nvSpPr>
        <p:spPr>
          <a:xfrm rot="10800000">
            <a:off x="3214688" y="2928938"/>
            <a:ext cx="357187" cy="214312"/>
          </a:xfrm>
          <a:prstGeom prst="rightArrow">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正方形/長方形 21"/>
          <p:cNvSpPr/>
          <p:nvPr/>
        </p:nvSpPr>
        <p:spPr>
          <a:xfrm>
            <a:off x="6027861" y="2260599"/>
            <a:ext cx="1908663" cy="1479552"/>
          </a:xfrm>
          <a:prstGeom prst="rect">
            <a:avLst/>
          </a:prstGeom>
          <a:solidFill>
            <a:srgbClr val="CCECFF"/>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正方形/長方形 22"/>
          <p:cNvSpPr/>
          <p:nvPr/>
        </p:nvSpPr>
        <p:spPr>
          <a:xfrm>
            <a:off x="1230923" y="2260601"/>
            <a:ext cx="2028092" cy="1479550"/>
          </a:xfrm>
          <a:prstGeom prst="rect">
            <a:avLst/>
          </a:prstGeom>
          <a:solidFill>
            <a:srgbClr val="CCFFCC"/>
          </a:solid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4" name="Rectangle 9"/>
          <p:cNvSpPr>
            <a:spLocks noChangeArrowheads="1"/>
          </p:cNvSpPr>
          <p:nvPr/>
        </p:nvSpPr>
        <p:spPr bwMode="auto">
          <a:xfrm>
            <a:off x="6708775" y="2877343"/>
            <a:ext cx="512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Ｐゴシック" pitchFamily="50" charset="-128"/>
                <a:ea typeface="ＭＳ Ｐゴシック" panose="020B0600070205080204" pitchFamily="50" charset="-128"/>
                <a:cs typeface="+mn-cs"/>
              </a:rPr>
              <a:t>公助</a:t>
            </a:r>
            <a:endParaRPr kumimoji="1" lang="ja-JP" altLang="en-US" sz="1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p:txBody>
      </p:sp>
      <p:sp>
        <p:nvSpPr>
          <p:cNvPr id="25" name="Rectangle 7"/>
          <p:cNvSpPr>
            <a:spLocks noChangeArrowheads="1"/>
          </p:cNvSpPr>
          <p:nvPr/>
        </p:nvSpPr>
        <p:spPr bwMode="auto">
          <a:xfrm>
            <a:off x="1963738" y="2854325"/>
            <a:ext cx="614362"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000000"/>
                </a:solidFill>
                <a:effectLst/>
                <a:uLnTx/>
                <a:uFillTx/>
                <a:latin typeface="ＭＳ Ｐゴシック" pitchFamily="50" charset="-128"/>
                <a:ea typeface="ＭＳ Ｐゴシック" panose="020B0600070205080204" pitchFamily="50" charset="-128"/>
                <a:cs typeface="+mn-cs"/>
              </a:rPr>
              <a:t>自助</a:t>
            </a:r>
            <a:endParaRPr kumimoji="1" lang="ja-JP" altLang="en-US" sz="1800" b="0" i="0" u="none" strike="noStrike" kern="1200" cap="none" spc="0" normalizeH="0" baseline="0" noProof="0" dirty="0">
              <a:ln>
                <a:noFill/>
              </a:ln>
              <a:solidFill>
                <a:prstClr val="black"/>
              </a:solidFill>
              <a:effectLst/>
              <a:uLnTx/>
              <a:uFillTx/>
              <a:latin typeface="Arial" charset="0"/>
              <a:ea typeface="ＭＳ Ｐゴシック" panose="020B0600070205080204" pitchFamily="50" charset="-128"/>
              <a:cs typeface="+mn-cs"/>
            </a:endParaRPr>
          </a:p>
        </p:txBody>
      </p:sp>
    </p:spTree>
    <p:extLst>
      <p:ext uri="{BB962C8B-B14F-4D97-AF65-F5344CB8AC3E}">
        <p14:creationId xmlns:p14="http://schemas.microsoft.com/office/powerpoint/2010/main" val="38395918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563" y="628650"/>
            <a:ext cx="6238875" cy="49434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5603" name="Text Box 3"/>
          <p:cNvSpPr txBox="1">
            <a:spLocks noChangeArrowheads="1"/>
          </p:cNvSpPr>
          <p:nvPr/>
        </p:nvSpPr>
        <p:spPr bwMode="auto">
          <a:xfrm>
            <a:off x="2032000" y="142875"/>
            <a:ext cx="4841875" cy="361950"/>
          </a:xfrm>
          <a:prstGeom prst="rect">
            <a:avLst/>
          </a:prstGeom>
          <a:solidFill>
            <a:srgbClr val="CCFFCC"/>
          </a:solidFill>
          <a:ln w="25400">
            <a:solidFill>
              <a:schemeClr val="hlink"/>
            </a:solidFill>
            <a:miter lim="800000"/>
            <a:headEnd/>
            <a:tailEnd/>
          </a:ln>
          <a:effectLst>
            <a:outerShdw dist="107763" dir="2700000" algn="ctr" rotWithShape="0">
              <a:schemeClr val="bg2">
                <a:alpha val="50000"/>
              </a:schemeClr>
            </a:outerShdw>
          </a:effec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宮城県の人口ピラミッドの推移（昭和</a:t>
            </a:r>
            <a:r>
              <a:rPr kumimoji="1" lang="en-US" altLang="ja-JP" sz="16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25</a:t>
            </a:r>
            <a:r>
              <a:rPr kumimoji="1" lang="ja-JP" altLang="en-US" sz="16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年～平成</a:t>
            </a:r>
            <a:r>
              <a:rPr kumimoji="1" lang="en-US" altLang="ja-JP" sz="16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17</a:t>
            </a:r>
            <a:r>
              <a:rPr kumimoji="1" lang="ja-JP" altLang="en-US" sz="16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年）</a:t>
            </a:r>
          </a:p>
        </p:txBody>
      </p:sp>
      <p:sp>
        <p:nvSpPr>
          <p:cNvPr id="25604" name="Text Box 4"/>
          <p:cNvSpPr txBox="1">
            <a:spLocks noChangeArrowheads="1"/>
          </p:cNvSpPr>
          <p:nvPr/>
        </p:nvSpPr>
        <p:spPr bwMode="auto">
          <a:xfrm>
            <a:off x="1017588" y="6511925"/>
            <a:ext cx="49831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a:ln>
                  <a:noFill/>
                </a:ln>
                <a:solidFill>
                  <a:srgbClr val="333399"/>
                </a:solidFill>
                <a:effectLst/>
                <a:uLnTx/>
                <a:uFillTx/>
                <a:latin typeface="ＭＳ Ｐゴシック" panose="020B0600070205080204" pitchFamily="50" charset="-128"/>
                <a:ea typeface="ＭＳ Ｐゴシック" panose="020B0600070205080204" pitchFamily="50" charset="-128"/>
                <a:cs typeface="+mn-cs"/>
              </a:rPr>
              <a:t>出典　平成</a:t>
            </a:r>
            <a:r>
              <a:rPr kumimoji="1" lang="en-US" altLang="ja-JP" sz="1200" b="0" i="0" u="none" strike="noStrike" kern="1200" cap="none" spc="0" normalizeH="0" baseline="0" noProof="0">
                <a:ln>
                  <a:noFill/>
                </a:ln>
                <a:solidFill>
                  <a:srgbClr val="333399"/>
                </a:solidFill>
                <a:effectLst/>
                <a:uLnTx/>
                <a:uFillTx/>
                <a:latin typeface="ＭＳ Ｐゴシック" panose="020B0600070205080204" pitchFamily="50" charset="-128"/>
                <a:ea typeface="ＭＳ Ｐゴシック" panose="020B0600070205080204" pitchFamily="50" charset="-128"/>
                <a:cs typeface="+mn-cs"/>
              </a:rPr>
              <a:t>17</a:t>
            </a:r>
            <a:r>
              <a:rPr kumimoji="1" lang="ja-JP" altLang="en-US" sz="1200" b="0" i="0" u="none" strike="noStrike" kern="1200" cap="none" spc="0" normalizeH="0" baseline="0" noProof="0">
                <a:ln>
                  <a:noFill/>
                </a:ln>
                <a:solidFill>
                  <a:srgbClr val="333399"/>
                </a:solidFill>
                <a:effectLst/>
                <a:uLnTx/>
                <a:uFillTx/>
                <a:latin typeface="ＭＳ Ｐゴシック" panose="020B0600070205080204" pitchFamily="50" charset="-128"/>
                <a:ea typeface="ＭＳ Ｐゴシック" panose="020B0600070205080204" pitchFamily="50" charset="-128"/>
                <a:cs typeface="+mn-cs"/>
              </a:rPr>
              <a:t>年国勢調査に基づく宮城県の人口概要　宮城県統計課　</a:t>
            </a:r>
            <a:r>
              <a:rPr kumimoji="1" lang="en-US" altLang="ja-JP" sz="1200" b="0" i="0" u="none" strike="noStrike" kern="1200" cap="none" spc="0" normalizeH="0" baseline="0" noProof="0">
                <a:ln>
                  <a:noFill/>
                </a:ln>
                <a:solidFill>
                  <a:srgbClr val="333399"/>
                </a:solidFill>
                <a:effectLst/>
                <a:uLnTx/>
                <a:uFillTx/>
                <a:latin typeface="ＭＳ Ｐゴシック" panose="020B0600070205080204" pitchFamily="50" charset="-128"/>
                <a:ea typeface="ＭＳ Ｐゴシック" panose="020B0600070205080204" pitchFamily="50" charset="-128"/>
                <a:cs typeface="+mn-cs"/>
              </a:rPr>
              <a:t>2007</a:t>
            </a:r>
          </a:p>
        </p:txBody>
      </p:sp>
      <p:sp>
        <p:nvSpPr>
          <p:cNvPr id="25605"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DCD32DB-0181-417F-9649-1761A818B08A}" type="slidenum">
              <a:rPr kumimoji="1" lang="en-US" altLang="ja-JP" sz="14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altLang="ja-JP" sz="1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mn-cs"/>
            </a:endParaRPr>
          </a:p>
        </p:txBody>
      </p:sp>
      <p:sp>
        <p:nvSpPr>
          <p:cNvPr id="25606" name="Text Box 4"/>
          <p:cNvSpPr txBox="1">
            <a:spLocks noChangeArrowheads="1"/>
          </p:cNvSpPr>
          <p:nvPr/>
        </p:nvSpPr>
        <p:spPr bwMode="auto">
          <a:xfrm>
            <a:off x="1322388" y="5516563"/>
            <a:ext cx="71072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a:t>
            </a:r>
            <a:r>
              <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日　 本総人口のピークは２００４（平成１６）年　１億２７００万人</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○宮城県総人口のピークは２００４（平成１６年１月１日現在　２３７万２６７５人</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Ｈ１８．１０．１　→　Ｈ１９．１０．１　の１年間で５，９９３人減少（大衡村５，６０７人相当分）</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50" charset="-128"/>
                <a:cs typeface="+mn-cs"/>
              </a:rPr>
              <a:t>　　　１０年後は，１年間で約１万人の人口が減少し，年々その数は増えていく</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4323710" y="688137"/>
            <a:ext cx="5631438" cy="617118"/>
          </a:xfrm>
          <a:prstGeom prst="rect">
            <a:avLst/>
          </a:prstGeom>
        </p:spPr>
        <p:txBody>
          <a:bodyPr vert="horz" lIns="84406" tIns="42203" rIns="84406" bIns="42203" rtlCol="0" anchor="ctr">
            <a:noAutofit/>
          </a:bodyPr>
          <a:lstStyle>
            <a:lvl1pPr algn="l" defTabSz="914400" rtl="0" eaLnBrk="1" latinLnBrk="0" hangingPunct="1">
              <a:lnSpc>
                <a:spcPct val="90000"/>
              </a:lnSpc>
              <a:spcBef>
                <a:spcPct val="0"/>
              </a:spcBef>
              <a:buNone/>
              <a:defRPr kumimoji="1" sz="3000" kern="1200">
                <a:solidFill>
                  <a:schemeClr val="tx1"/>
                </a:solidFill>
                <a:latin typeface="+mn-ea"/>
                <a:ea typeface="+mn-ea"/>
                <a:cs typeface="Meiryo UI" panose="020B0604030504040204" pitchFamily="50" charset="-128"/>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rPr>
              <a:t>◇ゲマインシャフト（</a:t>
            </a:r>
            <a:r>
              <a:rPr kumimoji="1" lang="en-US" altLang="ja-JP" sz="2215" b="1" i="0" u="none" strike="noStrike" kern="1200" cap="none" spc="0" normalizeH="0" baseline="0" noProof="0" dirty="0" err="1">
                <a:ln>
                  <a:noFill/>
                </a:ln>
                <a:solidFill>
                  <a:srgbClr val="FFFF00"/>
                </a:solidFill>
                <a:effectLst/>
                <a:uLnTx/>
                <a:uFillTx/>
                <a:latin typeface="ＭＳ Ｐゴシック" panose="020B0600070205080204" pitchFamily="50" charset="-128"/>
                <a:ea typeface="ＭＳ Ｐゴシック" panose="020B0600070205080204" pitchFamily="50" charset="-128"/>
              </a:rPr>
              <a:t>Gemeinschaft</a:t>
            </a:r>
            <a:r>
              <a:rPr kumimoji="1" lang="ja-JP" altLang="en-US" sz="2215" b="1"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rPr>
              <a:t>）</a:t>
            </a:r>
          </a:p>
        </p:txBody>
      </p:sp>
      <p:sp>
        <p:nvSpPr>
          <p:cNvPr id="5" name="テキスト ボックス 4"/>
          <p:cNvSpPr txBox="1"/>
          <p:nvPr/>
        </p:nvSpPr>
        <p:spPr>
          <a:xfrm>
            <a:off x="4464135" y="1275079"/>
            <a:ext cx="4409980" cy="11149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215"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血縁、地縁、友情などにより</a:t>
            </a:r>
            <a:endParaRPr kumimoji="1" lang="en-US" altLang="ja-JP" sz="2215"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215"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自然発生した社会集団</a:t>
            </a:r>
            <a:br>
              <a:rPr kumimoji="1" lang="en-US" altLang="ja-JP" sz="2215"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br>
            <a:r>
              <a:rPr kumimoji="1" lang="ja-JP" altLang="en-US" sz="2215"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・・共同社会</a:t>
            </a:r>
          </a:p>
        </p:txBody>
      </p:sp>
      <p:sp>
        <p:nvSpPr>
          <p:cNvPr id="6" name="タイトル 4"/>
          <p:cNvSpPr txBox="1">
            <a:spLocks/>
          </p:cNvSpPr>
          <p:nvPr/>
        </p:nvSpPr>
        <p:spPr>
          <a:xfrm>
            <a:off x="4355976" y="2412840"/>
            <a:ext cx="4995497" cy="641584"/>
          </a:xfrm>
          <a:prstGeom prst="rect">
            <a:avLst/>
          </a:prstGeom>
        </p:spPr>
        <p:txBody>
          <a:bodyPr vert="horz" lIns="84406" tIns="42203" rIns="84406" bIns="42203"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sz="2215" b="1"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j-cs"/>
              </a:rPr>
              <a:t>◇ゲゼルシャフト（</a:t>
            </a:r>
            <a:r>
              <a:rPr kumimoji="1" lang="en-US" altLang="ja-JP" sz="2215" b="1" i="0" u="none" strike="noStrike" kern="1200" cap="none" spc="0" normalizeH="0" baseline="0" noProof="0" dirty="0" err="1">
                <a:ln>
                  <a:noFill/>
                </a:ln>
                <a:solidFill>
                  <a:srgbClr val="FFFF00"/>
                </a:solidFill>
                <a:effectLst/>
                <a:uLnTx/>
                <a:uFillTx/>
                <a:latin typeface="ＭＳ Ｐゴシック" panose="020B0600070205080204" pitchFamily="50" charset="-128"/>
                <a:ea typeface="ＭＳ Ｐゴシック" panose="020B0600070205080204" pitchFamily="50" charset="-128"/>
                <a:cs typeface="+mj-cs"/>
              </a:rPr>
              <a:t>Gesellschaft</a:t>
            </a:r>
            <a:r>
              <a:rPr kumimoji="1" lang="ja-JP" altLang="en-US" sz="2215" b="1"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j-cs"/>
              </a:rPr>
              <a:t>）</a:t>
            </a:r>
          </a:p>
        </p:txBody>
      </p:sp>
      <p:sp>
        <p:nvSpPr>
          <p:cNvPr id="7" name="テキスト ボックス 6"/>
          <p:cNvSpPr txBox="1"/>
          <p:nvPr/>
        </p:nvSpPr>
        <p:spPr>
          <a:xfrm>
            <a:off x="4499992" y="3009955"/>
            <a:ext cx="4409980" cy="111492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215"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利害関係に基づいて</a:t>
            </a:r>
            <a:endParaRPr kumimoji="1" lang="en-US" altLang="ja-JP" sz="2215"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215"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人為的に作られた社会集団</a:t>
            </a:r>
            <a:br>
              <a:rPr kumimoji="1" lang="en-US" altLang="ja-JP" sz="2215"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br>
            <a:r>
              <a:rPr kumimoji="1" lang="ja-JP" altLang="en-US" sz="2215"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・・利益社会</a:t>
            </a:r>
          </a:p>
        </p:txBody>
      </p:sp>
      <p:pic>
        <p:nvPicPr>
          <p:cNvPr id="8" name="図 7"/>
          <p:cNvPicPr>
            <a:picLocks noChangeAspect="1"/>
          </p:cNvPicPr>
          <p:nvPr/>
        </p:nvPicPr>
        <p:blipFill>
          <a:blip r:embed="rId2"/>
          <a:stretch>
            <a:fillRect/>
          </a:stretch>
        </p:blipFill>
        <p:spPr>
          <a:xfrm>
            <a:off x="395536" y="692696"/>
            <a:ext cx="3706530" cy="4942041"/>
          </a:xfrm>
          <a:prstGeom prst="rect">
            <a:avLst/>
          </a:prstGeom>
          <a:ln>
            <a:noFill/>
          </a:ln>
          <a:effectLst>
            <a:softEdge rad="112500"/>
          </a:effectLst>
        </p:spPr>
      </p:pic>
      <p:sp>
        <p:nvSpPr>
          <p:cNvPr id="9" name="正方形/長方形 8"/>
          <p:cNvSpPr/>
          <p:nvPr/>
        </p:nvSpPr>
        <p:spPr>
          <a:xfrm>
            <a:off x="368605" y="5978510"/>
            <a:ext cx="4203395" cy="646331"/>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フェルディナント・テンニース（</a:t>
            </a:r>
            <a:r>
              <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1855-1936</a:t>
            </a: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ドイツの社会学者</a:t>
            </a:r>
          </a:p>
        </p:txBody>
      </p:sp>
      <p:sp>
        <p:nvSpPr>
          <p:cNvPr id="10" name="正方形/長方形 9"/>
          <p:cNvSpPr/>
          <p:nvPr/>
        </p:nvSpPr>
        <p:spPr>
          <a:xfrm>
            <a:off x="4303994" y="4470568"/>
            <a:ext cx="4730262" cy="1485416"/>
          </a:xfrm>
          <a:prstGeom prst="rect">
            <a:avLst/>
          </a:prstGeom>
          <a:solidFill>
            <a:srgbClr val="FFD7D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みなさんは、どちらで</a:t>
            </a:r>
            <a:br>
              <a:rPr kumimoji="1" lang="en-US" altLang="ja-JP" sz="258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br>
            <a:r>
              <a:rPr kumimoji="1" lang="ja-JP" altLang="en-US"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コミュニティづくりを進めますか</a:t>
            </a:r>
            <a:endParaRPr kumimoji="1" lang="ja-JP" altLang="en-US" sz="2585"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469754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番号プレースホル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F0D8297-0CCE-4A70-A144-E7EA85744BF7}" type="slidenum">
              <a:rPr kumimoji="1" lang="en-US" altLang="ja-JP" sz="1200" b="0" i="0" u="none" strike="noStrike" kern="1200" cap="none" spc="0" normalizeH="0" baseline="0" noProof="0" smtClean="0">
                <a:ln>
                  <a:noFill/>
                </a:ln>
                <a:solidFill>
                  <a:prstClr val="white"/>
                </a:solidFill>
                <a:effectLst/>
                <a:uLnTx/>
                <a:uFillTx/>
                <a:latin typeface="Arial"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en-US" altLang="ja-JP" sz="1200" b="0" i="0" u="none" strike="noStrike" kern="1200" cap="none" spc="0" normalizeH="0" baseline="0" noProof="0">
              <a:ln>
                <a:noFill/>
              </a:ln>
              <a:solidFill>
                <a:prstClr val="white"/>
              </a:solidFill>
              <a:effectLst/>
              <a:uLnTx/>
              <a:uFillTx/>
              <a:latin typeface="Arial" pitchFamily="34" charset="0"/>
              <a:ea typeface="ＭＳ Ｐゴシック" pitchFamily="50" charset="-128"/>
              <a:cs typeface="+mn-cs"/>
            </a:endParaRPr>
          </a:p>
        </p:txBody>
      </p:sp>
      <p:sp>
        <p:nvSpPr>
          <p:cNvPr id="77827" name="テキスト ボックス 2"/>
          <p:cNvSpPr txBox="1">
            <a:spLocks noChangeArrowheads="1"/>
          </p:cNvSpPr>
          <p:nvPr/>
        </p:nvSpPr>
        <p:spPr bwMode="auto">
          <a:xfrm>
            <a:off x="3348030" y="508610"/>
            <a:ext cx="2448106" cy="4001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Arial" pitchFamily="34" charset="0"/>
                <a:ea typeface="ＭＳ Ｐゴシック" pitchFamily="50" charset="-128"/>
                <a:cs typeface="+mn-cs"/>
              </a:rPr>
              <a:t>協働する社会の構築</a:t>
            </a:r>
          </a:p>
        </p:txBody>
      </p:sp>
      <p:sp>
        <p:nvSpPr>
          <p:cNvPr id="4" name="テキスト ボックス 3"/>
          <p:cNvSpPr txBox="1"/>
          <p:nvPr/>
        </p:nvSpPr>
        <p:spPr>
          <a:xfrm>
            <a:off x="498475" y="1341438"/>
            <a:ext cx="8394700" cy="3600986"/>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◆地域課題に取り組む為には、</a:t>
            </a:r>
            <a:r>
              <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住民</a:t>
            </a:r>
            <a:r>
              <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0" i="0" u="none" strike="noStrike" kern="1200" cap="none" spc="0" normalizeH="0" baseline="0" noProof="0" dirty="0" err="1">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行政</a:t>
            </a:r>
            <a:r>
              <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0" i="0" u="none" strike="noStrike" kern="1200" cap="none" spc="0" normalizeH="0" baseline="0" noProof="0" dirty="0" err="1">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新しい公共</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NPO</a:t>
            </a:r>
            <a:r>
              <a:rPr kumimoji="1" lang="ja-JP" altLang="en-US" sz="2400" b="0" i="0" u="none" strike="noStrike" kern="1200" cap="none" spc="0" normalizeH="0" baseline="0" noProof="0" dirty="0" err="1">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社会福祉法人、企業等々）</a:t>
            </a:r>
            <a:r>
              <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との 連携・協働が必須です。</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◆また、その為に必要な地域資源の発掘には、社会資源間の</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パートナーシップ（協力関係）が重要です。</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◆このことは、新しい社会的ネットワークの構築を意味します。</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◆その時、ネットワーク構築の</a:t>
            </a: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橋渡し役／巻き込み役</a:t>
            </a: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の存在が</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重要になります。</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7829" name="テキスト ボックス 4"/>
          <p:cNvSpPr txBox="1">
            <a:spLocks noChangeArrowheads="1"/>
          </p:cNvSpPr>
          <p:nvPr/>
        </p:nvSpPr>
        <p:spPr bwMode="auto">
          <a:xfrm>
            <a:off x="323850" y="6308725"/>
            <a:ext cx="6951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Arial" pitchFamily="34" charset="0"/>
                <a:ea typeface="ＭＳ Ｐゴシック" pitchFamily="50" charset="-128"/>
                <a:cs typeface="+mn-cs"/>
              </a:rPr>
              <a:t>出典：厚労省社会・援護局</a:t>
            </a:r>
            <a:r>
              <a:rPr kumimoji="1" lang="en-US" altLang="ja-JP" sz="1400" b="0" i="0" u="none" strike="noStrike" kern="1200" cap="none" spc="0" normalizeH="0" baseline="0" noProof="0">
                <a:ln>
                  <a:noFill/>
                </a:ln>
                <a:solidFill>
                  <a:prstClr val="white"/>
                </a:solidFill>
                <a:effectLst/>
                <a:uLnTx/>
                <a:uFillTx/>
                <a:latin typeface="Arial" pitchFamily="34" charset="0"/>
                <a:ea typeface="ＭＳ Ｐゴシック" pitchFamily="50" charset="-128"/>
                <a:cs typeface="+mn-cs"/>
              </a:rPr>
              <a:t>｢</a:t>
            </a:r>
            <a:r>
              <a:rPr kumimoji="1" lang="ja-JP" altLang="en-US" sz="1400" b="0" i="0" u="none" strike="noStrike" kern="1200" cap="none" spc="0" normalizeH="0" baseline="0" noProof="0">
                <a:ln>
                  <a:noFill/>
                </a:ln>
                <a:solidFill>
                  <a:prstClr val="white"/>
                </a:solidFill>
                <a:effectLst/>
                <a:uLnTx/>
                <a:uFillTx/>
                <a:latin typeface="Arial" pitchFamily="34" charset="0"/>
                <a:ea typeface="ＭＳ Ｐゴシック" pitchFamily="50" charset="-128"/>
                <a:cs typeface="+mn-cs"/>
              </a:rPr>
              <a:t>新しい公共に関する研究会</a:t>
            </a:r>
            <a:r>
              <a:rPr kumimoji="1" lang="en-US" altLang="ja-JP" sz="1400" b="0" i="0" u="none" strike="noStrike" kern="1200" cap="none" spc="0" normalizeH="0" baseline="0" noProof="0">
                <a:ln>
                  <a:noFill/>
                </a:ln>
                <a:solidFill>
                  <a:prstClr val="white"/>
                </a:solidFill>
                <a:effectLst/>
                <a:uLnTx/>
                <a:uFillTx/>
                <a:latin typeface="Arial" pitchFamily="34" charset="0"/>
                <a:ea typeface="ＭＳ Ｐゴシック" pitchFamily="50" charset="-128"/>
                <a:cs typeface="+mn-cs"/>
              </a:rPr>
              <a:t>｣</a:t>
            </a:r>
            <a:r>
              <a:rPr kumimoji="1" lang="ja-JP" altLang="en-US" sz="1400" b="0" i="0" u="none" strike="noStrike" kern="1200" cap="none" spc="0" normalizeH="0" baseline="0" noProof="0">
                <a:ln>
                  <a:noFill/>
                </a:ln>
                <a:solidFill>
                  <a:prstClr val="white"/>
                </a:solidFill>
                <a:effectLst/>
                <a:uLnTx/>
                <a:uFillTx/>
                <a:latin typeface="Arial" pitchFamily="34" charset="0"/>
                <a:ea typeface="ＭＳ Ｐゴシック" pitchFamily="50" charset="-128"/>
                <a:cs typeface="+mn-cs"/>
              </a:rPr>
              <a:t>報告書（素案），</a:t>
            </a:r>
            <a:r>
              <a:rPr kumimoji="1" lang="en-US" altLang="ja-JP" sz="1400" b="0" i="0" u="none" strike="noStrike" kern="1200" cap="none" spc="0" normalizeH="0" baseline="0" noProof="0">
                <a:ln>
                  <a:noFill/>
                </a:ln>
                <a:solidFill>
                  <a:prstClr val="white"/>
                </a:solidFill>
                <a:effectLst/>
                <a:uLnTx/>
                <a:uFillTx/>
                <a:latin typeface="Arial" pitchFamily="34" charset="0"/>
                <a:ea typeface="ＭＳ Ｐゴシック" pitchFamily="50" charset="-128"/>
                <a:cs typeface="+mn-cs"/>
              </a:rPr>
              <a:t>2010</a:t>
            </a:r>
            <a:r>
              <a:rPr kumimoji="1" lang="ja-JP" altLang="en-US" sz="1400" b="0" i="0" u="none" strike="noStrike" kern="1200" cap="none" spc="0" normalizeH="0" baseline="0" noProof="0">
                <a:ln>
                  <a:noFill/>
                </a:ln>
                <a:solidFill>
                  <a:prstClr val="white"/>
                </a:solidFill>
                <a:effectLst/>
                <a:uLnTx/>
                <a:uFillTx/>
                <a:latin typeface="Arial" pitchFamily="34" charset="0"/>
                <a:ea typeface="ＭＳ Ｐゴシック" pitchFamily="50" charset="-128"/>
                <a:cs typeface="+mn-cs"/>
              </a:rPr>
              <a:t>をもとに作成</a:t>
            </a:r>
          </a:p>
        </p:txBody>
      </p:sp>
      <p:sp>
        <p:nvSpPr>
          <p:cNvPr id="6" name="上矢印 5"/>
          <p:cNvSpPr/>
          <p:nvPr/>
        </p:nvSpPr>
        <p:spPr>
          <a:xfrm>
            <a:off x="4500563" y="4652963"/>
            <a:ext cx="428625" cy="500062"/>
          </a:xfrm>
          <a:prstGeom prst="up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7831" name="テキスト ボックス 6"/>
          <p:cNvSpPr txBox="1">
            <a:spLocks noChangeArrowheads="1"/>
          </p:cNvSpPr>
          <p:nvPr/>
        </p:nvSpPr>
        <p:spPr bwMode="auto">
          <a:xfrm>
            <a:off x="3649394" y="5373216"/>
            <a:ext cx="2146742" cy="523220"/>
          </a:xfrm>
          <a:prstGeom prst="rect">
            <a:avLst/>
          </a:prstGeom>
          <a:noFill/>
          <a:ln w="158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itchFamily="34" charset="0"/>
                <a:ea typeface="ＭＳ Ｐゴシック" pitchFamily="50" charset="-128"/>
                <a:cs typeface="+mn-cs"/>
              </a:rPr>
              <a:t>ＣＳＷの出番</a:t>
            </a:r>
          </a:p>
        </p:txBody>
      </p:sp>
    </p:spTree>
    <p:extLst>
      <p:ext uri="{BB962C8B-B14F-4D97-AF65-F5344CB8AC3E}">
        <p14:creationId xmlns:p14="http://schemas.microsoft.com/office/powerpoint/2010/main" val="26645788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2"/>
          <p:cNvSpPr txBox="1">
            <a:spLocks noChangeArrowheads="1"/>
          </p:cNvSpPr>
          <p:nvPr/>
        </p:nvSpPr>
        <p:spPr bwMode="auto">
          <a:xfrm>
            <a:off x="3071813" y="347663"/>
            <a:ext cx="2681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最適福祉ミックス論</a:t>
            </a:r>
          </a:p>
        </p:txBody>
      </p:sp>
      <p:sp>
        <p:nvSpPr>
          <p:cNvPr id="37891" name="_s1028"/>
          <p:cNvSpPr>
            <a:spLocks noChangeArrowheads="1" noTextEdit="1"/>
          </p:cNvSpPr>
          <p:nvPr/>
        </p:nvSpPr>
        <p:spPr bwMode="auto">
          <a:xfrm>
            <a:off x="2022153" y="3357563"/>
            <a:ext cx="2909887" cy="2857500"/>
          </a:xfrm>
          <a:prstGeom prst="ellipse">
            <a:avLst/>
          </a:prstGeom>
          <a:solidFill>
            <a:srgbClr val="92D050">
              <a:alpha val="59999"/>
            </a:srgbClr>
          </a:solidFill>
          <a:ln w="28575">
            <a:solidFill>
              <a:srgbClr val="92D050"/>
            </a:solidFill>
            <a:round/>
            <a:headEnd/>
            <a:tailEnd/>
          </a:ln>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panose="020B0600070205080204" pitchFamily="50" charset="-128"/>
              <a:cs typeface="+mn-cs"/>
            </a:endParaRPr>
          </a:p>
        </p:txBody>
      </p:sp>
      <p:sp>
        <p:nvSpPr>
          <p:cNvPr id="37892" name="_s1032"/>
          <p:cNvSpPr>
            <a:spLocks noChangeArrowheads="1" noTextEdit="1"/>
          </p:cNvSpPr>
          <p:nvPr/>
        </p:nvSpPr>
        <p:spPr bwMode="auto">
          <a:xfrm>
            <a:off x="3073697" y="1643063"/>
            <a:ext cx="2938463" cy="2857500"/>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panose="020B0600070205080204" pitchFamily="50" charset="-128"/>
              <a:cs typeface="+mn-cs"/>
            </a:endParaRPr>
          </a:p>
        </p:txBody>
      </p:sp>
      <p:sp>
        <p:nvSpPr>
          <p:cNvPr id="37893" name="_s1030"/>
          <p:cNvSpPr>
            <a:spLocks noChangeArrowheads="1" noTextEdit="1"/>
          </p:cNvSpPr>
          <p:nvPr/>
        </p:nvSpPr>
        <p:spPr bwMode="auto">
          <a:xfrm>
            <a:off x="4139952" y="3357563"/>
            <a:ext cx="3003550" cy="2857500"/>
          </a:xfrm>
          <a:prstGeom prst="ellipse">
            <a:avLst/>
          </a:prstGeom>
          <a:solidFill>
            <a:srgbClr val="CCFFFF">
              <a:alpha val="59999"/>
            </a:srgbClr>
          </a:solidFill>
          <a:ln w="28575">
            <a:solidFill>
              <a:srgbClr val="00B0F0"/>
            </a:solidFill>
            <a:round/>
            <a:headEnd/>
            <a:tailEnd/>
          </a:ln>
        </p:spPr>
        <p:txBody>
          <a:bodyPr lIns="0" tIns="0" rIns="0" bIns="0"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charset="0"/>
              <a:ea typeface="ＭＳ Ｐゴシック" panose="020B0600070205080204" pitchFamily="50" charset="-128"/>
              <a:cs typeface="+mn-cs"/>
            </a:endParaRPr>
          </a:p>
        </p:txBody>
      </p:sp>
      <p:sp>
        <p:nvSpPr>
          <p:cNvPr id="37894" name="_s1029"/>
          <p:cNvSpPr>
            <a:spLocks noChangeArrowheads="1"/>
          </p:cNvSpPr>
          <p:nvPr/>
        </p:nvSpPr>
        <p:spPr bwMode="auto">
          <a:xfrm>
            <a:off x="3820372" y="1052901"/>
            <a:ext cx="1497013" cy="517525"/>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Arial" charset="0"/>
                <a:ea typeface="ＭＳ Ｐゴシック" panose="020B0600070205080204" pitchFamily="50" charset="-128"/>
                <a:cs typeface="+mn-cs"/>
              </a:rPr>
              <a:t>公　的　部　門</a:t>
            </a:r>
          </a:p>
        </p:txBody>
      </p:sp>
      <p:sp>
        <p:nvSpPr>
          <p:cNvPr id="37895" name="_s1031"/>
          <p:cNvSpPr>
            <a:spLocks noChangeArrowheads="1"/>
          </p:cNvSpPr>
          <p:nvPr/>
        </p:nvSpPr>
        <p:spPr bwMode="auto">
          <a:xfrm>
            <a:off x="6715125" y="5715000"/>
            <a:ext cx="1657350" cy="549275"/>
          </a:xfrm>
          <a:prstGeom prst="rect">
            <a:avLst/>
          </a:prstGeom>
          <a:noFill/>
          <a:ln w="9525">
            <a:solidFill>
              <a:srgbClr val="99CCFF"/>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Arial" charset="0"/>
                <a:ea typeface="ＭＳ Ｐゴシック" panose="020B0600070205080204" pitchFamily="50" charset="-128"/>
                <a:cs typeface="+mn-cs"/>
              </a:rPr>
              <a:t>民間非営利部門</a:t>
            </a:r>
          </a:p>
        </p:txBody>
      </p:sp>
      <p:sp>
        <p:nvSpPr>
          <p:cNvPr id="37896" name="_s1031"/>
          <p:cNvSpPr>
            <a:spLocks noChangeArrowheads="1"/>
          </p:cNvSpPr>
          <p:nvPr/>
        </p:nvSpPr>
        <p:spPr bwMode="auto">
          <a:xfrm>
            <a:off x="703263" y="5768975"/>
            <a:ext cx="1511300" cy="517525"/>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prstClr val="white"/>
                </a:solidFill>
                <a:effectLst/>
                <a:uLnTx/>
                <a:uFillTx/>
                <a:latin typeface="Arial" charset="0"/>
                <a:ea typeface="ＭＳ Ｐゴシック" panose="020B0600070205080204" pitchFamily="50" charset="-128"/>
                <a:cs typeface="+mn-cs"/>
              </a:rPr>
              <a:t>市　場　部　門</a:t>
            </a:r>
          </a:p>
        </p:txBody>
      </p:sp>
      <p:sp>
        <p:nvSpPr>
          <p:cNvPr id="37897" name="Text Box 20"/>
          <p:cNvSpPr txBox="1">
            <a:spLocks noChangeArrowheads="1"/>
          </p:cNvSpPr>
          <p:nvPr/>
        </p:nvSpPr>
        <p:spPr bwMode="auto">
          <a:xfrm>
            <a:off x="4716463" y="3735388"/>
            <a:ext cx="1606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00"/>
                </a:solidFill>
                <a:effectLst/>
                <a:uLnTx/>
                <a:uFillTx/>
                <a:latin typeface="Arial" charset="0"/>
                <a:ea typeface="ＭＳ Ｐゴシック" pitchFamily="50" charset="-128"/>
                <a:cs typeface="+mn-cs"/>
              </a:rPr>
              <a:t>社会福祉協議会</a:t>
            </a:r>
          </a:p>
        </p:txBody>
      </p:sp>
      <p:sp>
        <p:nvSpPr>
          <p:cNvPr id="37898" name="Text Box 21"/>
          <p:cNvSpPr txBox="1">
            <a:spLocks noChangeArrowheads="1"/>
          </p:cNvSpPr>
          <p:nvPr/>
        </p:nvSpPr>
        <p:spPr bwMode="auto">
          <a:xfrm>
            <a:off x="2616200" y="4633913"/>
            <a:ext cx="109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民間企業</a:t>
            </a:r>
          </a:p>
        </p:txBody>
      </p:sp>
      <p:sp>
        <p:nvSpPr>
          <p:cNvPr id="37899" name="Text Box 22"/>
          <p:cNvSpPr txBox="1">
            <a:spLocks noChangeArrowheads="1"/>
          </p:cNvSpPr>
          <p:nvPr/>
        </p:nvSpPr>
        <p:spPr bwMode="auto">
          <a:xfrm>
            <a:off x="5072063" y="4633913"/>
            <a:ext cx="1797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ボランティア団体</a:t>
            </a:r>
          </a:p>
        </p:txBody>
      </p:sp>
      <p:sp>
        <p:nvSpPr>
          <p:cNvPr id="37900" name="Text Box 24"/>
          <p:cNvSpPr txBox="1">
            <a:spLocks noChangeArrowheads="1"/>
          </p:cNvSpPr>
          <p:nvPr/>
        </p:nvSpPr>
        <p:spPr bwMode="auto">
          <a:xfrm>
            <a:off x="4000500" y="4521200"/>
            <a:ext cx="10599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FFFF00"/>
                </a:solidFill>
                <a:effectLst/>
                <a:uLnTx/>
                <a:uFillTx/>
                <a:latin typeface="Arial" charset="0"/>
                <a:ea typeface="ＭＳ Ｐゴシック" pitchFamily="50" charset="-128"/>
                <a:cs typeface="+mn-cs"/>
              </a:rPr>
              <a:t>ＮＰ</a:t>
            </a:r>
            <a:r>
              <a:rPr kumimoji="1" lang="en-US" altLang="ja-JP" sz="1600" b="0" i="0" u="none" strike="noStrike" kern="1200" cap="none" spc="0" normalizeH="0" baseline="0" noProof="0" dirty="0">
                <a:ln>
                  <a:noFill/>
                </a:ln>
                <a:solidFill>
                  <a:srgbClr val="FFFF00"/>
                </a:solidFill>
                <a:effectLst/>
                <a:uLnTx/>
                <a:uFillTx/>
                <a:latin typeface="Arial" charset="0"/>
                <a:ea typeface="ＭＳ Ｐゴシック" pitchFamily="50" charset="-128"/>
                <a:cs typeface="+mn-cs"/>
              </a:rPr>
              <a:t>O</a:t>
            </a:r>
            <a:r>
              <a:rPr kumimoji="1" lang="ja-JP" altLang="en-US" sz="1600" b="0" i="0" u="none" strike="noStrike" kern="1200" cap="none" spc="0" normalizeH="0" baseline="0" noProof="0" dirty="0">
                <a:ln>
                  <a:noFill/>
                </a:ln>
                <a:solidFill>
                  <a:srgbClr val="FFFF00"/>
                </a:solidFill>
                <a:effectLst/>
                <a:uLnTx/>
                <a:uFillTx/>
                <a:latin typeface="Arial" charset="0"/>
                <a:ea typeface="ＭＳ Ｐゴシック" pitchFamily="50" charset="-128"/>
                <a:cs typeface="+mn-cs"/>
              </a:rPr>
              <a:t>法人</a:t>
            </a:r>
          </a:p>
        </p:txBody>
      </p:sp>
      <p:sp>
        <p:nvSpPr>
          <p:cNvPr id="37901" name="Text Box 25"/>
          <p:cNvSpPr txBox="1">
            <a:spLocks noChangeArrowheads="1"/>
          </p:cNvSpPr>
          <p:nvPr/>
        </p:nvSpPr>
        <p:spPr bwMode="auto">
          <a:xfrm>
            <a:off x="3881810" y="2425700"/>
            <a:ext cx="1338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自治体運営</a:t>
            </a:r>
          </a:p>
        </p:txBody>
      </p:sp>
      <p:sp>
        <p:nvSpPr>
          <p:cNvPr id="37902" name="テキスト ボックス 13"/>
          <p:cNvSpPr txBox="1">
            <a:spLocks noChangeArrowheads="1"/>
          </p:cNvSpPr>
          <p:nvPr/>
        </p:nvSpPr>
        <p:spPr bwMode="auto">
          <a:xfrm>
            <a:off x="5138738" y="5519738"/>
            <a:ext cx="1004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00"/>
                </a:solidFill>
                <a:effectLst/>
                <a:uLnTx/>
                <a:uFillTx/>
                <a:latin typeface="Arial" charset="0"/>
                <a:ea typeface="ＭＳ Ｐゴシック" pitchFamily="50" charset="-128"/>
                <a:cs typeface="+mn-cs"/>
              </a:rPr>
              <a:t>地域団体</a:t>
            </a:r>
          </a:p>
        </p:txBody>
      </p:sp>
      <p:sp>
        <p:nvSpPr>
          <p:cNvPr id="37903" name="テキスト ボックス 14"/>
          <p:cNvSpPr txBox="1">
            <a:spLocks noChangeArrowheads="1"/>
          </p:cNvSpPr>
          <p:nvPr/>
        </p:nvSpPr>
        <p:spPr bwMode="auto">
          <a:xfrm>
            <a:off x="3350816" y="5107087"/>
            <a:ext cx="23733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00"/>
                </a:solidFill>
                <a:effectLst/>
                <a:uLnTx/>
                <a:uFillTx/>
                <a:latin typeface="Arial" charset="0"/>
                <a:ea typeface="ＭＳ Ｐゴシック" pitchFamily="50" charset="-128"/>
                <a:cs typeface="+mn-cs"/>
              </a:rPr>
              <a:t>企業の社会貢献（</a:t>
            </a:r>
            <a:r>
              <a:rPr kumimoji="1" lang="en-US" altLang="ja-JP" sz="1600" b="0" i="0" u="none" strike="noStrike" kern="1200" cap="none" spc="0" normalizeH="0" baseline="0" noProof="0">
                <a:ln>
                  <a:noFill/>
                </a:ln>
                <a:solidFill>
                  <a:srgbClr val="FFFF00"/>
                </a:solidFill>
                <a:effectLst/>
                <a:uLnTx/>
                <a:uFillTx/>
                <a:latin typeface="Arial" charset="0"/>
                <a:ea typeface="ＭＳ Ｐゴシック" pitchFamily="50" charset="-128"/>
                <a:cs typeface="+mn-cs"/>
              </a:rPr>
              <a:t> CSR </a:t>
            </a:r>
            <a:r>
              <a:rPr kumimoji="1" lang="ja-JP" altLang="en-US" sz="1600" b="0" i="0" u="none" strike="noStrike" kern="1200" cap="none" spc="0" normalizeH="0" baseline="0" noProof="0">
                <a:ln>
                  <a:noFill/>
                </a:ln>
                <a:solidFill>
                  <a:srgbClr val="FFFF00"/>
                </a:solidFill>
                <a:effectLst/>
                <a:uLnTx/>
                <a:uFillTx/>
                <a:latin typeface="Arial" charset="0"/>
                <a:ea typeface="ＭＳ Ｐゴシック" pitchFamily="50" charset="-128"/>
                <a:cs typeface="+mn-cs"/>
              </a:rPr>
              <a:t>）</a:t>
            </a:r>
          </a:p>
        </p:txBody>
      </p:sp>
      <p:sp>
        <p:nvSpPr>
          <p:cNvPr id="37904" name="Text Box 20"/>
          <p:cNvSpPr txBox="1">
            <a:spLocks noChangeArrowheads="1"/>
          </p:cNvSpPr>
          <p:nvPr/>
        </p:nvSpPr>
        <p:spPr bwMode="auto">
          <a:xfrm>
            <a:off x="2727325" y="3714750"/>
            <a:ext cx="1416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00"/>
                </a:solidFill>
                <a:effectLst/>
                <a:uLnTx/>
                <a:uFillTx/>
                <a:latin typeface="Arial" charset="0"/>
                <a:ea typeface="ＭＳ Ｐゴシック" pitchFamily="50" charset="-128"/>
                <a:cs typeface="+mn-cs"/>
              </a:rPr>
              <a:t>社会福祉法人</a:t>
            </a:r>
          </a:p>
        </p:txBody>
      </p:sp>
      <p:sp>
        <p:nvSpPr>
          <p:cNvPr id="2" name="テキスト ボックス 1"/>
          <p:cNvSpPr txBox="1"/>
          <p:nvPr/>
        </p:nvSpPr>
        <p:spPr>
          <a:xfrm>
            <a:off x="5518748" y="1013464"/>
            <a:ext cx="3425938" cy="954107"/>
          </a:xfrm>
          <a:prstGeom prst="rect">
            <a:avLst/>
          </a:prstGeom>
          <a:noFill/>
          <a:ln>
            <a:solidFill>
              <a:srgbClr val="FFFF00"/>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ＣＳＷは、各部門に関わる</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◇触媒的役割（協働を興すプラットホーム）</a:t>
            </a:r>
            <a:endParaRPr kumimoji="1" lang="en-US" altLang="ja-JP"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◇通訳・翻訳的役割（アボゲイト）</a:t>
            </a:r>
          </a:p>
        </p:txBody>
      </p:sp>
    </p:spTree>
    <p:extLst>
      <p:ext uri="{BB962C8B-B14F-4D97-AF65-F5344CB8AC3E}">
        <p14:creationId xmlns:p14="http://schemas.microsoft.com/office/powerpoint/2010/main" val="16370701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735013" y="6985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mn-cs"/>
            </a:endParaRPr>
          </a:p>
        </p:txBody>
      </p:sp>
      <p:sp>
        <p:nvSpPr>
          <p:cNvPr id="91139" name="Text Box 3"/>
          <p:cNvSpPr txBox="1">
            <a:spLocks noChangeArrowheads="1"/>
          </p:cNvSpPr>
          <p:nvPr/>
        </p:nvSpPr>
        <p:spPr bwMode="auto">
          <a:xfrm>
            <a:off x="375003" y="1294977"/>
            <a:ext cx="8424862"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FF00"/>
                </a:solidFill>
                <a:effectLst/>
                <a:uLnTx/>
                <a:uFillTx/>
                <a:latin typeface="ＭＳ Ｐゴシック" pitchFamily="50" charset="-128"/>
                <a:ea typeface="ＭＳ Ｐゴシック" pitchFamily="50" charset="-128"/>
                <a:cs typeface="+mn-cs"/>
              </a:rPr>
              <a:t>◇</a:t>
            </a:r>
            <a:r>
              <a:rPr kumimoji="1" lang="ja-JP" altLang="en-US" sz="2000" b="0"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rPr>
              <a:t>地域課題の多様化が進み、行政による対応に限界が見えていた。</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FF00"/>
                </a:solidFill>
                <a:effectLst/>
                <a:uLnTx/>
                <a:uFillTx/>
                <a:latin typeface="ＭＳ Ｐゴシック" pitchFamily="50" charset="-128"/>
                <a:ea typeface="ＭＳ Ｐゴシック" pitchFamily="50" charset="-128"/>
                <a:cs typeface="+mn-cs"/>
              </a:rPr>
              <a:t>◇</a:t>
            </a:r>
            <a:r>
              <a:rPr kumimoji="1" lang="ja-JP" altLang="en-US" sz="2000" b="0"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rPr>
              <a:t>地域に対する愛着や関係性に価値を見いだせば、</a:t>
            </a:r>
            <a:endParaRPr kumimoji="1" lang="en-US" altLang="ja-JP" sz="2000" b="0"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rPr>
              <a:t>　　私たちが暮らす地域は、活性化資源の宝庫になる。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FF00"/>
                </a:solidFill>
                <a:effectLst/>
                <a:uLnTx/>
                <a:uFillTx/>
                <a:latin typeface="ＭＳ Ｐゴシック" pitchFamily="50" charset="-128"/>
                <a:ea typeface="ＭＳ Ｐゴシック" pitchFamily="50" charset="-128"/>
                <a:cs typeface="+mn-cs"/>
              </a:rPr>
              <a:t>◇</a:t>
            </a:r>
            <a:r>
              <a:rPr kumimoji="1" lang="ja-JP" altLang="en-US" sz="2000" b="0"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rPr>
              <a:t>地域にある社会資源（素財）は、歴史や文化・伝統で醸成 された価値観　　</a:t>
            </a:r>
            <a:endParaRPr kumimoji="1" lang="en-US" altLang="ja-JP" sz="2000" b="0"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rPr>
              <a:t>　  が加わることで、比類ない（他に例を見ない）個性を持つことになる。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FF00"/>
                </a:solidFill>
                <a:effectLst/>
                <a:uLnTx/>
                <a:uFillTx/>
                <a:latin typeface="ＭＳ Ｐゴシック" pitchFamily="50" charset="-128"/>
                <a:ea typeface="ＭＳ Ｐゴシック" pitchFamily="50" charset="-128"/>
                <a:cs typeface="+mn-cs"/>
              </a:rPr>
              <a:t>◇</a:t>
            </a:r>
            <a:r>
              <a:rPr kumimoji="1" lang="ja-JP" altLang="en-US" sz="2000" b="0"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rPr>
              <a:t>この個性は、住民の中で顕在化・共有化することで、地域生活を豊かにす</a:t>
            </a:r>
            <a:endParaRPr kumimoji="1" lang="en-US" altLang="ja-JP" sz="2000" b="0"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rPr>
              <a:t>　 る社会関係資本化（地域を活性化する財産）にすることが出来る。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FFFF00"/>
                </a:solidFill>
                <a:effectLst/>
                <a:uLnTx/>
                <a:uFillTx/>
                <a:latin typeface="ＭＳ Ｐゴシック" pitchFamily="50" charset="-128"/>
                <a:ea typeface="ＭＳ Ｐゴシック" pitchFamily="50" charset="-128"/>
                <a:cs typeface="+mn-cs"/>
              </a:rPr>
              <a:t>◇</a:t>
            </a:r>
            <a:r>
              <a:rPr kumimoji="1" lang="ja-JP" altLang="en-US" sz="2000" b="0"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rPr>
              <a:t>また、個性を知ることは，地域社会の強み・弱みを学ぶことになり、</a:t>
            </a:r>
            <a:endParaRPr kumimoji="1" lang="en-US" altLang="ja-JP" sz="2000" b="0"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rPr>
              <a:t>　 効果的・効率的地域活動の推進や行政とのパートナーシップを構築できる。</a:t>
            </a:r>
          </a:p>
        </p:txBody>
      </p:sp>
      <p:sp>
        <p:nvSpPr>
          <p:cNvPr id="91140" name="正方形/長方形 3"/>
          <p:cNvSpPr>
            <a:spLocks noChangeArrowheads="1"/>
          </p:cNvSpPr>
          <p:nvPr/>
        </p:nvSpPr>
        <p:spPr bwMode="auto">
          <a:xfrm>
            <a:off x="2627784" y="611396"/>
            <a:ext cx="3850734" cy="369332"/>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itchFamily="34" charset="0"/>
                <a:ea typeface="ＭＳ Ｐゴシック" pitchFamily="50" charset="-128"/>
                <a:cs typeface="+mn-cs"/>
              </a:rPr>
              <a:t>改めて、今、なぜ地域に着目するのか</a:t>
            </a:r>
            <a:endParaRPr kumimoji="1" lang="ja-JP" altLang="en-US" sz="18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4190522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552240"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２　</a:t>
            </a:r>
            <a:r>
              <a:rPr kumimoji="1" lang="en-US" altLang="ja-JP"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j-cs"/>
              </a:rPr>
              <a:t> </a:t>
            </a:r>
            <a:r>
              <a:rPr kumimoji="1" lang="en-US" altLang="ja-JP" sz="2400" b="0" i="0" u="none" strike="noStrike" kern="1200" cap="none" spc="0" normalizeH="0" baseline="0" noProof="0" dirty="0">
                <a:ln>
                  <a:noFill/>
                </a:ln>
                <a:solidFill>
                  <a:srgbClr val="002060"/>
                </a:solidFill>
                <a:effectLst/>
                <a:uLnTx/>
                <a:uFillTx/>
                <a:latin typeface="Dotum" panose="020B0600000101010101" pitchFamily="34" charset="-127"/>
                <a:ea typeface="Dotum" panose="020B0600000101010101" pitchFamily="34" charset="-127"/>
                <a:cs typeface="+mj-cs"/>
              </a:rPr>
              <a:t>community social work</a:t>
            </a:r>
            <a:r>
              <a:rPr kumimoji="1" lang="ja-JP" altLang="en-US" sz="2400" b="0" i="0" u="none" strike="noStrike" kern="1200" cap="none" spc="0" normalizeH="0" baseline="0" noProof="0" dirty="0" err="1">
                <a:ln>
                  <a:noFill/>
                </a:ln>
                <a:solidFill>
                  <a:srgbClr val="002060"/>
                </a:solidFill>
                <a:effectLst/>
                <a:uLnTx/>
                <a:uFillTx/>
                <a:latin typeface="Dotum" panose="020B0600000101010101" pitchFamily="34" charset="-127"/>
                <a:ea typeface="Dotum" panose="020B0600000101010101" pitchFamily="34" charset="-127"/>
                <a:cs typeface="+mj-cs"/>
              </a:rPr>
              <a:t>への</a:t>
            </a:r>
            <a:r>
              <a:rPr kumimoji="1" lang="ja-JP" altLang="en-US" sz="2400" b="0" i="0" u="none" strike="noStrike" kern="1200" cap="none" spc="0" normalizeH="0" baseline="0" noProof="0" dirty="0">
                <a:ln>
                  <a:noFill/>
                </a:ln>
                <a:solidFill>
                  <a:srgbClr val="002060"/>
                </a:solidFill>
                <a:effectLst/>
                <a:uLnTx/>
                <a:uFillTx/>
                <a:latin typeface="Dotum" panose="020B0600000101010101" pitchFamily="34" charset="-127"/>
                <a:ea typeface="Dotum" panose="020B0600000101010101" pitchFamily="34" charset="-127"/>
                <a:cs typeface="+mj-cs"/>
              </a:rPr>
              <a:t>統合化</a:t>
            </a:r>
            <a:r>
              <a:rPr kumimoji="1" lang="en-US" altLang="ja-JP" sz="2400" b="0" i="0" u="none" strike="noStrike" kern="1200" cap="none" spc="0" normalizeH="0" baseline="0" noProof="0" dirty="0">
                <a:ln>
                  <a:noFill/>
                </a:ln>
                <a:solidFill>
                  <a:srgbClr val="002060"/>
                </a:solidFill>
                <a:effectLst/>
                <a:uLnTx/>
                <a:uFillTx/>
                <a:latin typeface="Dotum" panose="020B0600000101010101" pitchFamily="34" charset="-127"/>
                <a:ea typeface="Dotum" panose="020B0600000101010101" pitchFamily="34" charset="-127"/>
                <a:cs typeface="+mj-cs"/>
              </a:rPr>
              <a:t> </a:t>
            </a:r>
            <a:r>
              <a:rPr kumimoji="1" lang="ja-JP"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　</a:t>
            </a:r>
            <a:endParaRPr kumimoji="1" lang="zh-TW"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3" name="正方形/長方形 2"/>
          <p:cNvSpPr/>
          <p:nvPr/>
        </p:nvSpPr>
        <p:spPr>
          <a:xfrm>
            <a:off x="6948264" y="260648"/>
            <a:ext cx="191911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CSW</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の機能・役割</a:t>
            </a:r>
          </a:p>
        </p:txBody>
      </p:sp>
    </p:spTree>
    <p:extLst>
      <p:ext uri="{BB962C8B-B14F-4D97-AF65-F5344CB8AC3E}">
        <p14:creationId xmlns:p14="http://schemas.microsoft.com/office/powerpoint/2010/main" val="11005059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73914" y="549496"/>
            <a:ext cx="5631670" cy="80021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ソーシャルワークの定義日本語定訳</a:t>
            </a:r>
            <a:endParaRPr kumimoji="1" lang="en-US" altLang="ja-JP" sz="2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2000.7</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国際ＳＷ連盟＝</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2001.1</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日本国調整団体）</a:t>
            </a:r>
          </a:p>
        </p:txBody>
      </p:sp>
      <p:sp>
        <p:nvSpPr>
          <p:cNvPr id="3" name="テキスト ボックス 2"/>
          <p:cNvSpPr txBox="1"/>
          <p:nvPr/>
        </p:nvSpPr>
        <p:spPr>
          <a:xfrm>
            <a:off x="269269" y="1795410"/>
            <a:ext cx="8640960" cy="1631216"/>
          </a:xfrm>
          <a:prstGeom prst="rect">
            <a:avLst/>
          </a:prstGeom>
          <a:noFill/>
          <a:ln w="12700">
            <a:solidFill>
              <a:schemeClr val="accent6">
                <a:lumMod val="20000"/>
                <a:lumOff val="8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ソーシャルワーク専門職は，人間の権利（</a:t>
            </a:r>
            <a:r>
              <a:rPr kumimoji="1" lang="en-US" altLang="ja-JP"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well-being</a:t>
            </a: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）の増進を目指し，</a:t>
            </a:r>
            <a:r>
              <a:rPr kumimoji="1" lang="ja-JP" altLang="en-US"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社会の変革</a:t>
            </a: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を進め，</a:t>
            </a:r>
            <a:r>
              <a:rPr kumimoji="1" lang="ja-JP" altLang="en-US"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人間関係における問題解決</a:t>
            </a: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を図り，人びとのエンパワメントと解放を促していく。ソーシャルワーク（</a:t>
            </a:r>
            <a:r>
              <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social work</a:t>
            </a: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）は，人間の行動と社会システムに関する理論を利用し得て，人びとがその環境と相互に影響し合う接点に介入する。人権と社会正義の原理は，ソーシャルワークの拠り所とする基盤である。</a:t>
            </a:r>
          </a:p>
        </p:txBody>
      </p:sp>
      <p:sp>
        <p:nvSpPr>
          <p:cNvPr id="4" name="テキスト ボックス 3"/>
          <p:cNvSpPr txBox="1"/>
          <p:nvPr/>
        </p:nvSpPr>
        <p:spPr>
          <a:xfrm>
            <a:off x="35497" y="4169965"/>
            <a:ext cx="9108504"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人間の権利</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は，人間の存在（</a:t>
            </a:r>
            <a:r>
              <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being</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）を基盤にしてより良い状態への増進を目指している。</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社会の変革</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とは，人間は社会的存在であることから，社会的・環境的要素に規定される生</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活を向上させるためには，社会そのものを変えることが必要であるとの考えを下にしている。</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社会関係における問題解決</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とは，単に人間関係の問題や個人の能力に限定せず，社会的</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環境との相互作用の中で生じる問題と捉え，同じような問題を抱える人々の社会的共通問</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　　題として対応する。</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ja-JP" altLang="en-US" sz="18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ソーシャルワーク</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とは，人権を擁護し社会正義の実現を図るところに価値を置いた実践。</a:t>
            </a:r>
          </a:p>
        </p:txBody>
      </p:sp>
    </p:spTree>
    <p:extLst>
      <p:ext uri="{BB962C8B-B14F-4D97-AF65-F5344CB8AC3E}">
        <p14:creationId xmlns:p14="http://schemas.microsoft.com/office/powerpoint/2010/main" val="34148962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00620E-ED0B-46A5-B5C9-82AF7F7598E9}" type="slidenum">
              <a:rPr kumimoji="1" lang="ja-JP" altLang="en-US" sz="1200" b="0" i="0" u="none" strike="noStrike" kern="1200" cap="none" spc="0" normalizeH="0" baseline="0" noProof="0" smtClean="0">
                <a:ln>
                  <a:noFill/>
                </a:ln>
                <a:solidFill>
                  <a:prstClr val="white"/>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2947" name="テキスト ボックス 2"/>
          <p:cNvSpPr txBox="1">
            <a:spLocks noChangeArrowheads="1"/>
          </p:cNvSpPr>
          <p:nvPr/>
        </p:nvSpPr>
        <p:spPr bwMode="auto">
          <a:xfrm>
            <a:off x="2380905" y="248982"/>
            <a:ext cx="4379725" cy="52322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itchFamily="34" charset="0"/>
                <a:ea typeface="ＭＳ Ｐゴシック" pitchFamily="50" charset="-128"/>
                <a:cs typeface="+mn-cs"/>
              </a:rPr>
              <a:t>社会福祉援助実践の３分野</a:t>
            </a:r>
          </a:p>
        </p:txBody>
      </p:sp>
      <p:sp>
        <p:nvSpPr>
          <p:cNvPr id="7" name="右矢印 6"/>
          <p:cNvSpPr/>
          <p:nvPr/>
        </p:nvSpPr>
        <p:spPr>
          <a:xfrm rot="10800000">
            <a:off x="4428482" y="2749214"/>
            <a:ext cx="863600" cy="719137"/>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2952" name="テキスト ボックス 9"/>
          <p:cNvSpPr txBox="1">
            <a:spLocks noChangeArrowheads="1"/>
          </p:cNvSpPr>
          <p:nvPr/>
        </p:nvSpPr>
        <p:spPr bwMode="auto">
          <a:xfrm>
            <a:off x="3982624" y="840105"/>
            <a:ext cx="483337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Arial" pitchFamily="34" charset="0"/>
                <a:ea typeface="ＭＳ Ｐゴシック" pitchFamily="50" charset="-128"/>
                <a:cs typeface="+mn-cs"/>
              </a:rPr>
              <a:t>Social work</a:t>
            </a:r>
            <a:r>
              <a:rPr kumimoji="1" lang="ja-JP" altLang="en-US" sz="1800" b="0" i="0" u="none" strike="noStrike" kern="1200" cap="none" spc="0" normalizeH="0" baseline="0" noProof="0" dirty="0">
                <a:ln>
                  <a:noFill/>
                </a:ln>
                <a:solidFill>
                  <a:prstClr val="white"/>
                </a:solidFill>
                <a:effectLst/>
                <a:uLnTx/>
                <a:uFillTx/>
                <a:latin typeface="Arial" pitchFamily="34" charset="0"/>
                <a:ea typeface="ＭＳ Ｐゴシック" pitchFamily="50" charset="-128"/>
                <a:cs typeface="+mn-cs"/>
              </a:rPr>
              <a:t>　（１９３０年代において米国で確立）</a:t>
            </a:r>
          </a:p>
        </p:txBody>
      </p:sp>
      <p:grpSp>
        <p:nvGrpSpPr>
          <p:cNvPr id="10" name="グループ化 9"/>
          <p:cNvGrpSpPr/>
          <p:nvPr/>
        </p:nvGrpSpPr>
        <p:grpSpPr>
          <a:xfrm>
            <a:off x="323528" y="4221088"/>
            <a:ext cx="1951924" cy="1944216"/>
            <a:chOff x="2117035" y="1756995"/>
            <a:chExt cx="2635492" cy="2635492"/>
          </a:xfrm>
        </p:grpSpPr>
        <p:sp>
          <p:nvSpPr>
            <p:cNvPr id="11" name="円/楕円 10"/>
            <p:cNvSpPr/>
            <p:nvPr/>
          </p:nvSpPr>
          <p:spPr>
            <a:xfrm>
              <a:off x="2117035" y="1756995"/>
              <a:ext cx="2635492" cy="2635492"/>
            </a:xfrm>
            <a:prstGeom prst="ellipse">
              <a:avLst/>
            </a:prstGeom>
            <a:ln>
              <a:solidFill>
                <a:srgbClr val="FFFF00"/>
              </a:solidFill>
            </a:ln>
          </p:spPr>
          <p:style>
            <a:lnRef idx="2">
              <a:scrgbClr r="0" g="0" b="0"/>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2" name="円/楕円 4"/>
            <p:cNvSpPr/>
            <p:nvPr/>
          </p:nvSpPr>
          <p:spPr>
            <a:xfrm>
              <a:off x="2638141" y="2399691"/>
              <a:ext cx="1581295" cy="1449521"/>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1" lang="en-US" altLang="en-US" sz="2400" b="0" i="0" u="none" strike="noStrike" kern="1200" cap="none" spc="0" normalizeH="0" baseline="0" noProof="0" dirty="0">
                  <a:ln>
                    <a:noFill/>
                  </a:ln>
                  <a:solidFill>
                    <a:prstClr val="white"/>
                  </a:solidFill>
                  <a:effectLst/>
                  <a:uLnTx/>
                  <a:uFillTx/>
                  <a:latin typeface="Calibri"/>
                  <a:ea typeface="+mn-ea"/>
                  <a:cs typeface="+mn-cs"/>
                </a:rPr>
                <a:t>social group work</a:t>
              </a:r>
              <a:endPar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grpSp>
        <p:nvGrpSpPr>
          <p:cNvPr id="13" name="グループ化 12"/>
          <p:cNvGrpSpPr/>
          <p:nvPr/>
        </p:nvGrpSpPr>
        <p:grpSpPr>
          <a:xfrm>
            <a:off x="2195736" y="1340768"/>
            <a:ext cx="1872208" cy="1872208"/>
            <a:chOff x="1088799" y="8"/>
            <a:chExt cx="2635492" cy="2635492"/>
          </a:xfrm>
        </p:grpSpPr>
        <p:sp>
          <p:nvSpPr>
            <p:cNvPr id="14" name="円/楕円 13"/>
            <p:cNvSpPr/>
            <p:nvPr/>
          </p:nvSpPr>
          <p:spPr>
            <a:xfrm>
              <a:off x="1088799" y="8"/>
              <a:ext cx="2635492" cy="2635492"/>
            </a:xfrm>
            <a:prstGeom prst="ellipse">
              <a:avLst/>
            </a:prstGeom>
            <a:ln>
              <a:solidFill>
                <a:schemeClr val="accent5">
                  <a:lumMod val="40000"/>
                  <a:lumOff val="60000"/>
                </a:schemeClr>
              </a:solidFill>
            </a:ln>
          </p:spPr>
          <p:style>
            <a:lnRef idx="2">
              <a:scrgbClr r="0" g="0" b="0"/>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5" name="円/楕円 4"/>
            <p:cNvSpPr/>
            <p:nvPr/>
          </p:nvSpPr>
          <p:spPr>
            <a:xfrm>
              <a:off x="1452315" y="702806"/>
              <a:ext cx="1932694" cy="1185971"/>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1" lang="en-US" altLang="en-US" sz="2400" b="0" i="0" u="none" strike="noStrike" kern="1200" cap="none" spc="0" normalizeH="0" baseline="0" noProof="0" dirty="0">
                  <a:ln>
                    <a:noFill/>
                  </a:ln>
                  <a:solidFill>
                    <a:prstClr val="white"/>
                  </a:solidFill>
                  <a:effectLst/>
                  <a:uLnTx/>
                  <a:uFillTx/>
                  <a:latin typeface="Calibri"/>
                  <a:ea typeface="+mn-ea"/>
                  <a:cs typeface="+mn-cs"/>
                </a:rPr>
                <a:t>case work</a:t>
              </a:r>
            </a:p>
          </p:txBody>
        </p:sp>
      </p:grpSp>
      <p:grpSp>
        <p:nvGrpSpPr>
          <p:cNvPr id="16" name="グループ化 15"/>
          <p:cNvGrpSpPr/>
          <p:nvPr/>
        </p:nvGrpSpPr>
        <p:grpSpPr>
          <a:xfrm>
            <a:off x="3995936" y="4221088"/>
            <a:ext cx="1944216" cy="1944216"/>
            <a:chOff x="84596" y="2108394"/>
            <a:chExt cx="2284093" cy="2284093"/>
          </a:xfrm>
        </p:grpSpPr>
        <p:sp>
          <p:nvSpPr>
            <p:cNvPr id="17" name="円/楕円 16"/>
            <p:cNvSpPr/>
            <p:nvPr/>
          </p:nvSpPr>
          <p:spPr>
            <a:xfrm>
              <a:off x="84596" y="2108394"/>
              <a:ext cx="2284093" cy="2284093"/>
            </a:xfrm>
            <a:prstGeom prst="ellipse">
              <a:avLst/>
            </a:prstGeom>
            <a:ln>
              <a:solidFill>
                <a:srgbClr val="92D050"/>
              </a:solidFill>
            </a:ln>
          </p:spPr>
          <p:style>
            <a:lnRef idx="2">
              <a:scrgbClr r="0" g="0" b="0"/>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8" name="円/楕円 4"/>
            <p:cNvSpPr/>
            <p:nvPr/>
          </p:nvSpPr>
          <p:spPr>
            <a:xfrm>
              <a:off x="300620" y="3038950"/>
              <a:ext cx="1898877" cy="724759"/>
            </a:xfrm>
            <a:prstGeom prst="rect">
              <a:avLst/>
            </a:prstGeom>
            <a:ln>
              <a:noFill/>
            </a:ln>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marR="0" lvl="0" indent="0" algn="ctr" defTabSz="577850" rtl="0" eaLnBrk="1" fontAlgn="auto" latinLnBrk="0" hangingPunct="1">
                <a:lnSpc>
                  <a:spcPct val="90000"/>
                </a:lnSpc>
                <a:spcBef>
                  <a:spcPct val="0"/>
                </a:spcBef>
                <a:spcAft>
                  <a:spcPct val="35000"/>
                </a:spcAft>
                <a:buClrTx/>
                <a:buSzTx/>
                <a:buFontTx/>
                <a:buNone/>
                <a:tabLst/>
                <a:defRPr/>
              </a:pPr>
              <a:r>
                <a:rPr kumimoji="1" lang="en-US" altLang="en-US" sz="2400" b="0" i="0" u="none" strike="noStrike" kern="1200" cap="none" spc="0" normalizeH="0" baseline="0" noProof="0" dirty="0">
                  <a:ln>
                    <a:noFill/>
                  </a:ln>
                  <a:solidFill>
                    <a:prstClr val="white"/>
                  </a:solidFill>
                  <a:effectLst/>
                  <a:uLnTx/>
                  <a:uFillTx/>
                  <a:latin typeface="Calibri"/>
                  <a:ea typeface="+mn-ea"/>
                  <a:cs typeface="+mn-cs"/>
                </a:rPr>
                <a:t>community organization</a:t>
              </a:r>
              <a:endPar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grpSp>
      <p:pic>
        <p:nvPicPr>
          <p:cNvPr id="19" name="Picture 2" descr="C:\Users\山河自然\Desktop\イラスト集\福祉イラスト\COL_DATA\KF01_12\KF01\KF01_0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3433966"/>
            <a:ext cx="1440160" cy="150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右矢印 2"/>
          <p:cNvSpPr/>
          <p:nvPr/>
        </p:nvSpPr>
        <p:spPr>
          <a:xfrm rot="5400000">
            <a:off x="2843808" y="2996952"/>
            <a:ext cx="576064" cy="432048"/>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1" name="右矢印 20"/>
          <p:cNvSpPr/>
          <p:nvPr/>
        </p:nvSpPr>
        <p:spPr>
          <a:xfrm rot="12742501">
            <a:off x="3778805" y="4604493"/>
            <a:ext cx="576064" cy="432048"/>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 name="右矢印 21"/>
          <p:cNvSpPr/>
          <p:nvPr/>
        </p:nvSpPr>
        <p:spPr>
          <a:xfrm rot="20103301">
            <a:off x="1987481" y="4610445"/>
            <a:ext cx="576064" cy="432048"/>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p:cNvSpPr txBox="1"/>
          <p:nvPr/>
        </p:nvSpPr>
        <p:spPr>
          <a:xfrm>
            <a:off x="251520" y="2132856"/>
            <a:ext cx="2031325"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4BACC6">
                    <a:lumMod val="20000"/>
                    <a:lumOff val="80000"/>
                  </a:srgbClr>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srgbClr val="4BACC6">
                    <a:lumMod val="20000"/>
                    <a:lumOff val="80000"/>
                  </a:srgbClr>
                </a:solidFill>
                <a:effectLst/>
                <a:uLnTx/>
                <a:uFillTx/>
                <a:latin typeface="Calibri"/>
                <a:ea typeface="ＭＳ Ｐゴシック" panose="020B0600070205080204" pitchFamily="50" charset="-128"/>
                <a:cs typeface="+mn-cs"/>
              </a:rPr>
              <a:t>個人</a:t>
            </a:r>
            <a:r>
              <a:rPr kumimoji="1" lang="en-US" altLang="ja-JP" sz="1600" b="0" i="0" u="none" strike="noStrike" kern="1200" cap="none" spc="0" normalizeH="0" baseline="0" noProof="0" dirty="0">
                <a:ln>
                  <a:noFill/>
                </a:ln>
                <a:solidFill>
                  <a:srgbClr val="4BACC6">
                    <a:lumMod val="20000"/>
                    <a:lumOff val="80000"/>
                  </a:srgbClr>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err="1">
                <a:ln>
                  <a:noFill/>
                </a:ln>
                <a:solidFill>
                  <a:srgbClr val="4BACC6">
                    <a:lumMod val="20000"/>
                    <a:lumOff val="80000"/>
                  </a:srgbClr>
                </a:solidFill>
                <a:effectLst/>
                <a:uLnTx/>
                <a:uFillTx/>
                <a:latin typeface="Calibri"/>
                <a:ea typeface="ＭＳ Ｐゴシック" panose="020B0600070205080204" pitchFamily="50" charset="-128"/>
                <a:cs typeface="+mn-cs"/>
              </a:rPr>
              <a:t>への</a:t>
            </a:r>
            <a:r>
              <a:rPr kumimoji="1" lang="ja-JP" altLang="en-US" sz="1600" b="0" i="0" u="none" strike="noStrike" kern="1200" cap="none" spc="0" normalizeH="0" baseline="0" noProof="0" dirty="0">
                <a:ln>
                  <a:noFill/>
                </a:ln>
                <a:solidFill>
                  <a:srgbClr val="4BACC6">
                    <a:lumMod val="20000"/>
                    <a:lumOff val="80000"/>
                  </a:srgbClr>
                </a:solidFill>
                <a:effectLst/>
                <a:uLnTx/>
                <a:uFillTx/>
                <a:latin typeface="Calibri"/>
                <a:ea typeface="ＭＳ Ｐゴシック" panose="020B0600070205080204" pitchFamily="50" charset="-128"/>
                <a:cs typeface="+mn-cs"/>
              </a:rPr>
              <a:t>相談援助</a:t>
            </a:r>
          </a:p>
        </p:txBody>
      </p:sp>
      <p:sp>
        <p:nvSpPr>
          <p:cNvPr id="8" name="テキスト ボックス 7"/>
          <p:cNvSpPr txBox="1"/>
          <p:nvPr/>
        </p:nvSpPr>
        <p:spPr>
          <a:xfrm>
            <a:off x="179512" y="6186790"/>
            <a:ext cx="238719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集団</a:t>
            </a:r>
            <a:r>
              <a:rPr kumimoji="1" lang="en-US" altLang="ja-JP" sz="16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に働きかけ集団の</a:t>
            </a:r>
            <a:endParaRPr kumimoji="1" lang="en-US" altLang="ja-JP" sz="16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特性を活かした援助</a:t>
            </a:r>
          </a:p>
        </p:txBody>
      </p:sp>
      <p:sp>
        <p:nvSpPr>
          <p:cNvPr id="26" name="テキスト ボックス 25"/>
          <p:cNvSpPr txBox="1"/>
          <p:nvPr/>
        </p:nvSpPr>
        <p:spPr>
          <a:xfrm>
            <a:off x="4092691" y="6165304"/>
            <a:ext cx="274947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rgbClr val="92D050"/>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srgbClr val="92D050"/>
                </a:solidFill>
                <a:effectLst/>
                <a:uLnTx/>
                <a:uFillTx/>
                <a:latin typeface="Calibri"/>
                <a:ea typeface="ＭＳ Ｐゴシック" panose="020B0600070205080204" pitchFamily="50" charset="-128"/>
                <a:cs typeface="+mn-cs"/>
              </a:rPr>
              <a:t>地域</a:t>
            </a:r>
            <a:r>
              <a:rPr kumimoji="1" lang="en-US" altLang="ja-JP" sz="1600" b="0" i="0" u="none" strike="noStrike" kern="1200" cap="none" spc="0" normalizeH="0" baseline="0" noProof="0" dirty="0">
                <a:ln>
                  <a:noFill/>
                </a:ln>
                <a:solidFill>
                  <a:srgbClr val="92D050"/>
                </a:solidFill>
                <a:effectLst/>
                <a:uLnTx/>
                <a:uFillTx/>
                <a:latin typeface="Calibri"/>
                <a:ea typeface="ＭＳ Ｐゴシック" panose="020B0600070205080204" pitchFamily="50" charset="-128"/>
                <a:cs typeface="+mn-cs"/>
              </a:rPr>
              <a:t>』</a:t>
            </a:r>
            <a:r>
              <a:rPr kumimoji="1" lang="ja-JP" altLang="en-US" sz="1600" b="0" i="0" u="none" strike="noStrike" kern="1200" cap="none" spc="0" normalizeH="0" baseline="0" noProof="0" dirty="0">
                <a:ln>
                  <a:noFill/>
                </a:ln>
                <a:solidFill>
                  <a:srgbClr val="92D050"/>
                </a:solidFill>
                <a:effectLst/>
                <a:uLnTx/>
                <a:uFillTx/>
                <a:latin typeface="Calibri"/>
                <a:ea typeface="ＭＳ Ｐゴシック" panose="020B0600070205080204" pitchFamily="50" charset="-128"/>
                <a:cs typeface="+mn-cs"/>
              </a:rPr>
              <a:t>の福祉関係者や活動</a:t>
            </a:r>
            <a:endParaRPr kumimoji="1" lang="en-US" altLang="ja-JP" sz="1600" b="0" i="0" u="none" strike="noStrike" kern="1200" cap="none" spc="0" normalizeH="0" baseline="0" noProof="0" dirty="0">
              <a:ln>
                <a:noFill/>
              </a:ln>
              <a:solidFill>
                <a:srgbClr val="92D050"/>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92D050"/>
                </a:solidFill>
                <a:effectLst/>
                <a:uLnTx/>
                <a:uFillTx/>
                <a:latin typeface="Calibri"/>
                <a:ea typeface="ＭＳ Ｐゴシック" panose="020B0600070205080204" pitchFamily="50" charset="-128"/>
                <a:cs typeface="+mn-cs"/>
              </a:rPr>
              <a:t>を組織化し，調整開発を行う</a:t>
            </a:r>
          </a:p>
        </p:txBody>
      </p:sp>
      <p:sp>
        <p:nvSpPr>
          <p:cNvPr id="4" name="テキスト ボックス 3"/>
          <p:cNvSpPr txBox="1"/>
          <p:nvPr/>
        </p:nvSpPr>
        <p:spPr>
          <a:xfrm>
            <a:off x="5487780" y="1857077"/>
            <a:ext cx="3548715" cy="2123658"/>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◇それぞれの援助方法の専門性を追求することによって発展してきた。</a:t>
            </a:r>
            <a:endPar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◇また、そのことは、専門性の確立に結びつくものと考えられていた。</a:t>
            </a:r>
          </a:p>
        </p:txBody>
      </p:sp>
    </p:spTree>
    <p:extLst>
      <p:ext uri="{BB962C8B-B14F-4D97-AF65-F5344CB8AC3E}">
        <p14:creationId xmlns:p14="http://schemas.microsoft.com/office/powerpoint/2010/main" val="189134589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179512" y="0"/>
          <a:ext cx="676875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2FBB7C-15B8-4881-8DF1-1342845590DF}" type="slidenum">
              <a:rPr kumimoji="1" lang="ja-JP" altLang="en-US" sz="1200" b="0" i="0" u="none" strike="noStrike" kern="1200" cap="none" spc="0" normalizeH="0" baseline="0" noProof="0" smtClean="0">
                <a:ln>
                  <a:noFill/>
                </a:ln>
                <a:solidFill>
                  <a:prstClr val="white"/>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83972" name="テキスト ボックス 2"/>
          <p:cNvSpPr txBox="1">
            <a:spLocks noChangeArrowheads="1"/>
          </p:cNvSpPr>
          <p:nvPr/>
        </p:nvSpPr>
        <p:spPr bwMode="auto">
          <a:xfrm>
            <a:off x="1259632" y="5581689"/>
            <a:ext cx="6552728" cy="1015663"/>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a:ea typeface="ＭＳ Ｐゴシック" pitchFamily="50" charset="-128"/>
                <a:cs typeface="+mn-cs"/>
              </a:rPr>
              <a:t>援助対象者の置かれた状況は、</a:t>
            </a:r>
            <a:endParaRPr kumimoji="1" lang="en-US" altLang="ja-JP" sz="2000" b="0" i="0" u="none" strike="noStrike" kern="1200" cap="none" spc="0" normalizeH="0" baseline="0" noProof="0" dirty="0">
              <a:ln>
                <a:noFill/>
              </a:ln>
              <a:solidFill>
                <a:prstClr val="white"/>
              </a:solidFill>
              <a:effectLst/>
              <a:uLnTx/>
              <a:uFillTx/>
              <a:latin typeface="ＭＳ Ｐゴシック"/>
              <a:ea typeface="ＭＳ Ｐゴシック"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a:ea typeface="ＭＳ Ｐゴシック"/>
                <a:cs typeface="+mn-cs"/>
              </a:rPr>
              <a:t>個人と環境（社会）との相互作用の中で、</a:t>
            </a:r>
            <a:endParaRPr kumimoji="1" lang="en-US" altLang="ja-JP" sz="2000" b="0" i="0" u="none" strike="noStrike" kern="1200" cap="none" spc="0" normalizeH="0" baseline="0" noProof="0" dirty="0">
              <a:ln>
                <a:noFill/>
              </a:ln>
              <a:solidFill>
                <a:prstClr val="white"/>
              </a:solidFill>
              <a:effectLst/>
              <a:uLnTx/>
              <a:uFillTx/>
              <a:latin typeface="ＭＳ Ｐゴシック"/>
              <a:ea typeface="ＭＳ Ｐゴシック"/>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a:ea typeface="ＭＳ Ｐゴシック"/>
                <a:cs typeface="+mn-cs"/>
              </a:rPr>
              <a:t>全体</a:t>
            </a:r>
            <a:r>
              <a:rPr kumimoji="1" lang="ja-JP" altLang="en-US" sz="2000" b="0" i="0" u="none" strike="noStrike" kern="1200" cap="none" spc="0" normalizeH="0" baseline="0" noProof="0" dirty="0">
                <a:ln>
                  <a:noFill/>
                </a:ln>
                <a:solidFill>
                  <a:prstClr val="white"/>
                </a:solidFill>
                <a:effectLst/>
                <a:uLnTx/>
                <a:uFillTx/>
                <a:latin typeface="ＭＳ Ｐゴシック"/>
                <a:ea typeface="ＭＳ Ｐゴシック" pitchFamily="50" charset="-128"/>
                <a:cs typeface="+mn-cs"/>
              </a:rPr>
              <a:t>（社会的存在）</a:t>
            </a:r>
            <a:r>
              <a:rPr kumimoji="1" lang="ja-JP" altLang="en-US" sz="2000" b="0" i="0" u="none" strike="noStrike" kern="1200" cap="none" spc="0" normalizeH="0" baseline="0" noProof="0" dirty="0">
                <a:ln>
                  <a:noFill/>
                </a:ln>
                <a:solidFill>
                  <a:prstClr val="white"/>
                </a:solidFill>
                <a:effectLst/>
                <a:uLnTx/>
                <a:uFillTx/>
                <a:latin typeface="ＭＳ Ｐゴシック"/>
                <a:ea typeface="ＭＳ Ｐゴシック"/>
                <a:cs typeface="+mn-cs"/>
              </a:rPr>
              <a:t>として捉えて援助することが大切である。</a:t>
            </a:r>
            <a:endParaRPr kumimoji="1" lang="en-US" altLang="ja-JP" sz="2000" b="0" i="0" u="none" strike="noStrike" kern="1200" cap="none" spc="0" normalizeH="0" baseline="0" noProof="0" dirty="0">
              <a:ln>
                <a:noFill/>
              </a:ln>
              <a:solidFill>
                <a:prstClr val="white"/>
              </a:solidFill>
              <a:effectLst/>
              <a:uLnTx/>
              <a:uFillTx/>
              <a:latin typeface="ＭＳ Ｐゴシック"/>
              <a:ea typeface="ＭＳ Ｐゴシック"/>
              <a:cs typeface="+mn-cs"/>
            </a:endParaRPr>
          </a:p>
        </p:txBody>
      </p:sp>
      <p:sp>
        <p:nvSpPr>
          <p:cNvPr id="83973" name="テキスト ボックス 4"/>
          <p:cNvSpPr txBox="1">
            <a:spLocks noChangeArrowheads="1"/>
          </p:cNvSpPr>
          <p:nvPr/>
        </p:nvSpPr>
        <p:spPr bwMode="auto">
          <a:xfrm>
            <a:off x="2699792" y="980728"/>
            <a:ext cx="1363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Arial" pitchFamily="34" charset="0"/>
                <a:ea typeface="ＭＳ Ｐゴシック" pitchFamily="50" charset="-128"/>
                <a:cs typeface="+mn-cs"/>
              </a:rPr>
              <a:t>Social work</a:t>
            </a:r>
            <a:endParaRPr kumimoji="1" lang="ja-JP" altLang="en-US" sz="1800" b="0" i="0" u="none" strike="noStrike" kern="1200" cap="none" spc="0" normalizeH="0" baseline="0" noProof="0" dirty="0">
              <a:ln>
                <a:noFill/>
              </a:ln>
              <a:solidFill>
                <a:prstClr val="white"/>
              </a:solidFill>
              <a:effectLst/>
              <a:uLnTx/>
              <a:uFillTx/>
              <a:latin typeface="Arial" pitchFamily="34" charset="0"/>
              <a:ea typeface="ＭＳ Ｐゴシック" pitchFamily="50" charset="-128"/>
              <a:cs typeface="+mn-cs"/>
            </a:endParaRPr>
          </a:p>
        </p:txBody>
      </p:sp>
      <p:sp>
        <p:nvSpPr>
          <p:cNvPr id="83974" name="テキスト ボックス 6"/>
          <p:cNvSpPr txBox="1">
            <a:spLocks noChangeArrowheads="1"/>
          </p:cNvSpPr>
          <p:nvPr/>
        </p:nvSpPr>
        <p:spPr bwMode="auto">
          <a:xfrm>
            <a:off x="7596336" y="2636912"/>
            <a:ext cx="14747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00"/>
                </a:solidFill>
                <a:effectLst/>
                <a:uLnTx/>
                <a:uFillTx/>
                <a:latin typeface="Arial" pitchFamily="34" charset="0"/>
                <a:ea typeface="ＭＳ Ｐゴシック" pitchFamily="50" charset="-128"/>
                <a:cs typeface="+mn-cs"/>
              </a:rPr>
              <a:t>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00"/>
                </a:solidFill>
                <a:effectLst/>
                <a:uLnTx/>
                <a:uFillTx/>
                <a:latin typeface="Arial" pitchFamily="34" charset="0"/>
                <a:ea typeface="ＭＳ Ｐゴシック" pitchFamily="50" charset="-128"/>
                <a:cs typeface="+mn-cs"/>
              </a:rPr>
              <a:t>Social Work </a:t>
            </a:r>
            <a:endParaRPr kumimoji="1" lang="ja-JP" altLang="en-US" sz="1800" b="0" i="0" u="none" strike="noStrike" kern="1200" cap="none" spc="0" normalizeH="0" baseline="0" noProof="0" dirty="0">
              <a:ln>
                <a:noFill/>
              </a:ln>
              <a:solidFill>
                <a:srgbClr val="FFFF00"/>
              </a:solidFill>
              <a:effectLst/>
              <a:uLnTx/>
              <a:uFillTx/>
              <a:latin typeface="Arial" pitchFamily="34" charset="0"/>
              <a:ea typeface="ＭＳ Ｐゴシック" pitchFamily="50" charset="-128"/>
              <a:cs typeface="+mn-cs"/>
            </a:endParaRPr>
          </a:p>
        </p:txBody>
      </p:sp>
      <p:sp>
        <p:nvSpPr>
          <p:cNvPr id="8" name="右中かっこ 7"/>
          <p:cNvSpPr/>
          <p:nvPr/>
        </p:nvSpPr>
        <p:spPr>
          <a:xfrm>
            <a:off x="7092280" y="1556792"/>
            <a:ext cx="431800" cy="2808312"/>
          </a:xfrm>
          <a:prstGeom prst="rightBrace">
            <a:avLst>
              <a:gd name="adj1" fmla="val 70233"/>
              <a:gd name="adj2" fmla="val 50000"/>
            </a:avLst>
          </a:prstGeom>
        </p:spPr>
        <p:style>
          <a:lnRef idx="3">
            <a:schemeClr val="accent6"/>
          </a:lnRef>
          <a:fillRef idx="0">
            <a:schemeClr val="accent6"/>
          </a:fillRef>
          <a:effectRef idx="2">
            <a:schemeClr val="accent6"/>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p:cNvSpPr txBox="1"/>
          <p:nvPr/>
        </p:nvSpPr>
        <p:spPr>
          <a:xfrm>
            <a:off x="395536" y="3717032"/>
            <a:ext cx="676875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地域のリーダー、住民、地域組織（町内会・自治会）等に働きかけ、</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啓発や組織化を行いながら、地域の生活課題や問題を抱える住民ニーズに対して、個別的／集団的に対応し、地域における問題発見や問題解決を、総合的・包括的に行っていく考え方が生まれてきた。</a:t>
            </a:r>
          </a:p>
        </p:txBody>
      </p:sp>
      <p:sp>
        <p:nvSpPr>
          <p:cNvPr id="5" name="片側の 2 つの角を切り取った四角形 4"/>
          <p:cNvSpPr/>
          <p:nvPr/>
        </p:nvSpPr>
        <p:spPr>
          <a:xfrm>
            <a:off x="107504" y="2708920"/>
            <a:ext cx="6768752" cy="864096"/>
          </a:xfrm>
          <a:prstGeom prst="snip2Same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地域（</a:t>
            </a:r>
            <a:r>
              <a:rPr kumimoji="1" lang="en-US" altLang="ja-JP" sz="2400" b="0" i="0" u="none" strike="noStrike" kern="1200" cap="none" spc="0" normalizeH="0" baseline="0" noProof="0" dirty="0" err="1">
                <a:ln>
                  <a:noFill/>
                </a:ln>
                <a:solidFill>
                  <a:prstClr val="white"/>
                </a:solidFill>
                <a:effectLst/>
                <a:uLnTx/>
                <a:uFillTx/>
                <a:latin typeface="Microsoft YaHei" pitchFamily="34" charset="-122"/>
                <a:ea typeface="Microsoft YaHei" pitchFamily="34" charset="-122"/>
                <a:cs typeface="+mn-cs"/>
              </a:rPr>
              <a:t>communitiy</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p>
        </p:txBody>
      </p:sp>
      <p:sp>
        <p:nvSpPr>
          <p:cNvPr id="7" name="下矢印 6"/>
          <p:cNvSpPr/>
          <p:nvPr/>
        </p:nvSpPr>
        <p:spPr>
          <a:xfrm rot="10800000">
            <a:off x="4211961" y="4917361"/>
            <a:ext cx="560064" cy="527862"/>
          </a:xfrm>
          <a:prstGeom prst="downArrow">
            <a:avLst/>
          </a:prstGeom>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テキスト ボックス 7"/>
          <p:cNvSpPr txBox="1">
            <a:spLocks noChangeArrowheads="1"/>
          </p:cNvSpPr>
          <p:nvPr/>
        </p:nvSpPr>
        <p:spPr bwMode="auto">
          <a:xfrm>
            <a:off x="3441303" y="240829"/>
            <a:ext cx="2282825" cy="52387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itchFamily="34" charset="0"/>
                <a:ea typeface="ＭＳ Ｐゴシック" pitchFamily="50" charset="-128"/>
                <a:cs typeface="+mn-cs"/>
              </a:rPr>
              <a:t>統合化の動き</a:t>
            </a:r>
            <a:endParaRPr kumimoji="1" lang="en-US" altLang="ja-JP" sz="2800" b="0" i="0" u="none" strike="noStrike" kern="1200" cap="none" spc="0" normalizeH="0" baseline="0" noProof="0" dirty="0">
              <a:ln>
                <a:noFill/>
              </a:ln>
              <a:solidFill>
                <a:prstClr val="white"/>
              </a:solidFill>
              <a:effectLst/>
              <a:uLnTx/>
              <a:uFillTx/>
              <a:latin typeface="Arial" pitchFamily="34" charset="0"/>
              <a:ea typeface="ＭＳ Ｐゴシック" pitchFamily="50" charset="-128"/>
              <a:cs typeface="+mn-cs"/>
            </a:endParaRPr>
          </a:p>
        </p:txBody>
      </p:sp>
    </p:spTree>
    <p:extLst>
      <p:ext uri="{BB962C8B-B14F-4D97-AF65-F5344CB8AC3E}">
        <p14:creationId xmlns:p14="http://schemas.microsoft.com/office/powerpoint/2010/main" val="3199430377"/>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1560" y="404664"/>
            <a:ext cx="7848872" cy="1569660"/>
          </a:xfrm>
          <a:prstGeom prst="rect">
            <a:avLst/>
          </a:prstGeom>
          <a:no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これまでの </a:t>
            </a:r>
            <a:r>
              <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Social work </a:t>
            </a: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a:t>
            </a:r>
            <a:r>
              <a:rPr kumimoji="1" lang="zh-CN"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社会福祉援助実践</a:t>
            </a: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）は、</a:t>
            </a:r>
            <a:endPar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◇それぞれの援助方法の専門性を追求することによって発展してきた。</a:t>
            </a:r>
            <a:endPar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◇また、そのことは、専門性の確立に結びつくものと考えられていた。</a:t>
            </a:r>
            <a:endPar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右矢印 2"/>
          <p:cNvSpPr/>
          <p:nvPr/>
        </p:nvSpPr>
        <p:spPr>
          <a:xfrm rot="5400000">
            <a:off x="4140200" y="1892198"/>
            <a:ext cx="863600" cy="719137"/>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323528" y="2705209"/>
            <a:ext cx="8496943"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bg1">
                    <a:lumMod val="95000"/>
                  </a:schemeClr>
                </a:solidFill>
                <a:effectLst/>
                <a:uLnTx/>
                <a:uFillTx/>
                <a:latin typeface="Calibri"/>
                <a:ea typeface="ＭＳ Ｐゴシック" panose="020B0600070205080204" pitchFamily="50" charset="-128"/>
                <a:cs typeface="+mn-cs"/>
              </a:rPr>
              <a:t>□実践者側からの特定の方法と技術によって</a:t>
            </a:r>
            <a:r>
              <a:rPr kumimoji="1" lang="ja-JP" altLang="en-US"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対象者の範囲を規定</a:t>
            </a:r>
            <a:r>
              <a:rPr kumimoji="1" lang="ja-JP" altLang="en-US" sz="2000" b="0" i="0" u="none" strike="noStrike" kern="1200" cap="none" spc="0" normalizeH="0" baseline="0" noProof="0" dirty="0">
                <a:ln>
                  <a:noFill/>
                </a:ln>
                <a:solidFill>
                  <a:schemeClr val="bg1">
                    <a:lumMod val="95000"/>
                  </a:schemeClr>
                </a:solidFill>
                <a:effectLst/>
                <a:uLnTx/>
                <a:uFillTx/>
                <a:latin typeface="Calibri"/>
                <a:ea typeface="ＭＳ Ｐゴシック" panose="020B0600070205080204" pitchFamily="50" charset="-128"/>
                <a:cs typeface="+mn-cs"/>
              </a:rPr>
              <a:t>してしまうことになってしまった。</a:t>
            </a:r>
            <a:endParaRPr kumimoji="1" lang="en-US" altLang="ja-JP" sz="2000" b="0" i="0" u="none" strike="noStrike" kern="1200" cap="none" spc="0" normalizeH="0" baseline="0" noProof="0" dirty="0">
              <a:ln>
                <a:noFill/>
              </a:ln>
              <a:solidFill>
                <a:schemeClr val="bg1">
                  <a:lumMod val="95000"/>
                </a:schemeClr>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chemeClr val="bg1">
                  <a:lumMod val="95000"/>
                </a:schemeClr>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schemeClr val="bg1">
                    <a:lumMod val="95000"/>
                  </a:schemeClr>
                </a:solidFill>
                <a:effectLst/>
                <a:uLnTx/>
                <a:uFillTx/>
                <a:latin typeface="Calibri"/>
                <a:ea typeface="ＭＳ Ｐゴシック" panose="020B0600070205080204" pitchFamily="50" charset="-128"/>
                <a:cs typeface="+mn-cs"/>
              </a:rPr>
              <a:t>□多様で複雑な生活課題を抱えた人々を全体的に把握するのではなく、実践者側が対処できるように</a:t>
            </a:r>
            <a:r>
              <a:rPr kumimoji="1" lang="ja-JP" altLang="en-US" sz="20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問題状況を特定し、対象化する</a:t>
            </a:r>
            <a:r>
              <a:rPr kumimoji="1" lang="ja-JP" altLang="en-US" sz="2000" b="0" i="0" u="none" strike="noStrike" kern="1200" cap="none" spc="0" normalizeH="0" baseline="0" noProof="0" dirty="0">
                <a:ln>
                  <a:noFill/>
                </a:ln>
                <a:solidFill>
                  <a:schemeClr val="bg1">
                    <a:lumMod val="95000"/>
                  </a:schemeClr>
                </a:solidFill>
                <a:effectLst/>
                <a:uLnTx/>
                <a:uFillTx/>
                <a:latin typeface="Calibri"/>
                <a:ea typeface="ＭＳ Ｐゴシック" panose="020B0600070205080204" pitchFamily="50" charset="-128"/>
                <a:cs typeface="+mn-cs"/>
              </a:rPr>
              <a:t>ことになり、</a:t>
            </a:r>
            <a:r>
              <a:rPr kumimoji="1" lang="en-US" altLang="ja-JP" sz="2000" b="0" i="0" u="none" strike="noStrike" kern="1200" cap="none" spc="0" normalizeH="0" baseline="0" noProof="0" dirty="0">
                <a:ln>
                  <a:noFill/>
                </a:ln>
                <a:solidFill>
                  <a:schemeClr val="accent6">
                    <a:lumMod val="75000"/>
                  </a:schemeClr>
                </a:solidFill>
                <a:effectLst/>
                <a:uLnTx/>
                <a:uFillTx/>
                <a:latin typeface="Calibri"/>
                <a:ea typeface="ＭＳ Ｐゴシック" panose="020B0600070205080204" pitchFamily="50" charset="-128"/>
                <a:cs typeface="+mn-cs"/>
              </a:rPr>
              <a:t>SW</a:t>
            </a:r>
            <a:r>
              <a:rPr kumimoji="1" lang="ja-JP" altLang="en-US" sz="2000" b="0" i="0" u="none" strike="noStrike" kern="1200" cap="none" spc="0" normalizeH="0" baseline="0" noProof="0" dirty="0">
                <a:ln>
                  <a:noFill/>
                </a:ln>
                <a:solidFill>
                  <a:schemeClr val="accent6">
                    <a:lumMod val="75000"/>
                  </a:schemeClr>
                </a:solidFill>
                <a:effectLst/>
                <a:uLnTx/>
                <a:uFillTx/>
                <a:latin typeface="Calibri"/>
                <a:ea typeface="ＭＳ Ｐゴシック" panose="020B0600070205080204" pitchFamily="50" charset="-128"/>
                <a:cs typeface="+mn-cs"/>
              </a:rPr>
              <a:t>の専門性を見失う</a:t>
            </a:r>
            <a:r>
              <a:rPr kumimoji="1" lang="ja-JP" altLang="en-US" sz="2000" b="0" i="0" u="none" strike="noStrike" kern="1200" cap="none" spc="0" normalizeH="0" baseline="0" noProof="0" dirty="0">
                <a:ln>
                  <a:noFill/>
                </a:ln>
                <a:solidFill>
                  <a:schemeClr val="bg1">
                    <a:lumMod val="95000"/>
                  </a:schemeClr>
                </a:solidFill>
                <a:effectLst/>
                <a:uLnTx/>
                <a:uFillTx/>
                <a:latin typeface="Calibri"/>
                <a:ea typeface="ＭＳ Ｐゴシック" panose="020B0600070205080204" pitchFamily="50" charset="-128"/>
                <a:cs typeface="+mn-cs"/>
              </a:rPr>
              <a:t>ことになった。</a:t>
            </a:r>
          </a:p>
        </p:txBody>
      </p:sp>
      <p:sp>
        <p:nvSpPr>
          <p:cNvPr id="5" name="右矢印 4"/>
          <p:cNvSpPr/>
          <p:nvPr/>
        </p:nvSpPr>
        <p:spPr>
          <a:xfrm rot="5400000">
            <a:off x="4139729" y="4365823"/>
            <a:ext cx="863600" cy="719137"/>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304865" y="5325150"/>
            <a:ext cx="858279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この為、個人、集団、家族、地域といった分野を特定した方法を、「システム理論」に基づく全体的・包括的な状況の理解の枠組みが提示されるようになった。</a:t>
            </a:r>
          </a:p>
        </p:txBody>
      </p:sp>
      <p:sp>
        <p:nvSpPr>
          <p:cNvPr id="7" name="テキスト ボックス 6"/>
          <p:cNvSpPr txBox="1"/>
          <p:nvPr/>
        </p:nvSpPr>
        <p:spPr>
          <a:xfrm>
            <a:off x="179512" y="6402814"/>
            <a:ext cx="858279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出典：社会福祉養成講座編集委員会編（</a:t>
            </a:r>
            <a:r>
              <a:rPr kumimoji="1" lang="en-US" altLang="ja-JP"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2009</a:t>
            </a:r>
            <a:r>
              <a:rPr kumimoji="1" lang="ja-JP" altLang="en-US"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）「相談援助の理論と方法</a:t>
            </a:r>
            <a:r>
              <a:rPr kumimoji="1" lang="en-US" altLang="ja-JP"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Ⅱ</a:t>
            </a:r>
            <a:r>
              <a:rPr kumimoji="1" lang="ja-JP" altLang="en-US"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」中央法規出版，</a:t>
            </a:r>
            <a:r>
              <a:rPr kumimoji="1" lang="en-US" altLang="ja-JP"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7-19</a:t>
            </a:r>
            <a:r>
              <a:rPr kumimoji="1" lang="ja-JP" altLang="en-US"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頁</a:t>
            </a:r>
          </a:p>
        </p:txBody>
      </p:sp>
      <p:sp>
        <p:nvSpPr>
          <p:cNvPr id="8" name="テキスト ボックス 7">
            <a:extLst>
              <a:ext uri="{FF2B5EF4-FFF2-40B4-BE49-F238E27FC236}">
                <a16:creationId xmlns:a16="http://schemas.microsoft.com/office/drawing/2014/main" id="{88F82794-635C-4C7A-9522-B632E5A29540}"/>
              </a:ext>
            </a:extLst>
          </p:cNvPr>
          <p:cNvSpPr txBox="1"/>
          <p:nvPr/>
        </p:nvSpPr>
        <p:spPr>
          <a:xfrm>
            <a:off x="3076575" y="2076524"/>
            <a:ext cx="3230372" cy="369332"/>
          </a:xfrm>
          <a:prstGeom prst="rect">
            <a:avLst/>
          </a:prstGeom>
          <a:noFill/>
        </p:spPr>
        <p:txBody>
          <a:bodyPr wrap="none" rtlCol="0">
            <a:spAutoFit/>
          </a:bodyPr>
          <a:lstStyle/>
          <a:p>
            <a:r>
              <a:rPr kumimoji="1" lang="ja-JP" altLang="en-US" dirty="0">
                <a:solidFill>
                  <a:schemeClr val="bg1"/>
                </a:solidFill>
              </a:rPr>
              <a:t>しかし、　　　　　　　　　実態は！</a:t>
            </a:r>
          </a:p>
        </p:txBody>
      </p:sp>
    </p:spTree>
    <p:extLst>
      <p:ext uri="{BB962C8B-B14F-4D97-AF65-F5344CB8AC3E}">
        <p14:creationId xmlns:p14="http://schemas.microsoft.com/office/powerpoint/2010/main" val="32412311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26240" y="332656"/>
            <a:ext cx="489403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システム理論を背景にした</a:t>
            </a:r>
            <a:r>
              <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SW</a:t>
            </a: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実践モデルは</a:t>
            </a:r>
          </a:p>
        </p:txBody>
      </p:sp>
      <p:sp>
        <p:nvSpPr>
          <p:cNvPr id="4" name="テキスト ボックス 3"/>
          <p:cNvSpPr txBox="1"/>
          <p:nvPr/>
        </p:nvSpPr>
        <p:spPr>
          <a:xfrm>
            <a:off x="539550" y="1481070"/>
            <a:ext cx="8064896" cy="120032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sng"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「人」</a:t>
            </a: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とその人を取り巻く</a:t>
            </a:r>
            <a:r>
              <a:rPr kumimoji="1" lang="ja-JP" altLang="en-US" sz="2400" b="0" i="0" u="sng"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「環境」</a:t>
            </a: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との</a:t>
            </a:r>
            <a:r>
              <a:rPr kumimoji="1" lang="ja-JP" altLang="en-US" sz="2400" b="0" i="0" u="sng"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相互作用</a:t>
            </a: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に焦点を当て、</a:t>
            </a:r>
            <a:endParaRPr kumimoji="1" lang="en-US" altLang="ja-JP"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環境とのより質の高い調和を目指した、</a:t>
            </a:r>
            <a:r>
              <a:rPr kumimoji="1" lang="ja-JP" altLang="en-US" sz="2400" b="0" i="0" u="none" strike="noStrike" kern="1200" cap="none" spc="0" normalizeH="0" baseline="0" noProof="0" dirty="0">
                <a:ln>
                  <a:noFill/>
                </a:ln>
                <a:solidFill>
                  <a:srgbClr val="FFFF00"/>
                </a:solidFill>
                <a:effectLst/>
                <a:uLnTx/>
                <a:uFillTx/>
                <a:latin typeface="Calibri"/>
                <a:ea typeface="ＭＳ Ｐゴシック" panose="020B0600070205080204" pitchFamily="50" charset="-128"/>
                <a:cs typeface="+mn-cs"/>
              </a:rPr>
              <a:t>適応バランスの実現</a:t>
            </a: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を目指している。</a:t>
            </a:r>
          </a:p>
        </p:txBody>
      </p:sp>
      <p:sp>
        <p:nvSpPr>
          <p:cNvPr id="5" name="テキスト ボックス 4"/>
          <p:cNvSpPr txBox="1"/>
          <p:nvPr/>
        </p:nvSpPr>
        <p:spPr>
          <a:xfrm>
            <a:off x="3622058" y="2694876"/>
            <a:ext cx="18998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前提となる考え方</a:t>
            </a:r>
          </a:p>
        </p:txBody>
      </p:sp>
      <p:sp>
        <p:nvSpPr>
          <p:cNvPr id="6" name="テキスト ボックス 5"/>
          <p:cNvSpPr txBox="1"/>
          <p:nvPr/>
        </p:nvSpPr>
        <p:spPr>
          <a:xfrm>
            <a:off x="176342" y="3174322"/>
            <a:ext cx="8863324"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〇人は、環境と絶えず交流している。</a:t>
            </a:r>
            <a:endPar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〇人と環境との調和は、人のニーズと社会的物理的環境や文化との調和である。</a:t>
            </a:r>
            <a:endPar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〇人は、環境との調和のために、適応という努力を継続している。</a:t>
            </a:r>
            <a:endPar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〇人は、課題となっている状況に対処する為に、環境との相互作用で適応する。</a:t>
            </a:r>
          </a:p>
        </p:txBody>
      </p:sp>
      <p:sp>
        <p:nvSpPr>
          <p:cNvPr id="7" name="右矢印 6"/>
          <p:cNvSpPr/>
          <p:nvPr/>
        </p:nvSpPr>
        <p:spPr>
          <a:xfrm rot="5400000">
            <a:off x="4247963" y="4533766"/>
            <a:ext cx="648073" cy="576063"/>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テキスト ボックス 7"/>
          <p:cNvSpPr txBox="1"/>
          <p:nvPr/>
        </p:nvSpPr>
        <p:spPr>
          <a:xfrm>
            <a:off x="251520" y="5313368"/>
            <a:ext cx="8640960" cy="1200329"/>
          </a:xfrm>
          <a:prstGeom prst="rect">
            <a:avLst/>
          </a:prstGeom>
          <a:noFill/>
          <a:ln>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人は、常に変化し、絶えず自分を取り巻く環境との交流の中で、その人の可能性が広がったり阻害されたりする。そのため、環境との調和のありように注目し、介入を図っていくことを目指している。</a:t>
            </a:r>
          </a:p>
        </p:txBody>
      </p:sp>
      <p:sp>
        <p:nvSpPr>
          <p:cNvPr id="9" name="右矢印 8"/>
          <p:cNvSpPr/>
          <p:nvPr/>
        </p:nvSpPr>
        <p:spPr>
          <a:xfrm rot="5400000">
            <a:off x="4247962" y="807402"/>
            <a:ext cx="648073" cy="576063"/>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93178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D71D0B-0DBF-4047-949B-279734ACDE76}" type="slidenum">
              <a:rPr kumimoji="0" lang="en-US" altLang="ja-JP" sz="14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ja-JP" sz="1400" b="0" i="0" u="none" strike="noStrike" kern="1200" cap="none" spc="0" normalizeH="0" baseline="0" noProof="0">
              <a:ln>
                <a:noFill/>
              </a:ln>
              <a:solidFill>
                <a:srgbClr val="000000"/>
              </a:solidFill>
              <a:effectLst/>
              <a:uLnTx/>
              <a:uFillTx/>
              <a:latin typeface="Arial"/>
              <a:ea typeface="ＭＳ Ｐゴシック"/>
              <a:cs typeface="+mn-cs"/>
            </a:endParaRPr>
          </a:p>
        </p:txBody>
      </p:sp>
      <p:pic>
        <p:nvPicPr>
          <p:cNvPr id="4" name="図 3"/>
          <p:cNvPicPr>
            <a:picLocks noChangeAspect="1"/>
          </p:cNvPicPr>
          <p:nvPr/>
        </p:nvPicPr>
        <p:blipFill>
          <a:blip r:embed="rId2"/>
          <a:stretch>
            <a:fillRect/>
          </a:stretch>
        </p:blipFill>
        <p:spPr>
          <a:xfrm>
            <a:off x="1176660" y="322383"/>
            <a:ext cx="6761990" cy="6260123"/>
          </a:xfrm>
          <a:prstGeom prst="rect">
            <a:avLst/>
          </a:prstGeom>
        </p:spPr>
      </p:pic>
    </p:spTree>
    <p:extLst>
      <p:ext uri="{BB962C8B-B14F-4D97-AF65-F5344CB8AC3E}">
        <p14:creationId xmlns:p14="http://schemas.microsoft.com/office/powerpoint/2010/main" val="12810098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44427" y="294325"/>
            <a:ext cx="7055136" cy="29546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mn-ea"/>
                <a:cs typeface="+mn-cs"/>
              </a:rPr>
              <a:t>■地域を基盤とした社会福祉援助活動（</a:t>
            </a:r>
            <a:r>
              <a:rPr kumimoji="1" lang="en-US" altLang="ja-JP" sz="2400" b="0" i="0" u="none" strike="noStrike" kern="1200" cap="none" spc="0" normalizeH="0" baseline="0" noProof="0" dirty="0">
                <a:ln>
                  <a:noFill/>
                </a:ln>
                <a:solidFill>
                  <a:srgbClr val="FFFF00"/>
                </a:solidFill>
                <a:effectLst/>
                <a:uLnTx/>
                <a:uFillTx/>
                <a:latin typeface="+mn-ea"/>
                <a:cs typeface="+mn-cs"/>
              </a:rPr>
              <a:t>CSW</a:t>
            </a:r>
            <a:r>
              <a:rPr kumimoji="1" lang="ja-JP" altLang="en-US" sz="2400" b="0" i="0" u="none" strike="noStrike" kern="1200" cap="none" spc="0" normalizeH="0" baseline="0" noProof="0" dirty="0">
                <a:ln>
                  <a:noFill/>
                </a:ln>
                <a:solidFill>
                  <a:srgbClr val="FFFF00"/>
                </a:solidFill>
                <a:effectLst/>
                <a:uLnTx/>
                <a:uFillTx/>
                <a:latin typeface="+mn-ea"/>
                <a:cs typeface="+mn-cs"/>
              </a:rPr>
              <a:t>）の機能</a:t>
            </a:r>
            <a:endParaRPr kumimoji="1" lang="en-US" altLang="ja-JP" sz="2400" b="0" i="0" u="none" strike="noStrike" kern="1200" cap="none" spc="0" normalizeH="0" baseline="0" noProof="0" dirty="0">
              <a:ln>
                <a:noFill/>
              </a:ln>
              <a:solidFill>
                <a:srgbClr val="FFFF00"/>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srgbClr val="FFFF00"/>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mn-ea"/>
                <a:cs typeface="+mn-cs"/>
              </a:rPr>
              <a:t>　</a:t>
            </a:r>
            <a:r>
              <a:rPr kumimoji="1" lang="ja-JP" altLang="en-US" sz="2400" b="0" i="0" u="none" strike="noStrike" kern="1200" cap="none" spc="0" normalizeH="0" baseline="0" noProof="0" dirty="0">
                <a:ln>
                  <a:noFill/>
                </a:ln>
                <a:solidFill>
                  <a:prstClr val="white"/>
                </a:solidFill>
                <a:effectLst/>
                <a:uLnTx/>
                <a:uFillTx/>
                <a:latin typeface="+mn-ea"/>
                <a:cs typeface="+mn-cs"/>
              </a:rPr>
              <a:t>①地域住民の協力と連携を推進し</a:t>
            </a:r>
            <a:endParaRPr kumimoji="1" lang="en-US" altLang="ja-JP" sz="2400" b="0" i="0" u="none" strike="noStrike" kern="1200" cap="none" spc="0" normalizeH="0" baseline="0" noProof="0" dirty="0">
              <a:ln>
                <a:noFill/>
              </a:ln>
              <a:solidFill>
                <a:prstClr val="white"/>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n-ea"/>
                <a:cs typeface="+mn-cs"/>
              </a:rPr>
              <a:t>　②住民による生活課題・生活問題の発見を進め</a:t>
            </a:r>
            <a:endParaRPr kumimoji="1" lang="en-US" altLang="ja-JP" sz="2400" b="0" i="0" u="none" strike="noStrike" kern="1200" cap="none" spc="0" normalizeH="0" baseline="0" noProof="0" dirty="0">
              <a:ln>
                <a:noFill/>
              </a:ln>
              <a:solidFill>
                <a:prstClr val="white"/>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n-ea"/>
                <a:cs typeface="+mn-cs"/>
              </a:rPr>
              <a:t>　③地域における課題・問題意識の共有をもとに</a:t>
            </a:r>
            <a:endParaRPr kumimoji="1" lang="en-US" altLang="ja-JP" sz="2400" b="0" i="0" u="none" strike="noStrike" kern="1200" cap="none" spc="0" normalizeH="0" baseline="0" noProof="0" dirty="0">
              <a:ln>
                <a:noFill/>
              </a:ln>
              <a:solidFill>
                <a:prstClr val="white"/>
              </a:solidFill>
              <a:effectLst/>
              <a:uLnTx/>
              <a:uFillTx/>
              <a:latin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右矢印 2"/>
          <p:cNvSpPr/>
          <p:nvPr/>
        </p:nvSpPr>
        <p:spPr>
          <a:xfrm rot="5400000">
            <a:off x="4247963" y="3026266"/>
            <a:ext cx="648073" cy="576063"/>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p:cNvSpPr txBox="1"/>
          <p:nvPr/>
        </p:nvSpPr>
        <p:spPr>
          <a:xfrm>
            <a:off x="162155" y="3795425"/>
            <a:ext cx="8856912" cy="461665"/>
          </a:xfrm>
          <a:prstGeom prst="rect">
            <a:avLst/>
          </a:prstGeom>
          <a:noFill/>
          <a:ln>
            <a:solidFill>
              <a:srgbClr val="FFFF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n-ea"/>
                <a:cs typeface="+mn-cs"/>
              </a:rPr>
              <a:t>直接的な援助による介入と地域によるケアシステムの構築が必要。</a:t>
            </a:r>
          </a:p>
        </p:txBody>
      </p:sp>
      <p:sp>
        <p:nvSpPr>
          <p:cNvPr id="5" name="右矢印 4"/>
          <p:cNvSpPr/>
          <p:nvPr/>
        </p:nvSpPr>
        <p:spPr>
          <a:xfrm rot="5400000">
            <a:off x="4247960" y="4486716"/>
            <a:ext cx="648073" cy="576063"/>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653143" y="5273743"/>
            <a:ext cx="78843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j-ea"/>
                <a:ea typeface="+mj-ea"/>
                <a:cs typeface="+mn-cs"/>
              </a:rPr>
              <a:t>こうして、地域を意識した新たな社会福祉援助活動としての</a:t>
            </a:r>
            <a:endParaRPr kumimoji="1" lang="en-US" altLang="ja-JP" sz="2400" b="0" i="0" u="none" strike="noStrike" kern="1200" cap="none" spc="0" normalizeH="0" baseline="0" noProof="0" dirty="0">
              <a:ln>
                <a:noFill/>
              </a:ln>
              <a:solidFill>
                <a:prstClr val="white"/>
              </a:solidFill>
              <a:effectLst/>
              <a:uLnTx/>
              <a:uFillTx/>
              <a:latin typeface="+mj-ea"/>
              <a:ea typeface="+mj-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mj-ea"/>
                <a:ea typeface="+mj-ea"/>
                <a:cs typeface="+mn-cs"/>
              </a:rPr>
              <a:t>「コミュニティ・ソーシャル・ワーク」</a:t>
            </a:r>
            <a:r>
              <a:rPr kumimoji="1" lang="ja-JP" altLang="en-US" sz="2400" b="0" i="0" u="none" strike="noStrike" kern="1200" cap="none" spc="0" normalizeH="0" baseline="0" noProof="0" dirty="0">
                <a:ln>
                  <a:noFill/>
                </a:ln>
                <a:solidFill>
                  <a:prstClr val="white"/>
                </a:solidFill>
                <a:effectLst/>
                <a:uLnTx/>
                <a:uFillTx/>
                <a:latin typeface="+mj-ea"/>
                <a:ea typeface="+mj-ea"/>
                <a:cs typeface="+mn-cs"/>
              </a:rPr>
              <a:t>が</a:t>
            </a:r>
            <a:endParaRPr kumimoji="1" lang="en-US" altLang="ja-JP" sz="2400" b="0" i="0" u="none" strike="noStrike" kern="1200" cap="none" spc="0" normalizeH="0" baseline="0" noProof="0" dirty="0">
              <a:ln>
                <a:noFill/>
              </a:ln>
              <a:solidFill>
                <a:prstClr val="white"/>
              </a:solidFill>
              <a:effectLst/>
              <a:uLnTx/>
              <a:uFillTx/>
              <a:latin typeface="+mj-ea"/>
              <a:ea typeface="+mj-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j-ea"/>
                <a:ea typeface="+mj-ea"/>
                <a:cs typeface="+mn-cs"/>
              </a:rPr>
              <a:t>提起されるようになった。</a:t>
            </a:r>
          </a:p>
        </p:txBody>
      </p:sp>
    </p:spTree>
    <p:extLst>
      <p:ext uri="{BB962C8B-B14F-4D97-AF65-F5344CB8AC3E}">
        <p14:creationId xmlns:p14="http://schemas.microsoft.com/office/powerpoint/2010/main" val="6978787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42597" y="1318116"/>
            <a:ext cx="8640146" cy="3046988"/>
          </a:xfrm>
          <a:prstGeom prst="rect">
            <a:avLst/>
          </a:prstGeom>
          <a:noFill/>
          <a:ln>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個別・具体的な生活課題／生活問題への対応を、地域を基盤にして実践していくためには、地域住民の協力と連携を推進し、住民による生活課題／生活問題の発見を進め、地域における共通の課題や問題意識のもとに、直接的な援助による介入と地域によるケアシステムの構築が必要となってきました。</a:t>
            </a:r>
            <a:endParaRPr kumimoji="1" lang="en-US" altLang="ja-JP"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◇このような新たな社会福祉援助活動（技術）として、</a:t>
            </a:r>
            <a:endParaRPr kumimoji="1" lang="en-US" altLang="ja-JP"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コミュニティソーシャルワーク</a:t>
            </a: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CSW</a:t>
            </a:r>
            <a:r>
              <a:rPr kumimoji="1" lang="ja-JP" altLang="en-US" sz="24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）が提起されています。</a:t>
            </a:r>
          </a:p>
        </p:txBody>
      </p:sp>
      <p:sp>
        <p:nvSpPr>
          <p:cNvPr id="5" name="テキスト ボックス 4"/>
          <p:cNvSpPr txBox="1"/>
          <p:nvPr/>
        </p:nvSpPr>
        <p:spPr>
          <a:xfrm>
            <a:off x="3851920" y="692696"/>
            <a:ext cx="139814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平文で書くと</a:t>
            </a:r>
          </a:p>
        </p:txBody>
      </p:sp>
    </p:spTree>
    <p:extLst>
      <p:ext uri="{BB962C8B-B14F-4D97-AF65-F5344CB8AC3E}">
        <p14:creationId xmlns:p14="http://schemas.microsoft.com/office/powerpoint/2010/main" val="32293752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556817"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３　学問的整理</a:t>
            </a:r>
            <a:endParaRPr kumimoji="1" lang="zh-TW"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p:txBody>
      </p:sp>
      <p:sp>
        <p:nvSpPr>
          <p:cNvPr id="3" name="正方形/長方形 2"/>
          <p:cNvSpPr/>
          <p:nvPr/>
        </p:nvSpPr>
        <p:spPr>
          <a:xfrm>
            <a:off x="6948264" y="260648"/>
            <a:ext cx="191911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CSW</a:t>
            </a: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の機能・役割</a:t>
            </a:r>
          </a:p>
        </p:txBody>
      </p:sp>
    </p:spTree>
    <p:extLst>
      <p:ext uri="{BB962C8B-B14F-4D97-AF65-F5344CB8AC3E}">
        <p14:creationId xmlns:p14="http://schemas.microsoft.com/office/powerpoint/2010/main" val="8487843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745A57-AC49-4D2E-BAA5-70CCCC7EC98C}" type="slidenum">
              <a:rPr kumimoji="1" lang="ja-JP" altLang="en-US" sz="1200" b="0" i="0" u="none" strike="noStrike" kern="1200" cap="none" spc="0" normalizeH="0" baseline="0" noProof="0" smtClean="0">
                <a:ln>
                  <a:noFill/>
                </a:ln>
                <a:solidFill>
                  <a:prstClr val="white"/>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6323" name="テキスト ボックス 2"/>
          <p:cNvSpPr txBox="1">
            <a:spLocks noChangeArrowheads="1"/>
          </p:cNvSpPr>
          <p:nvPr/>
        </p:nvSpPr>
        <p:spPr bwMode="auto">
          <a:xfrm>
            <a:off x="187325" y="549275"/>
            <a:ext cx="88487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Community Work</a:t>
            </a:r>
            <a:r>
              <a:rPr kumimoji="1" lang="ja-JP" altLang="en-US" sz="28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から</a:t>
            </a:r>
            <a:r>
              <a:rPr kumimoji="1" lang="en-US" altLang="ja-JP" sz="2800" b="0" i="0" strike="noStrike" kern="1200" cap="none" spc="0" normalizeH="0" baseline="0" noProof="0" dirty="0">
                <a:ln>
                  <a:noFill/>
                </a:ln>
                <a:solidFill>
                  <a:prstClr val="white"/>
                </a:solidFill>
                <a:effectLst/>
                <a:uLnTx/>
                <a:uFillTx/>
                <a:latin typeface="Arial" charset="0"/>
                <a:ea typeface="ＭＳ Ｐゴシック" pitchFamily="50" charset="-128"/>
                <a:cs typeface="+mn-cs"/>
              </a:rPr>
              <a:t>Community </a:t>
            </a:r>
            <a:r>
              <a:rPr kumimoji="1" lang="en-US" altLang="ja-JP" sz="2800" b="0" i="0" u="sng" strike="noStrike" kern="1200" cap="none" spc="0" normalizeH="0" baseline="0" noProof="0" dirty="0">
                <a:ln>
                  <a:noFill/>
                </a:ln>
                <a:solidFill>
                  <a:prstClr val="white"/>
                </a:solidFill>
                <a:effectLst/>
                <a:uLnTx/>
                <a:uFillTx/>
                <a:latin typeface="Arial" charset="0"/>
                <a:ea typeface="ＭＳ Ｐゴシック" pitchFamily="50" charset="-128"/>
                <a:cs typeface="+mn-cs"/>
              </a:rPr>
              <a:t>Social</a:t>
            </a:r>
            <a:r>
              <a:rPr kumimoji="1" lang="en-US" altLang="ja-JP" sz="2800" b="0" i="0" strike="noStrike" kern="1200" cap="none" spc="0" normalizeH="0" baseline="0" noProof="0" dirty="0">
                <a:ln>
                  <a:noFill/>
                </a:ln>
                <a:solidFill>
                  <a:prstClr val="white"/>
                </a:solidFill>
                <a:effectLst/>
                <a:uLnTx/>
                <a:uFillTx/>
                <a:latin typeface="Arial" charset="0"/>
                <a:ea typeface="ＭＳ Ｐゴシック" pitchFamily="50" charset="-128"/>
                <a:cs typeface="+mn-cs"/>
              </a:rPr>
              <a:t> Work</a:t>
            </a:r>
            <a:r>
              <a:rPr kumimoji="1" lang="ja-JP" altLang="en-US" sz="28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への展開</a:t>
            </a:r>
          </a:p>
        </p:txBody>
      </p:sp>
      <p:sp>
        <p:nvSpPr>
          <p:cNvPr id="4" name="下矢印 3"/>
          <p:cNvSpPr/>
          <p:nvPr/>
        </p:nvSpPr>
        <p:spPr>
          <a:xfrm>
            <a:off x="755650" y="3189605"/>
            <a:ext cx="720725" cy="86360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6325" name="テキスト ボックス 4"/>
          <p:cNvSpPr txBox="1">
            <a:spLocks noChangeArrowheads="1"/>
          </p:cNvSpPr>
          <p:nvPr/>
        </p:nvSpPr>
        <p:spPr bwMode="auto">
          <a:xfrm>
            <a:off x="414338" y="4704115"/>
            <a:ext cx="4013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strike="noStrike" kern="1200" cap="none" spc="0" normalizeH="0" baseline="0" noProof="0" dirty="0">
                <a:ln>
                  <a:noFill/>
                </a:ln>
                <a:solidFill>
                  <a:srgbClr val="FFFF00"/>
                </a:solidFill>
                <a:effectLst/>
                <a:uLnTx/>
                <a:uFillTx/>
                <a:latin typeface="Arial" charset="0"/>
                <a:ea typeface="ＭＳ Ｐゴシック" pitchFamily="50" charset="-128"/>
                <a:cs typeface="+mn-cs"/>
              </a:rPr>
              <a:t>Community </a:t>
            </a:r>
            <a:r>
              <a:rPr kumimoji="1" lang="en-US" altLang="ja-JP" sz="2800" b="0" i="0" u="sng" strike="noStrike" kern="1200" cap="none" spc="0" normalizeH="0" baseline="0" noProof="0" dirty="0">
                <a:ln>
                  <a:noFill/>
                </a:ln>
                <a:solidFill>
                  <a:srgbClr val="FFFF00"/>
                </a:solidFill>
                <a:effectLst/>
                <a:uLnTx/>
                <a:uFillTx/>
                <a:latin typeface="Arial" charset="0"/>
                <a:ea typeface="ＭＳ Ｐゴシック" pitchFamily="50" charset="-128"/>
                <a:cs typeface="+mn-cs"/>
              </a:rPr>
              <a:t>Social</a:t>
            </a:r>
            <a:r>
              <a:rPr kumimoji="1" lang="en-US" altLang="ja-JP" sz="2800" b="0" i="0" strike="noStrike" kern="1200" cap="none" spc="0" normalizeH="0" baseline="0" noProof="0" dirty="0">
                <a:ln>
                  <a:noFill/>
                </a:ln>
                <a:solidFill>
                  <a:srgbClr val="FFFF00"/>
                </a:solidFill>
                <a:effectLst/>
                <a:uLnTx/>
                <a:uFillTx/>
                <a:latin typeface="Arial" charset="0"/>
                <a:ea typeface="ＭＳ Ｐゴシック" pitchFamily="50" charset="-128"/>
                <a:cs typeface="+mn-cs"/>
              </a:rPr>
              <a:t> Work</a:t>
            </a:r>
            <a:endParaRPr kumimoji="1" lang="ja-JP" altLang="en-US" sz="2800" b="0" i="0" strike="noStrike" kern="1200" cap="none" spc="0" normalizeH="0" baseline="0" noProof="0" dirty="0">
              <a:ln>
                <a:noFill/>
              </a:ln>
              <a:solidFill>
                <a:prstClr val="black"/>
              </a:solidFill>
              <a:effectLst/>
              <a:uLnTx/>
              <a:uFillTx/>
              <a:latin typeface="Arial" charset="0"/>
              <a:ea typeface="ＭＳ Ｐゴシック" pitchFamily="50" charset="-128"/>
              <a:cs typeface="+mn-cs"/>
            </a:endParaRPr>
          </a:p>
        </p:txBody>
      </p:sp>
      <p:sp>
        <p:nvSpPr>
          <p:cNvPr id="56326" name="テキスト ボックス 5"/>
          <p:cNvSpPr txBox="1">
            <a:spLocks noChangeArrowheads="1"/>
          </p:cNvSpPr>
          <p:nvPr/>
        </p:nvSpPr>
        <p:spPr bwMode="auto">
          <a:xfrm>
            <a:off x="395288" y="2185988"/>
            <a:ext cx="29352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Community Work</a:t>
            </a:r>
            <a:endParaRPr kumimoji="1" lang="ja-JP" altLang="en-US" sz="28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
        <p:nvSpPr>
          <p:cNvPr id="56327" name="テキスト ボックス 6"/>
          <p:cNvSpPr txBox="1">
            <a:spLocks noChangeArrowheads="1"/>
          </p:cNvSpPr>
          <p:nvPr/>
        </p:nvSpPr>
        <p:spPr bwMode="auto">
          <a:xfrm>
            <a:off x="1476375" y="2965997"/>
            <a:ext cx="761841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◇１９６８（昭和４３）年　</a:t>
            </a:r>
            <a:endParaRPr kumimoji="1" lang="en-US" altLang="ja-JP" sz="1800" b="0" i="0" u="none" strike="noStrike" kern="1200" cap="none" spc="0" normalizeH="0" baseline="0" noProof="0">
              <a:ln>
                <a:noFill/>
              </a:ln>
              <a:solidFill>
                <a:prstClr val="white"/>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　　英国　シーボム報告→地方自治体社会サービス法</a:t>
            </a:r>
            <a:endParaRPr kumimoji="1" lang="en-US" altLang="ja-JP" sz="1800" b="0" i="0" u="none" strike="noStrike" kern="1200" cap="none" spc="0" normalizeH="0" baseline="0" noProof="0">
              <a:ln>
                <a:noFill/>
              </a:ln>
              <a:solidFill>
                <a:prstClr val="white"/>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◇１９８２（昭和５７）年</a:t>
            </a:r>
            <a:endParaRPr kumimoji="1" lang="en-US" altLang="ja-JP" sz="1800" b="0" i="0" u="none" strike="noStrike" kern="1200" cap="none" spc="0" normalizeH="0" baseline="0" noProof="0">
              <a:ln>
                <a:noFill/>
              </a:ln>
              <a:solidFill>
                <a:prstClr val="white"/>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　　英国バークレイ委員会報告「</a:t>
            </a:r>
            <a:r>
              <a:rPr kumimoji="1" lang="en-US" altLang="ja-JP" sz="18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community social work</a:t>
            </a:r>
            <a:r>
              <a:rPr kumimoji="1" lang="ja-JP" altLang="en-US" sz="18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」と言う考え方の表明</a:t>
            </a:r>
            <a:endParaRPr kumimoji="1" lang="en-US" altLang="ja-JP" sz="1800" b="0" i="0" u="none" strike="noStrike" kern="1200" cap="none" spc="0" normalizeH="0" baseline="0" noProof="0">
              <a:ln>
                <a:noFill/>
              </a:ln>
              <a:solidFill>
                <a:prstClr val="white"/>
              </a:solidFill>
              <a:effectLst/>
              <a:uLnTx/>
              <a:uFillTx/>
              <a:latin typeface="Arial" charset="0"/>
              <a:ea typeface="ＭＳ Ｐゴシック"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a:t>
            </a:r>
            <a:r>
              <a:rPr kumimoji="1" lang="en-US" altLang="ja-JP" sz="18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social work</a:t>
            </a:r>
            <a:r>
              <a:rPr kumimoji="1" lang="ja-JP" altLang="en-US" sz="18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発展の方法や</a:t>
            </a:r>
            <a:r>
              <a:rPr kumimoji="1" lang="en-US" altLang="ja-JP" sz="18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community car</a:t>
            </a:r>
            <a:r>
              <a:rPr kumimoji="1" lang="ja-JP" altLang="en-US" sz="18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推進の在り方が議論</a:t>
            </a:r>
            <a:endParaRPr kumimoji="1" lang="en-US" altLang="ja-JP" sz="1800" b="0" i="0" u="none" strike="noStrike" kern="1200" cap="none" spc="0" normalizeH="0" baseline="0" noProof="0">
              <a:ln>
                <a:noFill/>
              </a:ln>
              <a:solidFill>
                <a:prstClr val="white"/>
              </a:solidFill>
              <a:effectLst/>
              <a:uLnTx/>
              <a:uFillTx/>
              <a:latin typeface="Arial" charset="0"/>
              <a:ea typeface="ＭＳ Ｐゴシック" pitchFamily="50" charset="-128"/>
              <a:cs typeface="+mn-cs"/>
            </a:endParaRPr>
          </a:p>
        </p:txBody>
      </p:sp>
      <p:sp>
        <p:nvSpPr>
          <p:cNvPr id="56328" name="テキスト ボックス 7"/>
          <p:cNvSpPr txBox="1">
            <a:spLocks noChangeArrowheads="1"/>
          </p:cNvSpPr>
          <p:nvPr/>
        </p:nvSpPr>
        <p:spPr bwMode="auto">
          <a:xfrm>
            <a:off x="316142" y="5327191"/>
            <a:ext cx="84629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00"/>
                </a:solidFill>
                <a:effectLst/>
                <a:uLnTx/>
                <a:uFillTx/>
                <a:latin typeface="Arial" charset="0"/>
                <a:ea typeface="ＭＳ Ｐゴシック"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地域を基盤としたカウンセリングと社会的ケア計画の統合したソーシャルワーク実践</a:t>
            </a:r>
            <a:endParaRPr kumimoji="1" lang="en-US" altLang="ja-JP" sz="18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00"/>
                </a:solidFill>
                <a:effectLst/>
                <a:uLnTx/>
                <a:uFillTx/>
                <a:latin typeface="Arial" charset="0"/>
                <a:ea typeface="ＭＳ Ｐゴシック" pitchFamily="50" charset="-128"/>
                <a:cs typeface="+mn-cs"/>
              </a:rPr>
              <a:t>□</a:t>
            </a:r>
            <a:r>
              <a:rPr kumimoji="1" lang="ja-JP" altLang="en-US" sz="18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地域を基盤とした支援を促進又は維持しようとするソーシャルワーカーのアプローチ</a:t>
            </a:r>
            <a:endParaRPr kumimoji="1" lang="en-US" altLang="ja-JP" sz="18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（上段；バークレイ委員会委員の見解　下段；英国</a:t>
            </a:r>
            <a:r>
              <a:rPr kumimoji="1" lang="en-US" altLang="ja-JP" sz="18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social work </a:t>
            </a:r>
            <a:r>
              <a:rPr kumimoji="1" lang="ja-JP" altLang="en-US" sz="18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辞典）</a:t>
            </a:r>
          </a:p>
        </p:txBody>
      </p:sp>
      <p:sp>
        <p:nvSpPr>
          <p:cNvPr id="56329" name="テキスト ボックス 8"/>
          <p:cNvSpPr txBox="1">
            <a:spLocks noChangeArrowheads="1"/>
          </p:cNvSpPr>
          <p:nvPr/>
        </p:nvSpPr>
        <p:spPr bwMode="auto">
          <a:xfrm>
            <a:off x="1763713" y="1341438"/>
            <a:ext cx="55499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a:ln>
                  <a:noFill/>
                </a:ln>
                <a:solidFill>
                  <a:prstClr val="white"/>
                </a:solidFill>
                <a:effectLst/>
                <a:uLnTx/>
                <a:uFillTx/>
                <a:latin typeface="Arial" charset="0"/>
                <a:ea typeface="ＭＳ Ｐゴシック" pitchFamily="50" charset="-128"/>
                <a:cs typeface="+mn-cs"/>
              </a:rPr>
              <a:t>１　代表的な概念とその背景（英国）</a:t>
            </a:r>
          </a:p>
        </p:txBody>
      </p:sp>
    </p:spTree>
    <p:extLst>
      <p:ext uri="{BB962C8B-B14F-4D97-AF65-F5344CB8AC3E}">
        <p14:creationId xmlns:p14="http://schemas.microsoft.com/office/powerpoint/2010/main" val="21912486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6AE373-4516-43EB-A5FA-DC5FAD084865}" type="slidenum">
              <a:rPr kumimoji="1" lang="ja-JP" altLang="en-US" sz="1200" b="0" i="0" u="none" strike="noStrike" kern="1200" cap="none" spc="0" normalizeH="0" baseline="0" noProof="0" smtClean="0">
                <a:ln>
                  <a:noFill/>
                </a:ln>
                <a:solidFill>
                  <a:prstClr val="white"/>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7347" name="テキスト ボックス 2"/>
          <p:cNvSpPr txBox="1">
            <a:spLocks noChangeArrowheads="1"/>
          </p:cNvSpPr>
          <p:nvPr/>
        </p:nvSpPr>
        <p:spPr bwMode="auto">
          <a:xfrm>
            <a:off x="847725" y="685800"/>
            <a:ext cx="7448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２　大橋謙策理論にみる</a:t>
            </a:r>
            <a:r>
              <a:rPr kumimoji="1" lang="en-US" altLang="ja-JP" sz="28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community </a:t>
            </a:r>
            <a:r>
              <a:rPr kumimoji="1" lang="en-US" altLang="ja-JP" sz="2800" b="0" i="0" u="sng" strike="noStrike" kern="1200" cap="none" spc="0" normalizeH="0" baseline="0" noProof="0" dirty="0">
                <a:ln>
                  <a:noFill/>
                </a:ln>
                <a:solidFill>
                  <a:prstClr val="white"/>
                </a:solidFill>
                <a:effectLst/>
                <a:uLnTx/>
                <a:uFillTx/>
                <a:latin typeface="Arial" charset="0"/>
                <a:ea typeface="ＭＳ Ｐゴシック" pitchFamily="50" charset="-128"/>
                <a:cs typeface="+mn-cs"/>
              </a:rPr>
              <a:t>social</a:t>
            </a:r>
            <a:r>
              <a:rPr kumimoji="1" lang="en-US" altLang="ja-JP" sz="28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 work</a:t>
            </a:r>
            <a:endParaRPr kumimoji="1" lang="ja-JP" altLang="en-US" sz="28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endParaRPr>
          </a:p>
        </p:txBody>
      </p:sp>
      <p:sp>
        <p:nvSpPr>
          <p:cNvPr id="4" name="テキスト ボックス 3"/>
          <p:cNvSpPr txBox="1"/>
          <p:nvPr/>
        </p:nvSpPr>
        <p:spPr>
          <a:xfrm>
            <a:off x="359569" y="1563688"/>
            <a:ext cx="8424862" cy="3947234"/>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n-ea"/>
                <a:cs typeface="+mn-cs"/>
              </a:rPr>
              <a:t>◆コミュニティ ソーシャル ワーク には、</a:t>
            </a:r>
            <a:endParaRPr kumimoji="1" lang="en-US" altLang="ja-JP" sz="2400" b="0" i="0" u="none" strike="noStrike" kern="1200" cap="none" spc="0" normalizeH="0" baseline="0" noProof="0" dirty="0">
              <a:ln>
                <a:noFill/>
              </a:ln>
              <a:solidFill>
                <a:prstClr val="white"/>
              </a:solidFill>
              <a:effectLst/>
              <a:uLnTx/>
              <a:uFillTx/>
              <a:latin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dirty="0">
              <a:solidFill>
                <a:prstClr val="white"/>
              </a:solidFill>
              <a:latin typeface="+mn-e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n-ea"/>
                <a:cs typeface="+mn-cs"/>
              </a:rPr>
              <a:t>◆フェイス・ツー・フェイスに基づき、個々人の悩みや苦しみに関しての</a:t>
            </a:r>
            <a:r>
              <a:rPr kumimoji="1" lang="ja-JP" altLang="en-US" sz="2400" b="0" i="0" u="none" strike="noStrike" kern="1200" cap="none" spc="0" normalizeH="0" baseline="0" noProof="0" dirty="0">
                <a:ln>
                  <a:noFill/>
                </a:ln>
                <a:solidFill>
                  <a:srgbClr val="FFFF00"/>
                </a:solidFill>
                <a:effectLst/>
                <a:uLnTx/>
                <a:uFillTx/>
                <a:latin typeface="+mn-ea"/>
                <a:cs typeface="+mn-cs"/>
              </a:rPr>
              <a:t>相談</a:t>
            </a:r>
            <a:r>
              <a:rPr kumimoji="1" lang="ja-JP" altLang="en-US" sz="2400" b="0" i="0" u="none" strike="noStrike" kern="1200" cap="none" spc="0" normalizeH="0" baseline="0" noProof="0" dirty="0">
                <a:ln>
                  <a:noFill/>
                </a:ln>
                <a:solidFill>
                  <a:schemeClr val="bg1"/>
                </a:solidFill>
                <a:effectLst/>
                <a:uLnTx/>
                <a:uFillTx/>
                <a:latin typeface="+mn-ea"/>
                <a:cs typeface="+mn-cs"/>
              </a:rPr>
              <a:t>（カウンセリング）や個々人が自立生活上必要なサービスは何かを</a:t>
            </a:r>
            <a:r>
              <a:rPr kumimoji="1" lang="ja-JP" altLang="en-US" sz="2400" b="0" i="0" u="none" strike="noStrike" kern="1200" cap="none" spc="0" normalizeH="0" baseline="0" noProof="0" dirty="0">
                <a:ln>
                  <a:noFill/>
                </a:ln>
                <a:solidFill>
                  <a:srgbClr val="FFFF00"/>
                </a:solidFill>
                <a:effectLst/>
                <a:uLnTx/>
                <a:uFillTx/>
                <a:latin typeface="+mn-ea"/>
                <a:cs typeface="+mn-cs"/>
              </a:rPr>
              <a:t>評価</a:t>
            </a:r>
            <a:r>
              <a:rPr kumimoji="1" lang="ja-JP" altLang="en-US" sz="2400" b="0" i="0" u="none" strike="noStrike" kern="1200" cap="none" spc="0" normalizeH="0" baseline="0" noProof="0" dirty="0">
                <a:ln>
                  <a:noFill/>
                </a:ln>
                <a:solidFill>
                  <a:schemeClr val="bg1"/>
                </a:solidFill>
                <a:effectLst/>
                <a:uLnTx/>
                <a:uFillTx/>
                <a:latin typeface="+mn-ea"/>
                <a:cs typeface="+mn-cs"/>
              </a:rPr>
              <a:t>（アセスメント）し、</a:t>
            </a:r>
            <a:r>
              <a:rPr kumimoji="1" lang="ja-JP" altLang="en-US" sz="2400" b="0" i="0" u="none" strike="noStrike" kern="1200" cap="none" spc="0" normalizeH="0" baseline="0" noProof="0" dirty="0">
                <a:ln>
                  <a:noFill/>
                </a:ln>
                <a:solidFill>
                  <a:prstClr val="white"/>
                </a:solidFill>
                <a:effectLst/>
                <a:uLnTx/>
                <a:uFillTx/>
                <a:latin typeface="+mn-ea"/>
                <a:cs typeface="+mn-cs"/>
              </a:rPr>
              <a:t>必要なサービスを提供する</a:t>
            </a:r>
            <a:r>
              <a:rPr kumimoji="1" lang="ja-JP" altLang="en-US" sz="2400" b="0" i="0" u="none" strike="noStrike" kern="1200" cap="none" spc="0" normalizeH="0" baseline="0" noProof="0" dirty="0">
                <a:ln>
                  <a:noFill/>
                </a:ln>
                <a:solidFill>
                  <a:srgbClr val="FFFF00"/>
                </a:solidFill>
                <a:effectLst/>
                <a:uLnTx/>
                <a:uFillTx/>
                <a:latin typeface="+mn-ea"/>
                <a:cs typeface="+mn-cs"/>
              </a:rPr>
              <a:t>個別援助の部分</a:t>
            </a:r>
            <a:r>
              <a:rPr kumimoji="1" lang="ja-JP" altLang="en-US" sz="2400" b="0" i="0" u="none" strike="noStrike" kern="1200" cap="none" spc="0" normalizeH="0" baseline="0" noProof="0" dirty="0">
                <a:ln>
                  <a:noFill/>
                </a:ln>
                <a:solidFill>
                  <a:prstClr val="white"/>
                </a:solidFill>
                <a:effectLst/>
                <a:uLnTx/>
                <a:uFillTx/>
                <a:latin typeface="+mn-ea"/>
                <a:cs typeface="+mn-cs"/>
              </a:rPr>
              <a:t>と、</a:t>
            </a:r>
            <a:endParaRPr kumimoji="1" lang="en-US" altLang="ja-JP" sz="2400" b="0" i="0" u="none" strike="noStrike" kern="1200" cap="none" spc="0" normalizeH="0" baseline="0" noProof="0" dirty="0">
              <a:ln>
                <a:noFill/>
              </a:ln>
              <a:solidFill>
                <a:prstClr val="white"/>
              </a:solidFill>
              <a:effectLst/>
              <a:uLnTx/>
              <a:uFillTx/>
              <a:latin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white"/>
              </a:solidFill>
              <a:effectLst/>
              <a:uLnTx/>
              <a:uFillTx/>
              <a:latin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n-ea"/>
                <a:cs typeface="+mn-cs"/>
              </a:rPr>
              <a:t>◆それらの個別支援をならしめる環境醸成やソーシャルサポート</a:t>
            </a:r>
            <a:r>
              <a:rPr kumimoji="1" lang="ja-JP" altLang="en-US" sz="2400" b="0" i="0" u="none" strike="noStrike" kern="1200" cap="none" spc="0" normalizeH="0" baseline="0" noProof="0" dirty="0">
                <a:ln>
                  <a:noFill/>
                </a:ln>
                <a:solidFill>
                  <a:srgbClr val="FFFF00"/>
                </a:solidFill>
                <a:effectLst/>
                <a:uLnTx/>
                <a:uFillTx/>
                <a:latin typeface="+mn-ea"/>
                <a:cs typeface="+mn-cs"/>
              </a:rPr>
              <a:t>ネットワークづくり</a:t>
            </a:r>
            <a:r>
              <a:rPr kumimoji="1" lang="ja-JP" altLang="en-US" sz="2400" b="0" i="0" u="none" strike="noStrike" kern="1200" cap="none" spc="0" normalizeH="0" baseline="0" noProof="0" dirty="0">
                <a:ln>
                  <a:noFill/>
                </a:ln>
                <a:solidFill>
                  <a:schemeClr val="bg1"/>
                </a:solidFill>
                <a:effectLst/>
                <a:uLnTx/>
                <a:uFillTx/>
                <a:latin typeface="+mn-ea"/>
                <a:cs typeface="+mn-cs"/>
              </a:rPr>
              <a:t>（啓発・組織化）</a:t>
            </a:r>
            <a:r>
              <a:rPr kumimoji="1" lang="ja-JP" altLang="en-US" sz="2400" b="0" i="0" u="none" strike="noStrike" kern="1200" cap="none" spc="0" normalizeH="0" baseline="0" noProof="0" dirty="0">
                <a:ln>
                  <a:noFill/>
                </a:ln>
                <a:solidFill>
                  <a:prstClr val="white"/>
                </a:solidFill>
                <a:effectLst/>
                <a:uLnTx/>
                <a:uFillTx/>
                <a:latin typeface="+mn-ea"/>
                <a:cs typeface="+mn-cs"/>
              </a:rPr>
              <a:t>との部分があり、</a:t>
            </a:r>
            <a:endParaRPr kumimoji="1" lang="en-US" altLang="ja-JP" sz="2400" b="0" i="0" u="none" strike="noStrike" kern="1200" cap="none" spc="0" normalizeH="0" baseline="0" noProof="0" dirty="0">
              <a:ln>
                <a:noFill/>
              </a:ln>
              <a:solidFill>
                <a:prstClr val="white"/>
              </a:solidFill>
              <a:effectLst/>
              <a:uLnTx/>
              <a:uFillTx/>
              <a:latin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white"/>
              </a:solidFill>
              <a:effectLst/>
              <a:uLnTx/>
              <a:uFillTx/>
              <a:latin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mn-ea"/>
                <a:cs typeface="+mn-cs"/>
              </a:rPr>
              <a:t>◆コミュニティソーシャルワークは、それらを</a:t>
            </a:r>
            <a:endParaRPr kumimoji="1" lang="en-US" altLang="ja-JP" sz="2400" b="0" i="0" u="none" strike="noStrike" kern="1200" cap="none" spc="0" normalizeH="0" baseline="0" noProof="0" dirty="0">
              <a:ln>
                <a:noFill/>
              </a:ln>
              <a:solidFill>
                <a:prstClr val="white"/>
              </a:solidFill>
              <a:effectLst/>
              <a:uLnTx/>
              <a:uFillTx/>
              <a:latin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wavy" strike="noStrike" kern="1200" cap="none" spc="0" normalizeH="0" baseline="0" noProof="0" dirty="0">
                <a:ln>
                  <a:noFill/>
                </a:ln>
                <a:solidFill>
                  <a:srgbClr val="FFFF00"/>
                </a:solidFill>
                <a:effectLst/>
                <a:uLnTx/>
                <a:uFill>
                  <a:solidFill>
                    <a:srgbClr val="FF0000"/>
                  </a:solidFill>
                </a:uFill>
                <a:latin typeface="+mn-ea"/>
                <a:cs typeface="+mn-cs"/>
              </a:rPr>
              <a:t>統合的に発展する活動</a:t>
            </a:r>
            <a:r>
              <a:rPr kumimoji="1" lang="ja-JP" altLang="en-US" sz="2400" b="0" i="0" u="none" strike="noStrike" kern="1200" cap="none" spc="0" normalizeH="0" baseline="0" noProof="0" dirty="0">
                <a:ln>
                  <a:noFill/>
                </a:ln>
                <a:solidFill>
                  <a:prstClr val="white"/>
                </a:solidFill>
                <a:effectLst/>
                <a:uLnTx/>
                <a:uFillTx/>
                <a:latin typeface="+mn-ea"/>
                <a:cs typeface="+mn-cs"/>
              </a:rPr>
              <a:t>である（</a:t>
            </a:r>
            <a:r>
              <a:rPr kumimoji="1" lang="en-US" altLang="ja-JP" sz="2400" b="0" i="0" u="none" strike="noStrike" kern="1200" cap="none" spc="0" normalizeH="0" baseline="0" noProof="0" dirty="0">
                <a:ln>
                  <a:noFill/>
                </a:ln>
                <a:solidFill>
                  <a:prstClr val="white"/>
                </a:solidFill>
                <a:effectLst/>
                <a:uLnTx/>
                <a:uFillTx/>
                <a:latin typeface="+mn-ea"/>
                <a:cs typeface="+mn-cs"/>
              </a:rPr>
              <a:t>1990</a:t>
            </a:r>
            <a:r>
              <a:rPr kumimoji="1" lang="ja-JP" altLang="en-US" sz="2400" b="0" i="0" u="none" strike="noStrike" kern="1200" cap="none" spc="0" normalizeH="0" baseline="0" noProof="0" dirty="0">
                <a:ln>
                  <a:noFill/>
                </a:ln>
                <a:solidFill>
                  <a:prstClr val="white"/>
                </a:solidFill>
                <a:effectLst/>
                <a:uLnTx/>
                <a:uFillTx/>
                <a:latin typeface="+mn-ea"/>
                <a:cs typeface="+mn-cs"/>
              </a:rPr>
              <a:t>年代後半の仮定義）。</a:t>
            </a:r>
            <a:endParaRPr kumimoji="1" lang="en-US" altLang="ja-JP" sz="2400" b="0" i="0" u="none" strike="noStrike" kern="1200" cap="none" spc="0" normalizeH="0" baseline="0" noProof="0" dirty="0">
              <a:ln>
                <a:noFill/>
              </a:ln>
              <a:solidFill>
                <a:prstClr val="white"/>
              </a:solidFill>
              <a:effectLst/>
              <a:uLnTx/>
              <a:uFillTx/>
              <a:latin typeface="+mn-ea"/>
              <a:cs typeface="+mn-cs"/>
            </a:endParaRPr>
          </a:p>
        </p:txBody>
      </p:sp>
    </p:spTree>
    <p:extLst>
      <p:ext uri="{BB962C8B-B14F-4D97-AF65-F5344CB8AC3E}">
        <p14:creationId xmlns:p14="http://schemas.microsoft.com/office/powerpoint/2010/main" val="3246841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05C93A-4FC5-4DB4-8044-67F178BAE3BB}" type="slidenum">
              <a:rPr kumimoji="1" lang="ja-JP" altLang="en-US" sz="1200" b="0" i="0" u="none" strike="noStrike" kern="1200" cap="none" spc="0" normalizeH="0" baseline="0" noProof="0" smtClean="0">
                <a:ln>
                  <a:noFill/>
                </a:ln>
                <a:solidFill>
                  <a:prstClr val="white"/>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1" lang="ja-JP" altLang="en-US" sz="12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58371" name="テキスト ボックス 2"/>
          <p:cNvSpPr txBox="1">
            <a:spLocks noChangeArrowheads="1"/>
          </p:cNvSpPr>
          <p:nvPr/>
        </p:nvSpPr>
        <p:spPr bwMode="auto">
          <a:xfrm>
            <a:off x="1539870" y="641350"/>
            <a:ext cx="60564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community social work </a:t>
            </a:r>
            <a:r>
              <a:rPr kumimoji="1" lang="ja-JP" altLang="en-US" sz="2800" b="0" i="0" u="none" strike="noStrike" kern="1200" cap="none" spc="0" normalizeH="0" baseline="0" noProof="0" dirty="0">
                <a:ln>
                  <a:noFill/>
                </a:ln>
                <a:solidFill>
                  <a:prstClr val="white"/>
                </a:solidFill>
                <a:effectLst/>
                <a:uLnTx/>
                <a:uFillTx/>
                <a:latin typeface="Arial" charset="0"/>
                <a:ea typeface="ＭＳ Ｐゴシック" pitchFamily="50" charset="-128"/>
                <a:cs typeface="+mn-cs"/>
              </a:rPr>
              <a:t>の本質的特徴</a:t>
            </a:r>
          </a:p>
        </p:txBody>
      </p:sp>
      <p:sp>
        <p:nvSpPr>
          <p:cNvPr id="4" name="テキスト ボックス 3"/>
          <p:cNvSpPr txBox="1"/>
          <p:nvPr/>
        </p:nvSpPr>
        <p:spPr>
          <a:xfrm>
            <a:off x="395288" y="1519238"/>
            <a:ext cx="8424862" cy="3786187"/>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Arial" charset="0"/>
                <a:ea typeface="ＭＳ Ｐゴシック" panose="020B0600070205080204" pitchFamily="50" charset="-128"/>
                <a:cs typeface="+mn-cs"/>
              </a:rPr>
              <a:t>◆地域基盤のソーシャルワーク（社会福祉援助技術）</a:t>
            </a:r>
            <a:r>
              <a:rPr kumimoji="1" lang="ja-JP" altLang="en-US" sz="2400" b="0" i="0" u="none" strike="noStrike" kern="1200" cap="none" spc="0" normalizeH="0" baseline="0" noProof="0" dirty="0">
                <a:ln>
                  <a:noFill/>
                </a:ln>
                <a:solidFill>
                  <a:prstClr val="white"/>
                </a:solidFill>
                <a:effectLst/>
                <a:uLnTx/>
                <a:uFillTx/>
                <a:latin typeface="Dotum" pitchFamily="34" charset="-127"/>
                <a:ea typeface="Dotum" pitchFamily="34" charset="-127"/>
                <a:cs typeface="+mn-cs"/>
              </a:rPr>
              <a:t>実践</a:t>
            </a:r>
            <a:endParaRPr kumimoji="1" lang="en-US" altLang="ja-JP" sz="2400" b="0" i="0" u="none" strike="noStrike" kern="1200" cap="none" spc="0" normalizeH="0" baseline="0" noProof="0" dirty="0">
              <a:ln>
                <a:noFill/>
              </a:ln>
              <a:solidFill>
                <a:prstClr val="white"/>
              </a:solidFill>
              <a:effectLst/>
              <a:uLnTx/>
              <a:uFillTx/>
              <a:latin typeface="Dotum" pitchFamily="34" charset="-127"/>
              <a:ea typeface="Dotum" pitchFamily="34" charset="-127"/>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Dotum" pitchFamily="34" charset="-127"/>
              <a:ea typeface="Dotum" pitchFamily="34" charset="-127"/>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◆個別化と脱個別化の統合</a:t>
            </a:r>
            <a:endParaRPr kumimoji="1" lang="en-US" altLang="ja-JP" sz="2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◆パーソナルアセスメントとコミュニティアセスメントの連結</a:t>
            </a:r>
            <a:endParaRPr kumimoji="1" lang="en-US" altLang="ja-JP" sz="2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◆専門職と非専門職の統合によるアプローチ</a:t>
            </a:r>
            <a:endParaRPr kumimoji="1" lang="en-US" altLang="ja-JP" sz="2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◆地域</a:t>
            </a:r>
            <a:r>
              <a:rPr kumimoji="1" lang="en-US" altLang="ja-JP" sz="28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network</a:t>
            </a:r>
            <a:r>
              <a:rPr kumimoji="1" lang="ja-JP" altLang="en-US" sz="2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の形成と地域における総合的な</a:t>
            </a:r>
            <a:r>
              <a:rPr kumimoji="1" lang="en-US" altLang="ja-JP" sz="28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car sys</a:t>
            </a:r>
            <a:r>
              <a:rPr kumimoji="1" lang="ja-JP" altLang="en-US" sz="2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の構築</a:t>
            </a:r>
            <a:endParaRPr kumimoji="1" lang="en-US" altLang="ja-JP" sz="24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endParaRPr>
          </a:p>
        </p:txBody>
      </p:sp>
      <p:sp>
        <p:nvSpPr>
          <p:cNvPr id="3" name="テキスト ボックス 2"/>
          <p:cNvSpPr txBox="1"/>
          <p:nvPr/>
        </p:nvSpPr>
        <p:spPr>
          <a:xfrm>
            <a:off x="184150" y="6032500"/>
            <a:ext cx="8977313" cy="339725"/>
          </a:xfrm>
          <a:prstGeom prst="rect">
            <a:avLst/>
          </a:prstGeom>
          <a:noFill/>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出典　大橋謙策編，</a:t>
            </a:r>
            <a:r>
              <a:rPr kumimoji="1" lang="en-US" altLang="ja-JP"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2005</a:t>
            </a:r>
            <a:r>
              <a:rPr kumimoji="1" lang="ja-JP" altLang="en-US" sz="1600" b="0" i="0" u="none" strike="noStrike" kern="1200" cap="none" spc="0" normalizeH="0" baseline="0" noProof="0" dirty="0" err="1">
                <a:ln>
                  <a:noFill/>
                </a:ln>
                <a:solidFill>
                  <a:prstClr val="white"/>
                </a:solidFill>
                <a:effectLst/>
                <a:uLnTx/>
                <a:uFillTx/>
                <a:latin typeface="ＭＳ Ｐゴシック"/>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コミュニティソーシャルワークの理論</a:t>
            </a:r>
            <a:r>
              <a:rPr kumimoji="1" lang="en-US" altLang="ja-JP"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 NPO</a:t>
            </a:r>
            <a:r>
              <a:rPr kumimoji="1" lang="ja-JP" altLang="en-US"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法人日本地域福祉研究所，</a:t>
            </a:r>
            <a:r>
              <a:rPr kumimoji="1" lang="en-US" altLang="ja-JP"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18-9</a:t>
            </a:r>
            <a:endParaRPr kumimoji="1" lang="ja-JP" altLang="en-US"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endParaRPr>
          </a:p>
        </p:txBody>
      </p:sp>
    </p:spTree>
    <p:extLst>
      <p:ext uri="{BB962C8B-B14F-4D97-AF65-F5344CB8AC3E}">
        <p14:creationId xmlns:p14="http://schemas.microsoft.com/office/powerpoint/2010/main" val="40693733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7504" y="2046079"/>
            <a:ext cx="8892480" cy="3970318"/>
          </a:xfrm>
          <a:prstGeom prst="rect">
            <a:avLst/>
          </a:prstGeom>
          <a:noFill/>
          <a:ln>
            <a:solidFill>
              <a:srgbClr val="FFFF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①住民懇談会等によるアウトリーチ型ニーズキャッチ機能</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②個別援助を大切にしつつも、家族全体を支援する相談援助機能</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③国際機能分類</a:t>
            </a:r>
            <a:r>
              <a:rPr kumimoji="1" lang="ja-JP" altLang="en-US" sz="18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ICF</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）の視点と枠組みを踏まえた自己実現型ケア方針の立案機能</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④対象者のエンパワメントを促す継続的支援機能</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⑤フォーマル・ケアが無い／不足する場合のインフォーマル・ケアの開発機能</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⑥フォーマル及びインフォーマル・ケアサービスを統合的に提供するコーディネート機能</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⑦ピア・カウンセリング活動の組織化を図る機能</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⑧個別問題の普遍化を明らかにし、コンパラティブ・ニーズ（比較ニーズ）としてフォーマル化</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⑨社会資源の効率的運用を図るソーシャル・アドミストレーション（社会福祉運営管理）機能</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⑩ニーズ解決のための市町村地域福祉活動計画策定機能</a:t>
            </a:r>
            <a:endParaRPr kumimoji="1" lang="en-US" altLang="ja-JP"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テキスト ボックス 2"/>
          <p:cNvSpPr txBox="1"/>
          <p:nvPr/>
        </p:nvSpPr>
        <p:spPr>
          <a:xfrm>
            <a:off x="2111556" y="548680"/>
            <a:ext cx="4908716" cy="523220"/>
          </a:xfrm>
          <a:prstGeom prst="rect">
            <a:avLst/>
          </a:prstGeom>
          <a:noFill/>
          <a:ln>
            <a:solidFill>
              <a:schemeClr val="bg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大橋謙策が整理したＣＳＷ機能</a:t>
            </a:r>
          </a:p>
        </p:txBody>
      </p:sp>
      <p:sp>
        <p:nvSpPr>
          <p:cNvPr id="4" name="テキスト ボックス 3"/>
          <p:cNvSpPr txBox="1"/>
          <p:nvPr/>
        </p:nvSpPr>
        <p:spPr>
          <a:xfrm>
            <a:off x="755576" y="1268760"/>
            <a:ext cx="76328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大橋謙策は、コミュニティソーシャルワーク機能以下のように列挙し、具体的な地域を基盤とした福祉の展開を示しています。</a:t>
            </a:r>
          </a:p>
        </p:txBody>
      </p:sp>
      <p:sp>
        <p:nvSpPr>
          <p:cNvPr id="5" name="テキスト ボックス 4"/>
          <p:cNvSpPr txBox="1"/>
          <p:nvPr/>
        </p:nvSpPr>
        <p:spPr>
          <a:xfrm>
            <a:off x="179512" y="6309320"/>
            <a:ext cx="83776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出典：社会福祉養成講座編集委員会編（</a:t>
            </a:r>
            <a:r>
              <a:rPr kumimoji="1" lang="en-US" altLang="ja-JP"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2009</a:t>
            </a:r>
            <a:r>
              <a:rPr kumimoji="1" lang="ja-JP" altLang="en-US"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）「相談援助の理論と方法</a:t>
            </a:r>
            <a:r>
              <a:rPr kumimoji="1" lang="en-US" altLang="ja-JP"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Ⅱ</a:t>
            </a:r>
            <a:r>
              <a:rPr kumimoji="1" lang="ja-JP" altLang="en-US"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」中央法規出版，</a:t>
            </a:r>
            <a:r>
              <a:rPr kumimoji="1" lang="en-US" altLang="ja-JP"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18</a:t>
            </a:r>
            <a:r>
              <a:rPr kumimoji="1" lang="ja-JP" altLang="en-US" sz="1600" b="0" i="0" u="none" strike="noStrike" kern="1200" cap="none" spc="0" normalizeH="0" baseline="0" noProof="0" dirty="0">
                <a:ln>
                  <a:noFill/>
                </a:ln>
                <a:solidFill>
                  <a:prstClr val="white"/>
                </a:solidFill>
                <a:effectLst/>
                <a:uLnTx/>
                <a:uFillTx/>
                <a:latin typeface="ＭＳ Ｐゴシック"/>
                <a:ea typeface="ＭＳ Ｐゴシック" panose="020B0600070205080204" pitchFamily="50" charset="-128"/>
                <a:cs typeface="+mn-cs"/>
              </a:rPr>
              <a:t>頁</a:t>
            </a:r>
          </a:p>
        </p:txBody>
      </p:sp>
    </p:spTree>
    <p:extLst>
      <p:ext uri="{BB962C8B-B14F-4D97-AF65-F5344CB8AC3E}">
        <p14:creationId xmlns:p14="http://schemas.microsoft.com/office/powerpoint/2010/main" val="1088583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0" y="1750164"/>
            <a:ext cx="8640961" cy="3046988"/>
          </a:xfrm>
          <a:prstGeom prst="rect">
            <a:avLst/>
          </a:prstGeom>
          <a:noFill/>
        </p:spPr>
        <p:txBody>
          <a:bodyPr wrap="square" rtlCol="0">
            <a:spAutoFit/>
          </a:bodyPr>
          <a:lstStyle/>
          <a:p>
            <a:r>
              <a:rPr kumimoji="1" lang="ja-JP" altLang="en-US" sz="3200" dirty="0">
                <a:solidFill>
                  <a:schemeClr val="bg1"/>
                </a:solidFill>
              </a:rPr>
              <a:t>　</a:t>
            </a:r>
            <a:r>
              <a:rPr kumimoji="1" lang="en-US" altLang="ja-JP" sz="3200" dirty="0">
                <a:solidFill>
                  <a:schemeClr val="bg1"/>
                </a:solidFill>
              </a:rPr>
              <a:t>2007</a:t>
            </a:r>
            <a:r>
              <a:rPr kumimoji="1" lang="ja-JP" altLang="en-US" sz="3200" dirty="0">
                <a:solidFill>
                  <a:schemeClr val="bg1"/>
                </a:solidFill>
              </a:rPr>
              <a:t>（平成</a:t>
            </a:r>
            <a:r>
              <a:rPr kumimoji="1" lang="en-US" altLang="ja-JP" sz="3200" dirty="0">
                <a:solidFill>
                  <a:schemeClr val="bg1"/>
                </a:solidFill>
              </a:rPr>
              <a:t>19</a:t>
            </a:r>
            <a:r>
              <a:rPr kumimoji="1" lang="ja-JP" altLang="en-US" sz="3200" dirty="0">
                <a:solidFill>
                  <a:schemeClr val="bg1"/>
                </a:solidFill>
              </a:rPr>
              <a:t>）年</a:t>
            </a:r>
            <a:r>
              <a:rPr kumimoji="1" lang="en-US" altLang="ja-JP" sz="3200" dirty="0">
                <a:solidFill>
                  <a:schemeClr val="bg1"/>
                </a:solidFill>
              </a:rPr>
              <a:t>7</a:t>
            </a:r>
            <a:r>
              <a:rPr kumimoji="1" lang="ja-JP" altLang="en-US" sz="3200" dirty="0">
                <a:solidFill>
                  <a:schemeClr val="bg1"/>
                </a:solidFill>
              </a:rPr>
              <a:t>月に厚生労働省に設置された「これからの地域福祉のあり方に関する研究会（座長：大橋謙策）」は、その報告書（</a:t>
            </a:r>
            <a:r>
              <a:rPr kumimoji="1" lang="en-US" altLang="ja-JP" sz="3200" dirty="0">
                <a:solidFill>
                  <a:schemeClr val="bg1"/>
                </a:solidFill>
              </a:rPr>
              <a:t>2008</a:t>
            </a:r>
            <a:r>
              <a:rPr kumimoji="1" lang="ja-JP" altLang="en-US" sz="3200" dirty="0">
                <a:solidFill>
                  <a:schemeClr val="bg1"/>
                </a:solidFill>
              </a:rPr>
              <a:t>（平成</a:t>
            </a:r>
            <a:r>
              <a:rPr kumimoji="1" lang="en-US" altLang="ja-JP" sz="3200" dirty="0">
                <a:solidFill>
                  <a:schemeClr val="bg1"/>
                </a:solidFill>
              </a:rPr>
              <a:t>20</a:t>
            </a:r>
            <a:r>
              <a:rPr kumimoji="1" lang="ja-JP" altLang="en-US" sz="3200" dirty="0">
                <a:solidFill>
                  <a:schemeClr val="bg1"/>
                </a:solidFill>
              </a:rPr>
              <a:t>）年</a:t>
            </a:r>
            <a:r>
              <a:rPr kumimoji="1" lang="en-US" altLang="ja-JP" sz="3200" dirty="0">
                <a:solidFill>
                  <a:schemeClr val="bg1"/>
                </a:solidFill>
              </a:rPr>
              <a:t>3</a:t>
            </a:r>
            <a:r>
              <a:rPr kumimoji="1" lang="ja-JP" altLang="en-US" sz="3200" dirty="0">
                <a:solidFill>
                  <a:schemeClr val="bg1"/>
                </a:solidFill>
              </a:rPr>
              <a:t>月末）で「地域コーディネーター（原案ではコミュニティソーシャルワーカー）」の地域配置を提言しています。</a:t>
            </a:r>
          </a:p>
        </p:txBody>
      </p:sp>
      <p:sp>
        <p:nvSpPr>
          <p:cNvPr id="3" name="下矢印 2"/>
          <p:cNvSpPr/>
          <p:nvPr/>
        </p:nvSpPr>
        <p:spPr>
          <a:xfrm>
            <a:off x="4355976" y="4869160"/>
            <a:ext cx="432048" cy="504056"/>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971600" y="5673442"/>
            <a:ext cx="7200800" cy="707886"/>
          </a:xfrm>
          <a:prstGeom prst="rect">
            <a:avLst/>
          </a:prstGeom>
          <a:noFill/>
        </p:spPr>
        <p:txBody>
          <a:bodyPr wrap="square" rtlCol="0">
            <a:spAutoFit/>
          </a:bodyPr>
          <a:lstStyle/>
          <a:p>
            <a:r>
              <a:rPr kumimoji="1" lang="ja-JP" altLang="en-US" sz="2000" dirty="0">
                <a:solidFill>
                  <a:schemeClr val="bg1"/>
                </a:solidFill>
              </a:rPr>
              <a:t>新たな地域福祉実践としてコミュニティソーシャルワーク（</a:t>
            </a:r>
            <a:r>
              <a:rPr kumimoji="1" lang="en-US" altLang="ja-JP" sz="2000" dirty="0">
                <a:solidFill>
                  <a:schemeClr val="bg1"/>
                </a:solidFill>
              </a:rPr>
              <a:t>CSW</a:t>
            </a:r>
            <a:r>
              <a:rPr kumimoji="1" lang="ja-JP" altLang="en-US" sz="2000" dirty="0">
                <a:solidFill>
                  <a:schemeClr val="bg1"/>
                </a:solidFill>
              </a:rPr>
              <a:t>）に期待をかける現れであった。</a:t>
            </a:r>
          </a:p>
        </p:txBody>
      </p:sp>
      <p:sp>
        <p:nvSpPr>
          <p:cNvPr id="5" name="テキスト ボックス 4">
            <a:extLst>
              <a:ext uri="{FF2B5EF4-FFF2-40B4-BE49-F238E27FC236}">
                <a16:creationId xmlns:a16="http://schemas.microsoft.com/office/drawing/2014/main" id="{B4D607D2-A2C8-4D76-8975-881DDD324EE7}"/>
              </a:ext>
            </a:extLst>
          </p:cNvPr>
          <p:cNvSpPr txBox="1"/>
          <p:nvPr/>
        </p:nvSpPr>
        <p:spPr>
          <a:xfrm>
            <a:off x="1209019" y="581486"/>
            <a:ext cx="6745757" cy="584775"/>
          </a:xfrm>
          <a:prstGeom prst="rect">
            <a:avLst/>
          </a:prstGeom>
          <a:noFill/>
        </p:spPr>
        <p:txBody>
          <a:bodyPr wrap="none" rtlCol="0">
            <a:spAutoFit/>
          </a:bodyPr>
          <a:lstStyle/>
          <a:p>
            <a:r>
              <a:rPr kumimoji="1" lang="ja-JP" altLang="en-US" sz="3200" dirty="0">
                <a:solidFill>
                  <a:schemeClr val="bg1"/>
                </a:solidFill>
                <a:latin typeface="+mj-ea"/>
                <a:ea typeface="+mj-ea"/>
              </a:rPr>
              <a:t>地域コーディネーターの出現（一般化）</a:t>
            </a:r>
          </a:p>
        </p:txBody>
      </p:sp>
    </p:spTree>
    <p:extLst>
      <p:ext uri="{BB962C8B-B14F-4D97-AF65-F5344CB8AC3E}">
        <p14:creationId xmlns:p14="http://schemas.microsoft.com/office/powerpoint/2010/main" val="18037862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4F3B832E-DDB9-449E-BFB6-98986B040794}"/>
              </a:ext>
            </a:extLst>
          </p:cNvPr>
          <p:cNvSpPr txBox="1">
            <a:spLocks noChangeArrowheads="1"/>
          </p:cNvSpPr>
          <p:nvPr/>
        </p:nvSpPr>
        <p:spPr bwMode="auto">
          <a:xfrm>
            <a:off x="1556817" y="2500883"/>
            <a:ext cx="6039519" cy="928117"/>
          </a:xfrm>
          <a:prstGeom prst="rect">
            <a:avLst/>
          </a:prstGeom>
          <a:solidFill>
            <a:srgbClr val="CCCCFF"/>
          </a:solidFill>
          <a:ln w="9525">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４　私ごとから「公」へ</a:t>
            </a:r>
            <a:endParaRPr kumimoji="1" lang="zh-TW" altLang="en-US" sz="2400" b="0" i="0" u="none" strike="noStrike" kern="120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1071594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番号プレースホル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131179B-BA7D-407C-B826-6904FC04A43C}" type="slidenum">
              <a:rPr kumimoji="1" lang="en-US" altLang="ja-JP" sz="1200" b="0" i="0" u="none" strike="noStrike" kern="1200" cap="none" spc="0" normalizeH="0" baseline="0" noProof="0" smtClean="0">
                <a:ln>
                  <a:noFill/>
                </a:ln>
                <a:solidFill>
                  <a:prstClr val="white"/>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1" lang="en-US" altLang="ja-JP" sz="12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27651" name="Text Box 4">
            <a:extLst>
              <a:ext uri="{FF2B5EF4-FFF2-40B4-BE49-F238E27FC236}">
                <a16:creationId xmlns:a16="http://schemas.microsoft.com/office/drawing/2014/main" id="{2B6EA1D9-B8E1-4599-B86A-6EE1E54AE2DF}"/>
              </a:ext>
            </a:extLst>
          </p:cNvPr>
          <p:cNvSpPr txBox="1">
            <a:spLocks noChangeArrowheads="1"/>
          </p:cNvSpPr>
          <p:nvPr/>
        </p:nvSpPr>
        <p:spPr bwMode="auto">
          <a:xfrm>
            <a:off x="466725" y="549275"/>
            <a:ext cx="8208963" cy="4562475"/>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　地域福祉の主流化</a:t>
            </a:r>
            <a:endParaRPr kumimoji="1" lang="en-US" altLang="ja-JP"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05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◇人々の生活の中で、地域福祉や地域医療の役割</a:t>
            </a:r>
            <a:endParaRPr kumimoji="1" lang="en-US" altLang="ja-JP"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a:t>
            </a:r>
            <a:r>
              <a:rPr kumimoji="1" lang="ja-JP" altLang="en-US" sz="28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50" charset="-128"/>
                <a:cs typeface="+mn-cs"/>
              </a:rPr>
              <a:t>が増</a:t>
            </a: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大。</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◇高齢化した社会は、保健・福祉・医療サービスの</a:t>
            </a:r>
            <a:endParaRPr kumimoji="1" lang="en-US" altLang="ja-JP"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存在なくして存続は困難。</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◇地域福祉は、公共と民間の連携が不可欠に</a:t>
            </a:r>
            <a:r>
              <a:rPr kumimoji="1" lang="ja-JP" altLang="en-US" sz="2800" b="0" i="0" u="none" strike="noStrike" kern="1200" cap="none" spc="0" normalizeH="0" baseline="0" noProof="0" dirty="0" err="1">
                <a:ln>
                  <a:noFill/>
                </a:ln>
                <a:solidFill>
                  <a:prstClr val="white"/>
                </a:solidFill>
                <a:effectLst/>
                <a:uLnTx/>
                <a:uFillTx/>
                <a:latin typeface="Arial" panose="020B0604020202020204" pitchFamily="34" charset="0"/>
                <a:ea typeface="ＭＳ Ｐゴシック" panose="020B0600070205080204" pitchFamily="50" charset="-128"/>
                <a:cs typeface="+mn-cs"/>
              </a:rPr>
              <a:t>なっ</a:t>
            </a:r>
            <a:endParaRPr kumimoji="1" lang="en-US" altLang="ja-JP"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て来ている。</a:t>
            </a:r>
          </a:p>
        </p:txBody>
      </p:sp>
    </p:spTree>
    <p:extLst>
      <p:ext uri="{BB962C8B-B14F-4D97-AF65-F5344CB8AC3E}">
        <p14:creationId xmlns:p14="http://schemas.microsoft.com/office/powerpoint/2010/main" val="2123453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番号プレースホルダ 1"/>
          <p:cNvSpPr>
            <a:spLocks noGrp="1"/>
          </p:cNvSpPr>
          <p:nvPr>
            <p:ph type="sldNum" sz="quarter" idx="12"/>
          </p:nvPr>
        </p:nvSpPr>
        <p:spPr>
          <a:xfrm>
            <a:off x="6653213" y="6388100"/>
            <a:ext cx="2133600" cy="327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E9F753-780C-4A42-B3A9-001F7E81672A}" type="slidenum">
              <a:rPr kumimoji="1" lang="en-US" altLang="ja-JP" sz="14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pic>
        <p:nvPicPr>
          <p:cNvPr id="146435" name="Picture 3" descr="D:\10プレゼン共通スライド・データ\人口ピラミッド\193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7" name="Picture 5" descr="D:\10プレゼン共通スライド・データ\人口ピラミッド\1950.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8" name="Picture 6" descr="D:\10プレゼン共通スライド・データ\人口ピラミッド\1960.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7" descr="D:\10プレゼン共通スライド・データ\人口ピラミッド\1970.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0" name="Picture 8" descr="D:\10プレゼン共通スライド・データ\人口ピラミッド\1980.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1" name="Picture 9" descr="D:\10プレゼン共通スライド・データ\人口ピラミッド\1990.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2" name="Picture 10" descr="D:\10プレゼン共通スライド・データ\人口ピラミッド\2000.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3" name="Picture 11" descr="D:\10プレゼン共通スライド・データ\人口ピラミッド\2005.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4" name="Picture 12" descr="D:\10プレゼン共通スライド・データ\人口ピラミッド\2010.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5" name="Picture 13" descr="D:\10プレゼン共通スライド・データ\人口ピラミッド\2015.gi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6" name="Picture 14" descr="D:\10プレゼン共通スライド・データ\人口ピラミッド\2020.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7" name="Picture 15" descr="D:\10プレゼン共通スライド・データ\人口ピラミッド\2025.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8" name="Picture 16" descr="D:\10プレゼン共通スライド・データ\人口ピラミッド\2030.gif"/>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49" name="Picture 17" descr="D:\10プレゼン共通スライド・データ\人口ピラミッド\2035.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0" name="Picture 18" descr="D:\10プレゼン共通スライド・データ\人口ピラミッド\2040.gi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1" name="Picture 19" descr="D:\10プレゼン共通スライド・データ\人口ピラミッド\2045.gif"/>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2" name="Picture 20" descr="D:\10プレゼン共通スライド・データ\人口ピラミッド\2050.gif"/>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53" name="Picture 21" descr="D:\10プレゼン共通スライド・データ\人口ピラミッド\2055.gif"/>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9" name="テキスト ボックス 23"/>
          <p:cNvSpPr txBox="1">
            <a:spLocks noChangeArrowheads="1"/>
          </p:cNvSpPr>
          <p:nvPr/>
        </p:nvSpPr>
        <p:spPr bwMode="auto">
          <a:xfrm>
            <a:off x="1928813" y="201613"/>
            <a:ext cx="5407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日本総人口ピラミッドの推移（昭和５年から平成６７年）</a:t>
            </a:r>
          </a:p>
        </p:txBody>
      </p:sp>
      <p:sp>
        <p:nvSpPr>
          <p:cNvPr id="27670" name="テキスト ボックス 24"/>
          <p:cNvSpPr txBox="1">
            <a:spLocks noChangeArrowheads="1"/>
          </p:cNvSpPr>
          <p:nvPr/>
        </p:nvSpPr>
        <p:spPr bwMode="auto">
          <a:xfrm>
            <a:off x="285750" y="6429375"/>
            <a:ext cx="6435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出典　国立社会保障・人口問題研究所 　　</a:t>
            </a:r>
            <a:r>
              <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http://www.ipss.go.jp/</a:t>
            </a:r>
            <a:r>
              <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a:t>
            </a:r>
            <a:r>
              <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2010/01/05)</a:t>
            </a:r>
            <a:endPar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transition spd="med" advTm="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46435"/>
                                        </p:tgtEl>
                                        <p:attrNameLst>
                                          <p:attrName>style.visibility</p:attrName>
                                        </p:attrNameLst>
                                      </p:cBhvr>
                                      <p:to>
                                        <p:strVal val="visible"/>
                                      </p:to>
                                    </p:set>
                                    <p:animEffect transition="in" filter="fade">
                                      <p:cBhvr>
                                        <p:cTn id="7" dur="1000"/>
                                        <p:tgtEl>
                                          <p:spTgt spid="146435"/>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46437"/>
                                        </p:tgtEl>
                                        <p:attrNameLst>
                                          <p:attrName>style.visibility</p:attrName>
                                        </p:attrNameLst>
                                      </p:cBhvr>
                                      <p:to>
                                        <p:strVal val="visible"/>
                                      </p:to>
                                    </p:set>
                                    <p:animEffect transition="in" filter="fade">
                                      <p:cBhvr>
                                        <p:cTn id="11" dur="2000"/>
                                        <p:tgtEl>
                                          <p:spTgt spid="146437"/>
                                        </p:tgtEl>
                                      </p:cBhvr>
                                    </p:animEffect>
                                  </p:childTnLst>
                                </p:cTn>
                              </p:par>
                            </p:childTnLst>
                          </p:cTn>
                        </p:par>
                        <p:par>
                          <p:cTn id="12" fill="hold" nodeType="afterGroup">
                            <p:stCondLst>
                              <p:cond delay="3000"/>
                            </p:stCondLst>
                            <p:childTnLst>
                              <p:par>
                                <p:cTn id="13" presetID="10" presetClass="entr" presetSubtype="0" fill="hold" nodeType="afterEffect">
                                  <p:stCondLst>
                                    <p:cond delay="0"/>
                                  </p:stCondLst>
                                  <p:childTnLst>
                                    <p:set>
                                      <p:cBhvr>
                                        <p:cTn id="14" dur="1" fill="hold">
                                          <p:stCondLst>
                                            <p:cond delay="0"/>
                                          </p:stCondLst>
                                        </p:cTn>
                                        <p:tgtEl>
                                          <p:spTgt spid="146438"/>
                                        </p:tgtEl>
                                        <p:attrNameLst>
                                          <p:attrName>style.visibility</p:attrName>
                                        </p:attrNameLst>
                                      </p:cBhvr>
                                      <p:to>
                                        <p:strVal val="visible"/>
                                      </p:to>
                                    </p:set>
                                    <p:animEffect transition="in" filter="fade">
                                      <p:cBhvr>
                                        <p:cTn id="15" dur="2000"/>
                                        <p:tgtEl>
                                          <p:spTgt spid="146438"/>
                                        </p:tgtEl>
                                      </p:cBhvr>
                                    </p:animEffect>
                                  </p:childTnLst>
                                </p:cTn>
                              </p:par>
                            </p:childTnLst>
                          </p:cTn>
                        </p:par>
                        <p:par>
                          <p:cTn id="16" fill="hold" nodeType="afterGroup">
                            <p:stCondLst>
                              <p:cond delay="5000"/>
                            </p:stCondLst>
                            <p:childTnLst>
                              <p:par>
                                <p:cTn id="17" presetID="10" presetClass="entr" presetSubtype="0" fill="hold" nodeType="afterEffect">
                                  <p:stCondLst>
                                    <p:cond delay="0"/>
                                  </p:stCondLst>
                                  <p:childTnLst>
                                    <p:set>
                                      <p:cBhvr>
                                        <p:cTn id="18" dur="1" fill="hold">
                                          <p:stCondLst>
                                            <p:cond delay="0"/>
                                          </p:stCondLst>
                                        </p:cTn>
                                        <p:tgtEl>
                                          <p:spTgt spid="146439"/>
                                        </p:tgtEl>
                                        <p:attrNameLst>
                                          <p:attrName>style.visibility</p:attrName>
                                        </p:attrNameLst>
                                      </p:cBhvr>
                                      <p:to>
                                        <p:strVal val="visible"/>
                                      </p:to>
                                    </p:set>
                                    <p:animEffect transition="in" filter="fade">
                                      <p:cBhvr>
                                        <p:cTn id="19" dur="2000"/>
                                        <p:tgtEl>
                                          <p:spTgt spid="146439"/>
                                        </p:tgtEl>
                                      </p:cBhvr>
                                    </p:animEffect>
                                  </p:childTnLst>
                                </p:cTn>
                              </p:par>
                            </p:childTnLst>
                          </p:cTn>
                        </p:par>
                        <p:par>
                          <p:cTn id="20" fill="hold" nodeType="afterGroup">
                            <p:stCondLst>
                              <p:cond delay="7000"/>
                            </p:stCondLst>
                            <p:childTnLst>
                              <p:par>
                                <p:cTn id="21" presetID="10" presetClass="entr" presetSubtype="0" fill="hold" nodeType="afterEffect">
                                  <p:stCondLst>
                                    <p:cond delay="0"/>
                                  </p:stCondLst>
                                  <p:childTnLst>
                                    <p:set>
                                      <p:cBhvr>
                                        <p:cTn id="22" dur="1" fill="hold">
                                          <p:stCondLst>
                                            <p:cond delay="0"/>
                                          </p:stCondLst>
                                        </p:cTn>
                                        <p:tgtEl>
                                          <p:spTgt spid="146440"/>
                                        </p:tgtEl>
                                        <p:attrNameLst>
                                          <p:attrName>style.visibility</p:attrName>
                                        </p:attrNameLst>
                                      </p:cBhvr>
                                      <p:to>
                                        <p:strVal val="visible"/>
                                      </p:to>
                                    </p:set>
                                    <p:animEffect transition="in" filter="fade">
                                      <p:cBhvr>
                                        <p:cTn id="23" dur="2000"/>
                                        <p:tgtEl>
                                          <p:spTgt spid="146440"/>
                                        </p:tgtEl>
                                      </p:cBhvr>
                                    </p:animEffect>
                                  </p:childTnLst>
                                </p:cTn>
                              </p:par>
                            </p:childTnLst>
                          </p:cTn>
                        </p:par>
                        <p:par>
                          <p:cTn id="24" fill="hold" nodeType="afterGroup">
                            <p:stCondLst>
                              <p:cond delay="9000"/>
                            </p:stCondLst>
                            <p:childTnLst>
                              <p:par>
                                <p:cTn id="25" presetID="10" presetClass="entr" presetSubtype="0" fill="hold" nodeType="afterEffect">
                                  <p:stCondLst>
                                    <p:cond delay="0"/>
                                  </p:stCondLst>
                                  <p:childTnLst>
                                    <p:set>
                                      <p:cBhvr>
                                        <p:cTn id="26" dur="1" fill="hold">
                                          <p:stCondLst>
                                            <p:cond delay="0"/>
                                          </p:stCondLst>
                                        </p:cTn>
                                        <p:tgtEl>
                                          <p:spTgt spid="146441"/>
                                        </p:tgtEl>
                                        <p:attrNameLst>
                                          <p:attrName>style.visibility</p:attrName>
                                        </p:attrNameLst>
                                      </p:cBhvr>
                                      <p:to>
                                        <p:strVal val="visible"/>
                                      </p:to>
                                    </p:set>
                                    <p:animEffect transition="in" filter="fade">
                                      <p:cBhvr>
                                        <p:cTn id="27" dur="2000"/>
                                        <p:tgtEl>
                                          <p:spTgt spid="146441"/>
                                        </p:tgtEl>
                                      </p:cBhvr>
                                    </p:animEffect>
                                  </p:childTnLst>
                                </p:cTn>
                              </p:par>
                            </p:childTnLst>
                          </p:cTn>
                        </p:par>
                        <p:par>
                          <p:cTn id="28" fill="hold" nodeType="afterGroup">
                            <p:stCondLst>
                              <p:cond delay="11000"/>
                            </p:stCondLst>
                            <p:childTnLst>
                              <p:par>
                                <p:cTn id="29" presetID="10" presetClass="entr" presetSubtype="0" fill="hold" nodeType="afterEffect">
                                  <p:stCondLst>
                                    <p:cond delay="0"/>
                                  </p:stCondLst>
                                  <p:childTnLst>
                                    <p:set>
                                      <p:cBhvr>
                                        <p:cTn id="30" dur="1" fill="hold">
                                          <p:stCondLst>
                                            <p:cond delay="0"/>
                                          </p:stCondLst>
                                        </p:cTn>
                                        <p:tgtEl>
                                          <p:spTgt spid="146442"/>
                                        </p:tgtEl>
                                        <p:attrNameLst>
                                          <p:attrName>style.visibility</p:attrName>
                                        </p:attrNameLst>
                                      </p:cBhvr>
                                      <p:to>
                                        <p:strVal val="visible"/>
                                      </p:to>
                                    </p:set>
                                    <p:animEffect transition="in" filter="fade">
                                      <p:cBhvr>
                                        <p:cTn id="31" dur="2000"/>
                                        <p:tgtEl>
                                          <p:spTgt spid="146442"/>
                                        </p:tgtEl>
                                      </p:cBhvr>
                                    </p:animEffect>
                                  </p:childTnLst>
                                </p:cTn>
                              </p:par>
                            </p:childTnLst>
                          </p:cTn>
                        </p:par>
                        <p:par>
                          <p:cTn id="32" fill="hold" nodeType="afterGroup">
                            <p:stCondLst>
                              <p:cond delay="13000"/>
                            </p:stCondLst>
                            <p:childTnLst>
                              <p:par>
                                <p:cTn id="33" presetID="10" presetClass="entr" presetSubtype="0" fill="hold" nodeType="afterEffect">
                                  <p:stCondLst>
                                    <p:cond delay="0"/>
                                  </p:stCondLst>
                                  <p:childTnLst>
                                    <p:set>
                                      <p:cBhvr>
                                        <p:cTn id="34" dur="1" fill="hold">
                                          <p:stCondLst>
                                            <p:cond delay="0"/>
                                          </p:stCondLst>
                                        </p:cTn>
                                        <p:tgtEl>
                                          <p:spTgt spid="146443"/>
                                        </p:tgtEl>
                                        <p:attrNameLst>
                                          <p:attrName>style.visibility</p:attrName>
                                        </p:attrNameLst>
                                      </p:cBhvr>
                                      <p:to>
                                        <p:strVal val="visible"/>
                                      </p:to>
                                    </p:set>
                                    <p:animEffect transition="in" filter="fade">
                                      <p:cBhvr>
                                        <p:cTn id="35" dur="2000"/>
                                        <p:tgtEl>
                                          <p:spTgt spid="146443"/>
                                        </p:tgtEl>
                                      </p:cBhvr>
                                    </p:animEffect>
                                  </p:childTnLst>
                                </p:cTn>
                              </p:par>
                            </p:childTnLst>
                          </p:cTn>
                        </p:par>
                        <p:par>
                          <p:cTn id="36" fill="hold" nodeType="afterGroup">
                            <p:stCondLst>
                              <p:cond delay="15000"/>
                            </p:stCondLst>
                            <p:childTnLst>
                              <p:par>
                                <p:cTn id="37" presetID="10" presetClass="entr" presetSubtype="0" fill="hold" nodeType="afterEffect">
                                  <p:stCondLst>
                                    <p:cond delay="0"/>
                                  </p:stCondLst>
                                  <p:childTnLst>
                                    <p:set>
                                      <p:cBhvr>
                                        <p:cTn id="38" dur="1" fill="hold">
                                          <p:stCondLst>
                                            <p:cond delay="0"/>
                                          </p:stCondLst>
                                        </p:cTn>
                                        <p:tgtEl>
                                          <p:spTgt spid="146444"/>
                                        </p:tgtEl>
                                        <p:attrNameLst>
                                          <p:attrName>style.visibility</p:attrName>
                                        </p:attrNameLst>
                                      </p:cBhvr>
                                      <p:to>
                                        <p:strVal val="visible"/>
                                      </p:to>
                                    </p:set>
                                    <p:animEffect transition="in" filter="fade">
                                      <p:cBhvr>
                                        <p:cTn id="39" dur="1000"/>
                                        <p:tgtEl>
                                          <p:spTgt spid="146444"/>
                                        </p:tgtEl>
                                      </p:cBhvr>
                                    </p:animEffect>
                                  </p:childTnLst>
                                </p:cTn>
                              </p:par>
                            </p:childTnLst>
                          </p:cTn>
                        </p:par>
                        <p:par>
                          <p:cTn id="40" fill="hold" nodeType="afterGroup">
                            <p:stCondLst>
                              <p:cond delay="16000"/>
                            </p:stCondLst>
                            <p:childTnLst>
                              <p:par>
                                <p:cTn id="41" presetID="10" presetClass="entr" presetSubtype="0" fill="hold" nodeType="afterEffect">
                                  <p:stCondLst>
                                    <p:cond delay="0"/>
                                  </p:stCondLst>
                                  <p:childTnLst>
                                    <p:set>
                                      <p:cBhvr>
                                        <p:cTn id="42" dur="1" fill="hold">
                                          <p:stCondLst>
                                            <p:cond delay="0"/>
                                          </p:stCondLst>
                                        </p:cTn>
                                        <p:tgtEl>
                                          <p:spTgt spid="146445"/>
                                        </p:tgtEl>
                                        <p:attrNameLst>
                                          <p:attrName>style.visibility</p:attrName>
                                        </p:attrNameLst>
                                      </p:cBhvr>
                                      <p:to>
                                        <p:strVal val="visible"/>
                                      </p:to>
                                    </p:set>
                                    <p:animEffect transition="in" filter="fade">
                                      <p:cBhvr>
                                        <p:cTn id="43" dur="1000"/>
                                        <p:tgtEl>
                                          <p:spTgt spid="146445"/>
                                        </p:tgtEl>
                                      </p:cBhvr>
                                    </p:animEffect>
                                  </p:childTnLst>
                                </p:cTn>
                              </p:par>
                            </p:childTnLst>
                          </p:cTn>
                        </p:par>
                        <p:par>
                          <p:cTn id="44" fill="hold" nodeType="afterGroup">
                            <p:stCondLst>
                              <p:cond delay="17000"/>
                            </p:stCondLst>
                            <p:childTnLst>
                              <p:par>
                                <p:cTn id="45" presetID="10" presetClass="entr" presetSubtype="0" fill="hold" nodeType="afterEffect">
                                  <p:stCondLst>
                                    <p:cond delay="0"/>
                                  </p:stCondLst>
                                  <p:childTnLst>
                                    <p:set>
                                      <p:cBhvr>
                                        <p:cTn id="46" dur="1" fill="hold">
                                          <p:stCondLst>
                                            <p:cond delay="0"/>
                                          </p:stCondLst>
                                        </p:cTn>
                                        <p:tgtEl>
                                          <p:spTgt spid="146446"/>
                                        </p:tgtEl>
                                        <p:attrNameLst>
                                          <p:attrName>style.visibility</p:attrName>
                                        </p:attrNameLst>
                                      </p:cBhvr>
                                      <p:to>
                                        <p:strVal val="visible"/>
                                      </p:to>
                                    </p:set>
                                    <p:animEffect transition="in" filter="fade">
                                      <p:cBhvr>
                                        <p:cTn id="47" dur="1000"/>
                                        <p:tgtEl>
                                          <p:spTgt spid="146446"/>
                                        </p:tgtEl>
                                      </p:cBhvr>
                                    </p:animEffect>
                                  </p:childTnLst>
                                </p:cTn>
                              </p:par>
                            </p:childTnLst>
                          </p:cTn>
                        </p:par>
                        <p:par>
                          <p:cTn id="48" fill="hold" nodeType="afterGroup">
                            <p:stCondLst>
                              <p:cond delay="18000"/>
                            </p:stCondLst>
                            <p:childTnLst>
                              <p:par>
                                <p:cTn id="49" presetID="10" presetClass="entr" presetSubtype="0" fill="hold" nodeType="afterEffect">
                                  <p:stCondLst>
                                    <p:cond delay="0"/>
                                  </p:stCondLst>
                                  <p:childTnLst>
                                    <p:set>
                                      <p:cBhvr>
                                        <p:cTn id="50" dur="1" fill="hold">
                                          <p:stCondLst>
                                            <p:cond delay="0"/>
                                          </p:stCondLst>
                                        </p:cTn>
                                        <p:tgtEl>
                                          <p:spTgt spid="146447"/>
                                        </p:tgtEl>
                                        <p:attrNameLst>
                                          <p:attrName>style.visibility</p:attrName>
                                        </p:attrNameLst>
                                      </p:cBhvr>
                                      <p:to>
                                        <p:strVal val="visible"/>
                                      </p:to>
                                    </p:set>
                                    <p:animEffect transition="in" filter="fade">
                                      <p:cBhvr>
                                        <p:cTn id="51" dur="1000"/>
                                        <p:tgtEl>
                                          <p:spTgt spid="146447"/>
                                        </p:tgtEl>
                                      </p:cBhvr>
                                    </p:animEffect>
                                  </p:childTnLst>
                                </p:cTn>
                              </p:par>
                            </p:childTnLst>
                          </p:cTn>
                        </p:par>
                        <p:par>
                          <p:cTn id="52" fill="hold" nodeType="afterGroup">
                            <p:stCondLst>
                              <p:cond delay="19000"/>
                            </p:stCondLst>
                            <p:childTnLst>
                              <p:par>
                                <p:cTn id="53" presetID="10" presetClass="entr" presetSubtype="0" fill="hold" nodeType="afterEffect">
                                  <p:stCondLst>
                                    <p:cond delay="0"/>
                                  </p:stCondLst>
                                  <p:childTnLst>
                                    <p:set>
                                      <p:cBhvr>
                                        <p:cTn id="54" dur="1" fill="hold">
                                          <p:stCondLst>
                                            <p:cond delay="0"/>
                                          </p:stCondLst>
                                        </p:cTn>
                                        <p:tgtEl>
                                          <p:spTgt spid="146448"/>
                                        </p:tgtEl>
                                        <p:attrNameLst>
                                          <p:attrName>style.visibility</p:attrName>
                                        </p:attrNameLst>
                                      </p:cBhvr>
                                      <p:to>
                                        <p:strVal val="visible"/>
                                      </p:to>
                                    </p:set>
                                    <p:animEffect transition="in" filter="fade">
                                      <p:cBhvr>
                                        <p:cTn id="55" dur="1000"/>
                                        <p:tgtEl>
                                          <p:spTgt spid="146448"/>
                                        </p:tgtEl>
                                      </p:cBhvr>
                                    </p:animEffect>
                                  </p:childTnLst>
                                </p:cTn>
                              </p:par>
                            </p:childTnLst>
                          </p:cTn>
                        </p:par>
                        <p:par>
                          <p:cTn id="56" fill="hold" nodeType="afterGroup">
                            <p:stCondLst>
                              <p:cond delay="20000"/>
                            </p:stCondLst>
                            <p:childTnLst>
                              <p:par>
                                <p:cTn id="57" presetID="10" presetClass="entr" presetSubtype="0" fill="hold" nodeType="afterEffect">
                                  <p:stCondLst>
                                    <p:cond delay="0"/>
                                  </p:stCondLst>
                                  <p:childTnLst>
                                    <p:set>
                                      <p:cBhvr>
                                        <p:cTn id="58" dur="1" fill="hold">
                                          <p:stCondLst>
                                            <p:cond delay="0"/>
                                          </p:stCondLst>
                                        </p:cTn>
                                        <p:tgtEl>
                                          <p:spTgt spid="146449"/>
                                        </p:tgtEl>
                                        <p:attrNameLst>
                                          <p:attrName>style.visibility</p:attrName>
                                        </p:attrNameLst>
                                      </p:cBhvr>
                                      <p:to>
                                        <p:strVal val="visible"/>
                                      </p:to>
                                    </p:set>
                                    <p:animEffect transition="in" filter="fade">
                                      <p:cBhvr>
                                        <p:cTn id="59" dur="1000"/>
                                        <p:tgtEl>
                                          <p:spTgt spid="146449"/>
                                        </p:tgtEl>
                                      </p:cBhvr>
                                    </p:animEffect>
                                  </p:childTnLst>
                                </p:cTn>
                              </p:par>
                            </p:childTnLst>
                          </p:cTn>
                        </p:par>
                        <p:par>
                          <p:cTn id="60" fill="hold" nodeType="afterGroup">
                            <p:stCondLst>
                              <p:cond delay="21000"/>
                            </p:stCondLst>
                            <p:childTnLst>
                              <p:par>
                                <p:cTn id="61" presetID="10" presetClass="entr" presetSubtype="0" fill="hold" nodeType="afterEffect">
                                  <p:stCondLst>
                                    <p:cond delay="0"/>
                                  </p:stCondLst>
                                  <p:childTnLst>
                                    <p:set>
                                      <p:cBhvr>
                                        <p:cTn id="62" dur="1" fill="hold">
                                          <p:stCondLst>
                                            <p:cond delay="0"/>
                                          </p:stCondLst>
                                        </p:cTn>
                                        <p:tgtEl>
                                          <p:spTgt spid="146450"/>
                                        </p:tgtEl>
                                        <p:attrNameLst>
                                          <p:attrName>style.visibility</p:attrName>
                                        </p:attrNameLst>
                                      </p:cBhvr>
                                      <p:to>
                                        <p:strVal val="visible"/>
                                      </p:to>
                                    </p:set>
                                    <p:animEffect transition="in" filter="fade">
                                      <p:cBhvr>
                                        <p:cTn id="63" dur="1000"/>
                                        <p:tgtEl>
                                          <p:spTgt spid="146450"/>
                                        </p:tgtEl>
                                      </p:cBhvr>
                                    </p:animEffect>
                                  </p:childTnLst>
                                </p:cTn>
                              </p:par>
                            </p:childTnLst>
                          </p:cTn>
                        </p:par>
                        <p:par>
                          <p:cTn id="64" fill="hold" nodeType="afterGroup">
                            <p:stCondLst>
                              <p:cond delay="22000"/>
                            </p:stCondLst>
                            <p:childTnLst>
                              <p:par>
                                <p:cTn id="65" presetID="10" presetClass="entr" presetSubtype="0" fill="hold" nodeType="afterEffect">
                                  <p:stCondLst>
                                    <p:cond delay="0"/>
                                  </p:stCondLst>
                                  <p:childTnLst>
                                    <p:set>
                                      <p:cBhvr>
                                        <p:cTn id="66" dur="1" fill="hold">
                                          <p:stCondLst>
                                            <p:cond delay="0"/>
                                          </p:stCondLst>
                                        </p:cTn>
                                        <p:tgtEl>
                                          <p:spTgt spid="146451"/>
                                        </p:tgtEl>
                                        <p:attrNameLst>
                                          <p:attrName>style.visibility</p:attrName>
                                        </p:attrNameLst>
                                      </p:cBhvr>
                                      <p:to>
                                        <p:strVal val="visible"/>
                                      </p:to>
                                    </p:set>
                                    <p:animEffect transition="in" filter="fade">
                                      <p:cBhvr>
                                        <p:cTn id="67" dur="1000"/>
                                        <p:tgtEl>
                                          <p:spTgt spid="146451"/>
                                        </p:tgtEl>
                                      </p:cBhvr>
                                    </p:animEffect>
                                  </p:childTnLst>
                                </p:cTn>
                              </p:par>
                            </p:childTnLst>
                          </p:cTn>
                        </p:par>
                        <p:par>
                          <p:cTn id="68" fill="hold" nodeType="afterGroup">
                            <p:stCondLst>
                              <p:cond delay="23000"/>
                            </p:stCondLst>
                            <p:childTnLst>
                              <p:par>
                                <p:cTn id="69" presetID="10" presetClass="entr" presetSubtype="0" fill="hold" nodeType="afterEffect">
                                  <p:stCondLst>
                                    <p:cond delay="0"/>
                                  </p:stCondLst>
                                  <p:childTnLst>
                                    <p:set>
                                      <p:cBhvr>
                                        <p:cTn id="70" dur="1" fill="hold">
                                          <p:stCondLst>
                                            <p:cond delay="0"/>
                                          </p:stCondLst>
                                        </p:cTn>
                                        <p:tgtEl>
                                          <p:spTgt spid="146452"/>
                                        </p:tgtEl>
                                        <p:attrNameLst>
                                          <p:attrName>style.visibility</p:attrName>
                                        </p:attrNameLst>
                                      </p:cBhvr>
                                      <p:to>
                                        <p:strVal val="visible"/>
                                      </p:to>
                                    </p:set>
                                    <p:animEffect transition="in" filter="fade">
                                      <p:cBhvr>
                                        <p:cTn id="71" dur="1000"/>
                                        <p:tgtEl>
                                          <p:spTgt spid="146452"/>
                                        </p:tgtEl>
                                      </p:cBhvr>
                                    </p:animEffect>
                                  </p:childTnLst>
                                </p:cTn>
                              </p:par>
                            </p:childTnLst>
                          </p:cTn>
                        </p:par>
                        <p:par>
                          <p:cTn id="72" fill="hold" nodeType="afterGroup">
                            <p:stCondLst>
                              <p:cond delay="24000"/>
                            </p:stCondLst>
                            <p:childTnLst>
                              <p:par>
                                <p:cTn id="73" presetID="10" presetClass="entr" presetSubtype="0" fill="hold" nodeType="afterEffect">
                                  <p:stCondLst>
                                    <p:cond delay="0"/>
                                  </p:stCondLst>
                                  <p:childTnLst>
                                    <p:set>
                                      <p:cBhvr>
                                        <p:cTn id="74" dur="1" fill="hold">
                                          <p:stCondLst>
                                            <p:cond delay="0"/>
                                          </p:stCondLst>
                                        </p:cTn>
                                        <p:tgtEl>
                                          <p:spTgt spid="146453"/>
                                        </p:tgtEl>
                                        <p:attrNameLst>
                                          <p:attrName>style.visibility</p:attrName>
                                        </p:attrNameLst>
                                      </p:cBhvr>
                                      <p:to>
                                        <p:strVal val="visible"/>
                                      </p:to>
                                    </p:set>
                                    <p:animEffect transition="in" filter="fade">
                                      <p:cBhvr>
                                        <p:cTn id="75" dur="1000"/>
                                        <p:tgtEl>
                                          <p:spTgt spid="146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番号プレースホル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C218B2A-751F-4419-B7FE-2ACC69D5256E}" type="slidenum">
              <a:rPr kumimoji="1" lang="en-US" altLang="ja-JP" sz="1200" b="0" i="0" u="none" strike="noStrike" kern="1200" cap="none" spc="0" normalizeH="0" baseline="0" noProof="0" smtClean="0">
                <a:ln>
                  <a:noFill/>
                </a:ln>
                <a:solidFill>
                  <a:prstClr val="white"/>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1" lang="en-US" altLang="ja-JP" sz="12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67587" name="テキスト ボックス 5"/>
          <p:cNvSpPr txBox="1">
            <a:spLocks noChangeArrowheads="1"/>
          </p:cNvSpPr>
          <p:nvPr/>
        </p:nvSpPr>
        <p:spPr bwMode="auto">
          <a:xfrm>
            <a:off x="468313" y="1300163"/>
            <a:ext cx="8135937"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これまでは、</a:t>
            </a:r>
            <a:endParaRPr kumimoji="1" lang="en-US" altLang="ja-JP" sz="28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地域との関わりは</a:t>
            </a:r>
            <a:r>
              <a:rPr kumimoji="1" lang="en-US" altLang="ja-JP"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私（わたくし）</a:t>
            </a:r>
            <a:r>
              <a:rPr kumimoji="1" lang="en-US" altLang="ja-JP"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事として受けとめられて来た。　（物好きな人がやればいい！）</a:t>
            </a:r>
            <a:endParaRPr kumimoji="1" lang="en-US" altLang="ja-JP"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しかし，これからの時代、</a:t>
            </a:r>
            <a:endParaRPr kumimoji="1" lang="en-US" altLang="ja-JP" sz="28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地域との関わりこそが</a:t>
            </a:r>
            <a:r>
              <a:rPr kumimoji="1" lang="en-US" altLang="ja-JP"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公（おおやけ）</a:t>
            </a:r>
            <a:r>
              <a:rPr kumimoji="1" lang="en-US" altLang="ja-JP"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（地域福祉推進の主体）になる。　（社会福祉の第４条）</a:t>
            </a:r>
            <a:endParaRPr kumimoji="1" lang="en-US" altLang="ja-JP"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a:t>
            </a:r>
            <a:r>
              <a:rPr kumimoji="1" lang="ja-JP" altLang="en-US" sz="28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そして、今！</a:t>
            </a:r>
            <a:endParaRPr kumimoji="1" lang="en-US" altLang="ja-JP" sz="28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団塊の世代や企業等も社会的責任（</a:t>
            </a:r>
            <a:r>
              <a:rPr kumimoji="1" lang="en-US" altLang="ja-JP"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CSR</a:t>
            </a:r>
            <a:r>
              <a:rPr kumimoji="1" lang="ja-JP" altLang="en-US" sz="2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）を担える絶好の機会である。</a:t>
            </a:r>
          </a:p>
        </p:txBody>
      </p:sp>
      <p:sp>
        <p:nvSpPr>
          <p:cNvPr id="67588" name="Rectangle 225"/>
          <p:cNvSpPr>
            <a:spLocks noChangeArrowheads="1"/>
          </p:cNvSpPr>
          <p:nvPr/>
        </p:nvSpPr>
        <p:spPr bwMode="auto">
          <a:xfrm>
            <a:off x="2284413" y="530225"/>
            <a:ext cx="4591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800" b="1" i="0" u="none" strike="noStrike" kern="1200" cap="none" spc="0" normalizeH="0" baseline="0" noProof="0">
                <a:ln>
                  <a:noFill/>
                </a:ln>
                <a:solidFill>
                  <a:srgbClr val="FFFF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　地域福祉との向き合い方</a:t>
            </a:r>
            <a:endParaRPr kumimoji="1" lang="ja-JP" altLang="en-US" sz="2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4519295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テキスト ボックス 1"/>
          <p:cNvSpPr txBox="1">
            <a:spLocks noChangeArrowheads="1"/>
          </p:cNvSpPr>
          <p:nvPr/>
        </p:nvSpPr>
        <p:spPr bwMode="auto">
          <a:xfrm>
            <a:off x="1298575" y="692150"/>
            <a:ext cx="65135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この為、地域福祉の推進には、福祉教育が必要なのである</a:t>
            </a:r>
          </a:p>
        </p:txBody>
      </p:sp>
      <p:sp>
        <p:nvSpPr>
          <p:cNvPr id="69635" name="テキスト ボックス 2"/>
          <p:cNvSpPr txBox="1">
            <a:spLocks noChangeArrowheads="1"/>
          </p:cNvSpPr>
          <p:nvPr/>
        </p:nvSpPr>
        <p:spPr bwMode="auto">
          <a:xfrm>
            <a:off x="1016794" y="1408906"/>
            <a:ext cx="7164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福祉の現場は地域にある。</a:t>
            </a:r>
            <a:r>
              <a:rPr kumimoji="1" lang="ja-JP" altLang="en-US" sz="2000" b="0" i="0" u="none" strike="noStrike" kern="1200" cap="none" spc="0" normalizeH="0" baseline="0" noProof="0" dirty="0">
                <a:ln>
                  <a:noFill/>
                </a:ln>
                <a:solidFill>
                  <a:srgbClr val="FFC000"/>
                </a:solidFill>
                <a:effectLst/>
                <a:uLnTx/>
                <a:uFillTx/>
                <a:latin typeface="Arial" panose="020B0604020202020204" pitchFamily="34" charset="0"/>
                <a:ea typeface="ＭＳ Ｐゴシック" panose="020B0600070205080204" pitchFamily="50" charset="-128"/>
                <a:cs typeface="+mn-cs"/>
              </a:rPr>
              <a:t>地域の大人たちこそ</a:t>
            </a:r>
            <a:r>
              <a:rPr kumimoji="1" lang="ja-JP" altLang="en-US" sz="2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が福祉を理解し、</a:t>
            </a:r>
            <a:endParaRPr kumimoji="1" lang="en-US" altLang="ja-JP" sz="2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福祉社会構築の担い手になることが期待される。</a:t>
            </a:r>
          </a:p>
        </p:txBody>
      </p:sp>
      <p:sp>
        <p:nvSpPr>
          <p:cNvPr id="4" name="下矢印 3">
            <a:extLst>
              <a:ext uri="{FF2B5EF4-FFF2-40B4-BE49-F238E27FC236}">
                <a16:creationId xmlns:a16="http://schemas.microsoft.com/office/drawing/2014/main" id="{EB0B42AE-180A-47A1-B238-53DF2DCDC6AE}"/>
              </a:ext>
            </a:extLst>
          </p:cNvPr>
          <p:cNvSpPr/>
          <p:nvPr/>
        </p:nvSpPr>
        <p:spPr>
          <a:xfrm>
            <a:off x="4383088" y="2455863"/>
            <a:ext cx="431800" cy="503237"/>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9637" name="テキスト ボックス 4"/>
          <p:cNvSpPr txBox="1">
            <a:spLocks noChangeArrowheads="1"/>
          </p:cNvSpPr>
          <p:nvPr/>
        </p:nvSpPr>
        <p:spPr bwMode="auto">
          <a:xfrm>
            <a:off x="468313" y="3141663"/>
            <a:ext cx="82073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rPr>
              <a:t>福祉教育は、生涯学習として、地域を基盤にしてさまざまな生活領域／場面で展開される必要がある。この為には、</a:t>
            </a:r>
          </a:p>
        </p:txBody>
      </p:sp>
      <p:sp>
        <p:nvSpPr>
          <p:cNvPr id="69638" name="テキスト ボックス 5"/>
          <p:cNvSpPr txBox="1">
            <a:spLocks noChangeArrowheads="1"/>
          </p:cNvSpPr>
          <p:nvPr/>
        </p:nvSpPr>
        <p:spPr bwMode="auto">
          <a:xfrm>
            <a:off x="1684793" y="4131469"/>
            <a:ext cx="5773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rPr>
              <a:t>◇水直的統合</a:t>
            </a:r>
            <a:r>
              <a:rPr kumimoji="1" lang="ja-JP" altLang="en-US" sz="24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rPr>
              <a:t>　人生のあらゆる段階で学ぶ</a:t>
            </a:r>
            <a:endParaRPr kumimoji="1" lang="en-US" altLang="ja-JP" sz="2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Arial" panose="020B0604020202020204" pitchFamily="34" charset="0"/>
                <a:ea typeface="ＭＳ Ｐゴシック" panose="020B0600070205080204" pitchFamily="50" charset="-128"/>
                <a:cs typeface="+mn-cs"/>
              </a:rPr>
              <a:t>◇水平的統合</a:t>
            </a:r>
            <a:r>
              <a:rPr kumimoji="1" lang="ja-JP" altLang="en-US" sz="24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　生活のあらゆる場で学ぶ</a:t>
            </a:r>
          </a:p>
        </p:txBody>
      </p:sp>
      <p:sp>
        <p:nvSpPr>
          <p:cNvPr id="69639" name="テキスト ボックス 6"/>
          <p:cNvSpPr txBox="1">
            <a:spLocks noChangeArrowheads="1"/>
          </p:cNvSpPr>
          <p:nvPr/>
        </p:nvSpPr>
        <p:spPr bwMode="auto">
          <a:xfrm>
            <a:off x="1914524" y="5525538"/>
            <a:ext cx="5314275" cy="92333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こうした地域を基盤とした福祉教育を展開していく時、</a:t>
            </a:r>
            <a:endPar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様々な社会資源が協働する必要がある。</a:t>
            </a:r>
            <a:endPar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その繋ぎ手、言い出しっぺが</a:t>
            </a:r>
            <a:r>
              <a:rPr lang="en-US" altLang="ja-JP" sz="1800" b="1" dirty="0">
                <a:solidFill>
                  <a:srgbClr val="FFFF00"/>
                </a:solidFill>
                <a:latin typeface="Arial" panose="020B0604020202020204" pitchFamily="34" charset="0"/>
              </a:rPr>
              <a:t>CSW</a:t>
            </a: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である。</a:t>
            </a:r>
            <a:endPar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072432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スライド番号プレースホル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3C707FD-2270-4E36-B5B8-5AB23837DED4}" type="slidenum">
              <a:rPr kumimoji="1" lang="en-US" altLang="ja-JP" sz="1200" b="0" i="0" u="none" strike="noStrike" kern="1200" cap="none" spc="0" normalizeH="0" baseline="0" noProof="0" smtClean="0">
                <a:ln>
                  <a:noFill/>
                </a:ln>
                <a:solidFill>
                  <a:prstClr val="white"/>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1" lang="en-US" altLang="ja-JP" sz="12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101379" name="Rectangle 3"/>
          <p:cNvSpPr>
            <a:spLocks noChangeArrowheads="1"/>
          </p:cNvSpPr>
          <p:nvPr/>
        </p:nvSpPr>
        <p:spPr bwMode="auto">
          <a:xfrm>
            <a:off x="530225" y="642938"/>
            <a:ext cx="3827463"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Go to the people</a:t>
            </a:r>
            <a:br>
              <a:rPr kumimoji="1" lang="en-US" altLang="ja-JP" sz="1800" b="0"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br>
            <a:r>
              <a:rPr kumimoji="1" lang="en-US" altLang="ja-JP" sz="1800" b="0"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live among them</a:t>
            </a:r>
            <a:br>
              <a:rPr kumimoji="1" lang="en-US" altLang="ja-JP" sz="1800" b="0"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br>
            <a:r>
              <a:rPr kumimoji="1" lang="en-US" altLang="ja-JP" sz="1800" b="0"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learn from them</a:t>
            </a:r>
          </a:p>
          <a:p>
            <a:pPr marL="0" marR="0" lvl="0" indent="0" algn="r" defTabSz="914400" rtl="0" eaLnBrk="0" fontAlgn="base" latinLnBrk="0" hangingPunct="0">
              <a:lnSpc>
                <a:spcPct val="100000"/>
              </a:lnSpc>
              <a:spcBef>
                <a:spcPct val="0"/>
              </a:spcBef>
              <a:spcAft>
                <a:spcPct val="0"/>
              </a:spcAft>
              <a:buClrTx/>
              <a:buSzTx/>
              <a:buFontTx/>
              <a:buNone/>
              <a:tabLst/>
              <a:defRPr/>
            </a:pPr>
            <a:br>
              <a:rPr kumimoji="1" lang="en-US" altLang="ja-JP" sz="1800" b="0"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br>
            <a:r>
              <a:rPr kumimoji="1" lang="en-US" altLang="ja-JP" sz="1800" b="0"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start with what they know</a:t>
            </a:r>
            <a:endParaRPr kumimoji="1" lang="en-US" altLang="ja-JP" sz="1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build on what they have</a:t>
            </a:r>
          </a:p>
          <a:p>
            <a:pPr marL="0" marR="0" lvl="0" indent="0" algn="r" defTabSz="914400" rtl="0" eaLnBrk="0" fontAlgn="base" latinLnBrk="0" hangingPunct="0">
              <a:lnSpc>
                <a:spcPct val="100000"/>
              </a:lnSpc>
              <a:spcBef>
                <a:spcPct val="0"/>
              </a:spcBef>
              <a:spcAft>
                <a:spcPct val="0"/>
              </a:spcAft>
              <a:buClrTx/>
              <a:buSzTx/>
              <a:buFontTx/>
              <a:buNone/>
              <a:tabLst/>
              <a:defRPr/>
            </a:pPr>
            <a:br>
              <a:rPr kumimoji="1" lang="en-US" altLang="ja-JP" sz="1800" b="0"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br>
            <a:r>
              <a:rPr kumimoji="1" lang="en-US" altLang="ja-JP" sz="1800" b="0"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teach by showing</a:t>
            </a:r>
            <a:br>
              <a:rPr kumimoji="1" lang="en-US" altLang="ja-JP" sz="1800" b="0"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br>
            <a:r>
              <a:rPr kumimoji="1" lang="en-US" altLang="ja-JP" sz="1800" b="0"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learn by doing</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not a showcase but a pattern</a:t>
            </a:r>
            <a:endParaRPr kumimoji="1" lang="en-US" altLang="ja-JP" sz="1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not odds and ends but a system</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defRPr/>
            </a:pPr>
            <a:br>
              <a:rPr kumimoji="1" lang="en-US" altLang="ja-JP" sz="1800" b="0"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br>
            <a:r>
              <a:rPr kumimoji="1" lang="en-US" altLang="ja-JP" sz="1800" b="0"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not relief but release</a:t>
            </a:r>
            <a:endParaRPr kumimoji="1" lang="en-US" altLang="ja-JP" sz="1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of the best leaders</a:t>
            </a:r>
          </a:p>
          <a:p>
            <a:pPr marL="0" marR="0" lvl="0" indent="0" algn="r" defTabSz="914400" rtl="0" eaLnBrk="0" fontAlgn="base" latinLnBrk="0" hangingPunct="0">
              <a:lnSpc>
                <a:spcPct val="100000"/>
              </a:lnSpc>
              <a:spcBef>
                <a:spcPct val="0"/>
              </a:spcBef>
              <a:spcAft>
                <a:spcPct val="0"/>
              </a:spcAft>
              <a:buClrTx/>
              <a:buSzTx/>
              <a:buFontTx/>
              <a:buNone/>
              <a:tabLst/>
              <a:defRPr/>
            </a:pPr>
            <a:br>
              <a:rPr kumimoji="1" lang="en-US" altLang="ja-JP" sz="1800" b="0"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br>
            <a:r>
              <a:rPr kumimoji="1" lang="en-US" altLang="ja-JP" sz="1800" b="0"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when their task is accomplished</a:t>
            </a:r>
            <a:br>
              <a:rPr kumimoji="1" lang="en-US" altLang="ja-JP" sz="1800" b="0"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br>
            <a:r>
              <a:rPr kumimoji="1" lang="en-US" altLang="ja-JP" sz="1800" b="0"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the people all remark</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1" lang="en-US" altLang="ja-JP" sz="11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ookman Old Style" panose="02050604050505020204" pitchFamily="18" charset="0"/>
                <a:ea typeface="ＭＳ Ｐゴシック" panose="020B0600070205080204" pitchFamily="50" charset="-128"/>
                <a:cs typeface="Times New Roman" panose="02020603050405020304" pitchFamily="18" charset="0"/>
              </a:rPr>
              <a:t>"We have done it ourselves"</a:t>
            </a:r>
            <a:endParaRPr kumimoji="1" lang="en-US" altLang="ja-JP" sz="1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101380" name="Rectangle 4"/>
          <p:cNvSpPr>
            <a:spLocks noChangeArrowheads="1"/>
          </p:cNvSpPr>
          <p:nvPr/>
        </p:nvSpPr>
        <p:spPr bwMode="auto">
          <a:xfrm>
            <a:off x="4500563" y="785813"/>
            <a:ext cx="3617912"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人々の中へ行き</a:t>
            </a:r>
            <a:endParaRPr kumimoji="1" lang="en-US"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人々の中に生き</a:t>
            </a:r>
            <a:endParaRPr kumimoji="1" lang="en-US"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人々から学びなさい</a:t>
            </a:r>
            <a:endParaRPr kumimoji="1" lang="en-US"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20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人々が知っていることから始め</a:t>
            </a:r>
            <a:endParaRPr kumimoji="1" lang="en-US"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人々が持っているものの上に築きなさい</a:t>
            </a:r>
            <a:endParaRPr kumimoji="1" lang="en-US"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20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やってみせることで教え</a:t>
            </a:r>
            <a:endParaRPr kumimoji="1" lang="en-US"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自らもその過程から学びなさい</a:t>
            </a:r>
            <a:endParaRPr kumimoji="1" lang="en-US"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20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出来合いのものではなく</a:t>
            </a:r>
            <a:endParaRPr kumimoji="1" lang="en-US"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いかにそれを作るかを重視しなさい</a:t>
            </a:r>
            <a:endParaRPr kumimoji="1" lang="en-US"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16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中途半端なものではなく</a:t>
            </a:r>
            <a:endParaRPr kumimoji="1" lang="en-US"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システムを作りなさい</a:t>
            </a:r>
            <a:endParaRPr kumimoji="1" lang="en-US"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16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助けてあげるのではなく</a:t>
            </a:r>
            <a:endParaRPr kumimoji="1" lang="en-US"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人々の解放を目指しなさい</a:t>
            </a:r>
            <a:endParaRPr kumimoji="1" lang="en-US"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16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最高の指導者と共に，仕事を終えたとき</a:t>
            </a:r>
            <a:endParaRPr kumimoji="1" lang="en-US"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人々は口々に言うでしょう</a:t>
            </a:r>
            <a:endParaRPr kumimoji="1" lang="en-US" altLang="ja-JP" sz="1600" b="0"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ja-JP" sz="16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ja-JP" sz="1600" b="1" i="0" u="none" strike="noStrike" kern="1200" cap="none" spc="0" normalizeH="0" baseline="0" noProof="0">
                <a:ln>
                  <a:noFill/>
                </a:ln>
                <a:solidFill>
                  <a:srgbClr val="FFFF00"/>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「私達が自分でやり遂げたのだ」と。</a:t>
            </a:r>
            <a:endParaRPr kumimoji="1" lang="ja-JP" altLang="ja-JP" sz="16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endParaRPr>
          </a:p>
        </p:txBody>
      </p:sp>
      <p:sp>
        <p:nvSpPr>
          <p:cNvPr id="101381" name="Rectangle 5"/>
          <p:cNvSpPr>
            <a:spLocks noChangeArrowheads="1"/>
          </p:cNvSpPr>
          <p:nvPr/>
        </p:nvSpPr>
        <p:spPr bwMode="auto">
          <a:xfrm>
            <a:off x="2795588" y="242888"/>
            <a:ext cx="36337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ja-JP" sz="2000" b="0" i="0" u="none" strike="noStrike" kern="1200" cap="none" spc="0" normalizeH="0" baseline="0" noProof="0">
                <a:ln>
                  <a:noFill/>
                </a:ln>
                <a:solidFill>
                  <a:prstClr val="white"/>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Go to the people</a:t>
            </a:r>
            <a:r>
              <a:rPr kumimoji="1" lang="ja-JP" altLang="en-US" sz="2000" b="0" i="0" u="none" strike="noStrike" kern="1200" cap="none" spc="0" normalizeH="0" baseline="0" noProof="0">
                <a:ln>
                  <a:noFill/>
                </a:ln>
                <a:solidFill>
                  <a:prstClr val="white"/>
                </a:solidFill>
                <a:effectLst/>
                <a:uLnTx/>
                <a:uFillTx/>
                <a:latin typeface="Century" panose="02040604050505020304" pitchFamily="18" charset="0"/>
                <a:ea typeface="ＭＳ Ｐゴシック" panose="020B0600070205080204" pitchFamily="50" charset="-128"/>
                <a:cs typeface="Times New Roman" panose="02020603050405020304" pitchFamily="18" charset="0"/>
              </a:rPr>
              <a:t>（人々の中へ）</a:t>
            </a:r>
            <a:endParaRPr kumimoji="1" lang="ja-JP" altLang="en-US" sz="20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101382" name="正方形/長方形 5"/>
          <p:cNvSpPr>
            <a:spLocks noChangeArrowheads="1"/>
          </p:cNvSpPr>
          <p:nvPr/>
        </p:nvSpPr>
        <p:spPr bwMode="auto">
          <a:xfrm>
            <a:off x="7229475" y="273050"/>
            <a:ext cx="1771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800" b="0" i="0" u="none" strike="noStrike" kern="1200" cap="none" spc="0" normalizeH="0" baseline="0" noProof="0">
                <a:ln>
                  <a:noFill/>
                </a:ln>
                <a:solidFill>
                  <a:prstClr val="white"/>
                </a:solidFill>
                <a:effectLst/>
                <a:uLnTx/>
                <a:uFillTx/>
                <a:latin typeface="Batang" pitchFamily="18" charset="-127"/>
                <a:ea typeface="Batang" pitchFamily="18" charset="-127"/>
                <a:cs typeface="+mn-cs"/>
              </a:rPr>
              <a:t>Dr. James Yen</a:t>
            </a:r>
            <a:endParaRPr kumimoji="1" lang="ja-JP" altLang="en-US" sz="1800" b="0" i="0" u="none" strike="noStrike" kern="1200" cap="none" spc="0" normalizeH="0" baseline="0" noProof="0">
              <a:ln>
                <a:noFill/>
              </a:ln>
              <a:solidFill>
                <a:prstClr val="white"/>
              </a:solidFill>
              <a:effectLst/>
              <a:uLnTx/>
              <a:uFillTx/>
              <a:latin typeface="Batang" pitchFamily="18" charset="-127"/>
              <a:ea typeface="Batang" pitchFamily="18" charset="-127"/>
              <a:cs typeface="+mn-cs"/>
            </a:endParaRPr>
          </a:p>
        </p:txBody>
      </p:sp>
    </p:spTree>
    <p:extLst>
      <p:ext uri="{BB962C8B-B14F-4D97-AF65-F5344CB8AC3E}">
        <p14:creationId xmlns:p14="http://schemas.microsoft.com/office/powerpoint/2010/main" val="4014576609"/>
      </p:ext>
    </p:extLst>
  </p:cSld>
  <p:clrMapOvr>
    <a:masterClrMapping/>
  </p:clrMapOvr>
  <p:transition spd="med" advClick="0"/>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EBE868A-902F-4292-9714-A6ED629C1CF7}"/>
              </a:ext>
            </a:extLst>
          </p:cNvPr>
          <p:cNvSpPr txBox="1">
            <a:spLocks noChangeArrowheads="1"/>
          </p:cNvSpPr>
          <p:nvPr/>
        </p:nvSpPr>
        <p:spPr bwMode="auto">
          <a:xfrm>
            <a:off x="468313" y="2276872"/>
            <a:ext cx="8229600" cy="1152525"/>
          </a:xfrm>
          <a:prstGeom prst="rect">
            <a:avLst/>
          </a:prstGeom>
          <a:solidFill>
            <a:srgbClr val="BBE0E3">
              <a:lumMod val="50000"/>
            </a:srgbClr>
          </a:solidFill>
          <a:ln w="12700">
            <a:solidFill>
              <a:srgbClr val="FFFFFF"/>
            </a:solidFill>
            <a:miter lim="800000"/>
            <a:headEnd/>
            <a:tailEnd/>
          </a:ln>
          <a:scene3d>
            <a:camera prst="orthographicFront"/>
            <a:lightRig rig="threePt" dir="t"/>
          </a:scene3d>
          <a:sp3d>
            <a:bevelT/>
          </a:sp3d>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0" i="0" u="none" strike="noStrike" kern="0" cap="none" spc="0" normalizeH="0" baseline="0" noProof="0" dirty="0">
                <a:ln>
                  <a:noFill/>
                </a:ln>
                <a:solidFill>
                  <a:srgbClr val="FFFFFF"/>
                </a:solidFill>
                <a:effectLst/>
                <a:uLnTx/>
                <a:uFillTx/>
                <a:latin typeface="Arial"/>
                <a:ea typeface="ＭＳ Ｐゴシック"/>
                <a:cs typeface="+mj-cs"/>
              </a:rPr>
              <a:t>故郷に戻る高齢者の心の奥底</a:t>
            </a:r>
          </a:p>
        </p:txBody>
      </p:sp>
      <p:sp>
        <p:nvSpPr>
          <p:cNvPr id="2" name="テキスト ボックス 1">
            <a:extLst>
              <a:ext uri="{FF2B5EF4-FFF2-40B4-BE49-F238E27FC236}">
                <a16:creationId xmlns:a16="http://schemas.microsoft.com/office/drawing/2014/main" id="{2AFCFF5C-6161-486A-B7F8-0F65D9AB5D11}"/>
              </a:ext>
            </a:extLst>
          </p:cNvPr>
          <p:cNvSpPr txBox="1"/>
          <p:nvPr/>
        </p:nvSpPr>
        <p:spPr>
          <a:xfrm>
            <a:off x="1847857" y="3609055"/>
            <a:ext cx="5493812" cy="369332"/>
          </a:xfrm>
          <a:prstGeom prst="rect">
            <a:avLst/>
          </a:prstGeom>
          <a:noFill/>
        </p:spPr>
        <p:txBody>
          <a:bodyPr wrap="none" rtlCol="0">
            <a:spAutoFit/>
          </a:bodyPr>
          <a:lstStyle/>
          <a:p>
            <a:r>
              <a:rPr kumimoji="1" lang="ja-JP" altLang="en-US" dirty="0">
                <a:solidFill>
                  <a:schemeClr val="bg1"/>
                </a:solidFill>
                <a:latin typeface="ＭＳ Ｐゴシック" panose="020B0600070205080204" pitchFamily="50" charset="-128"/>
                <a:ea typeface="ＭＳ Ｐゴシック" panose="020B0600070205080204" pitchFamily="50" charset="-128"/>
              </a:rPr>
              <a:t>東日本大震災から</a:t>
            </a:r>
            <a:r>
              <a:rPr kumimoji="1" lang="en-US" altLang="ja-JP" dirty="0">
                <a:solidFill>
                  <a:schemeClr val="bg1"/>
                </a:solidFill>
                <a:latin typeface="ＭＳ Ｐゴシック" panose="020B0600070205080204" pitchFamily="50" charset="-128"/>
                <a:ea typeface="ＭＳ Ｐゴシック" panose="020B0600070205080204" pitchFamily="50" charset="-128"/>
              </a:rPr>
              <a:t>1</a:t>
            </a:r>
            <a:r>
              <a:rPr kumimoji="1" lang="ja-JP" altLang="en-US" dirty="0">
                <a:solidFill>
                  <a:schemeClr val="bg1"/>
                </a:solidFill>
                <a:latin typeface="ＭＳ Ｐゴシック" panose="020B0600070205080204" pitchFamily="50" charset="-128"/>
                <a:ea typeface="ＭＳ Ｐゴシック" panose="020B0600070205080204" pitchFamily="50" charset="-128"/>
              </a:rPr>
              <a:t>１年を経て、今、気になっていること</a:t>
            </a:r>
          </a:p>
        </p:txBody>
      </p:sp>
    </p:spTree>
    <p:extLst>
      <p:ext uri="{BB962C8B-B14F-4D97-AF65-F5344CB8AC3E}">
        <p14:creationId xmlns:p14="http://schemas.microsoft.com/office/powerpoint/2010/main" val="408852077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3FACF36-FA1A-4DC9-8312-FD77F540753D}"/>
              </a:ext>
            </a:extLst>
          </p:cNvPr>
          <p:cNvSpPr txBox="1">
            <a:spLocks noChangeArrowheads="1"/>
          </p:cNvSpPr>
          <p:nvPr/>
        </p:nvSpPr>
        <p:spPr bwMode="auto">
          <a:xfrm>
            <a:off x="1552240" y="2500883"/>
            <a:ext cx="6039519" cy="928117"/>
          </a:xfrm>
          <a:prstGeom prst="rect">
            <a:avLst/>
          </a:prstGeom>
          <a:solidFill>
            <a:srgbClr val="CCCCFF"/>
          </a:solidFill>
          <a:ln w="9525">
            <a:solidFill>
              <a:srgbClr val="FFFFFF"/>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なぜ、高齢者は強い定住志向を示すのか</a:t>
            </a:r>
            <a:endParaRPr kumimoji="1" lang="en-US" altLang="ja-JP" sz="24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17396962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F76D82E-2EF7-4F69-AF06-55A222992198}"/>
              </a:ext>
            </a:extLst>
          </p:cNvPr>
          <p:cNvSpPr txBox="1"/>
          <p:nvPr/>
        </p:nvSpPr>
        <p:spPr>
          <a:xfrm>
            <a:off x="214594" y="597149"/>
            <a:ext cx="8752717"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自分が自分であるためには、故郷にある過去の記憶を捨て去ることはできない。</a:t>
            </a:r>
          </a:p>
        </p:txBody>
      </p:sp>
      <p:sp>
        <p:nvSpPr>
          <p:cNvPr id="4" name="テキスト ボックス 3">
            <a:extLst>
              <a:ext uri="{FF2B5EF4-FFF2-40B4-BE49-F238E27FC236}">
                <a16:creationId xmlns:a16="http://schemas.microsoft.com/office/drawing/2014/main" id="{63F94B6F-6E22-4CEE-AB23-DB12DED25D1C}"/>
              </a:ext>
            </a:extLst>
          </p:cNvPr>
          <p:cNvSpPr txBox="1"/>
          <p:nvPr/>
        </p:nvSpPr>
        <p:spPr>
          <a:xfrm>
            <a:off x="335622" y="1595534"/>
            <a:ext cx="8510663" cy="286232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高齢者にとっての地域には、</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◇山、河、海といった</a:t>
            </a:r>
            <a:r>
              <a:rPr kumimoji="1" lang="ja-JP" altLang="en-US"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「自然環境」</a:t>
            </a:r>
            <a:endParaRPr kumimoji="1" lang="en-US" altLang="ja-JP"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　　　　◇長年培った隣近所の顔見知りのいる</a:t>
            </a:r>
            <a:r>
              <a:rPr kumimoji="1" lang="ja-JP" altLang="en-US"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「社会環境」</a:t>
            </a:r>
            <a:endParaRPr kumimoji="1" lang="en-US" altLang="ja-JP" sz="20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の二つがある。</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高齢者には、長年慣れ親しんだ、特定の「自然環境」と特定の「社会環境」との</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関わりの中で営まれる生活が、望ましい生活として捉えられている。</a:t>
            </a:r>
          </a:p>
        </p:txBody>
      </p:sp>
      <p:sp>
        <p:nvSpPr>
          <p:cNvPr id="5" name="矢印: 下 4">
            <a:extLst>
              <a:ext uri="{FF2B5EF4-FFF2-40B4-BE49-F238E27FC236}">
                <a16:creationId xmlns:a16="http://schemas.microsoft.com/office/drawing/2014/main" id="{23BE4800-8B08-4949-89F0-9839A37B6382}"/>
              </a:ext>
            </a:extLst>
          </p:cNvPr>
          <p:cNvSpPr/>
          <p:nvPr/>
        </p:nvSpPr>
        <p:spPr>
          <a:xfrm>
            <a:off x="4357396" y="4711959"/>
            <a:ext cx="457200" cy="475861"/>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0EDC8C8C-BD22-458C-8D8C-8E9C266E1488}"/>
              </a:ext>
            </a:extLst>
          </p:cNvPr>
          <p:cNvSpPr txBox="1"/>
          <p:nvPr/>
        </p:nvSpPr>
        <p:spPr>
          <a:xfrm>
            <a:off x="1291664" y="5441923"/>
            <a:ext cx="6588663"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ではなぜ、高齢者にとって、慣れ親しんだ特定の自然環境と</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社会環境が重要なのか？</a:t>
            </a:r>
          </a:p>
        </p:txBody>
      </p:sp>
    </p:spTree>
    <p:extLst>
      <p:ext uri="{BB962C8B-B14F-4D97-AF65-F5344CB8AC3E}">
        <p14:creationId xmlns:p14="http://schemas.microsoft.com/office/powerpoint/2010/main" val="39231204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46497A2-827E-4EE1-9683-646981DD535C}"/>
              </a:ext>
            </a:extLst>
          </p:cNvPr>
          <p:cNvSpPr txBox="1"/>
          <p:nvPr/>
        </p:nvSpPr>
        <p:spPr>
          <a:xfrm>
            <a:off x="1340987" y="335902"/>
            <a:ext cx="6462025"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このような理論があります。「社会的自我論」「相互承認論」</a:t>
            </a:r>
          </a:p>
        </p:txBody>
      </p:sp>
      <p:sp>
        <p:nvSpPr>
          <p:cNvPr id="3" name="テキスト ボックス 2">
            <a:extLst>
              <a:ext uri="{FF2B5EF4-FFF2-40B4-BE49-F238E27FC236}">
                <a16:creationId xmlns:a16="http://schemas.microsoft.com/office/drawing/2014/main" id="{FD2FC11D-C15E-4540-81DE-E41A0CB03F1F}"/>
              </a:ext>
            </a:extLst>
          </p:cNvPr>
          <p:cNvSpPr txBox="1"/>
          <p:nvPr/>
        </p:nvSpPr>
        <p:spPr>
          <a:xfrm>
            <a:off x="251927" y="1035698"/>
            <a:ext cx="8677375" cy="489364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人間は、自分の顔や姿を見るために鏡をのぞくのと同じように、</a:t>
            </a: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他の人に自分がどの様に映っているのかを想像することによって</a:t>
            </a: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自我（私）が具体的につくられます（「鏡に映った自我」船津</a:t>
            </a:r>
            <a:r>
              <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1983</a:t>
            </a:r>
            <a:r>
              <a:rPr kumimoji="1" lang="ja-JP" altLang="en-US"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a:t>
            </a: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自分が、何者であるかという認識は、自分が他の人によって、</a:t>
            </a: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どの様な者として扱われているのかを通して獲得されます。</a:t>
            </a: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高齢者は、近隣の顔なじみの関係との関わりのうちに、「それぞれ</a:t>
            </a: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が他の誰でもない自分自身を確認する」ことになります。</a:t>
            </a: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高齢者は、自分が自分である続けるために、それを承認してくれる</a:t>
            </a: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顔見知りなどの「社会環境」のある、住み慣れた地域を離れようと</a:t>
            </a: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rPr>
              <a:t>しないのです。</a:t>
            </a:r>
            <a:endParaRPr kumimoji="1" lang="en-US" altLang="ja-JP" sz="2400" b="0" i="0" u="none" strike="noStrike" kern="1200" cap="none" spc="0" normalizeH="0" baseline="0" noProof="0" dirty="0">
              <a:ln>
                <a:noFill/>
              </a:ln>
              <a:solidFill>
                <a:prstClr val="white"/>
              </a:solidFill>
              <a:effectLst/>
              <a:uLnTx/>
              <a:uFill>
                <a:solidFill>
                  <a:srgbClr val="FF0000"/>
                </a:solidFill>
              </a:uFill>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5021128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3CDA546-BC95-41FD-A751-D9639C7A3A35}"/>
              </a:ext>
            </a:extLst>
          </p:cNvPr>
          <p:cNvSpPr txBox="1"/>
          <p:nvPr/>
        </p:nvSpPr>
        <p:spPr>
          <a:xfrm>
            <a:off x="298582" y="597158"/>
            <a:ext cx="8829661" cy="526297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一方、他の地域では、当人を知っている人はいないため、</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高齢者は「どこにでもいる年寄りの一人」に過ぎず、またそのように</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扱われます。</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それゆえ、他者の中では、名前もない、歴史もありません。</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こうした環境下では、自分が自分としてあり続けることは、難しい</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のです。</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また、家屋敷や近隣の自然環境は、個々人が経験してきた過去</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の記憶と結びついている「場所」にほかなりません（浜</a:t>
            </a:r>
            <a:r>
              <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2010</a:t>
            </a: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高齢者にとって、これらの風景や建物などは、当人のうちに沈殿し、</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積み重なっている記憶への標識となります。</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0084453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矢印: 下 2">
            <a:extLst>
              <a:ext uri="{FF2B5EF4-FFF2-40B4-BE49-F238E27FC236}">
                <a16:creationId xmlns:a16="http://schemas.microsoft.com/office/drawing/2014/main" id="{3032B2CA-9061-47BB-8C66-1403CDF71727}"/>
              </a:ext>
            </a:extLst>
          </p:cNvPr>
          <p:cNvSpPr/>
          <p:nvPr/>
        </p:nvSpPr>
        <p:spPr>
          <a:xfrm>
            <a:off x="4305407" y="1198982"/>
            <a:ext cx="559837" cy="648478"/>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DF7F13A8-FE7B-476F-9F54-857060D48465}"/>
              </a:ext>
            </a:extLst>
          </p:cNvPr>
          <p:cNvSpPr txBox="1"/>
          <p:nvPr/>
        </p:nvSpPr>
        <p:spPr>
          <a:xfrm>
            <a:off x="251746" y="2090172"/>
            <a:ext cx="8640507"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近隣の人々との関わり（社会環境）と見慣れた風景や建物という</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空間に関わる「場所」（自然環境）は、高齢者が自分自身の固有の</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過去を有する特定の自己として、維持し続けるために、重要です。</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0D88919A-CC1F-4205-988A-4D0F12BDCD67}"/>
              </a:ext>
            </a:extLst>
          </p:cNvPr>
          <p:cNvSpPr txBox="1"/>
          <p:nvPr/>
        </p:nvSpPr>
        <p:spPr>
          <a:xfrm>
            <a:off x="839750" y="466531"/>
            <a:ext cx="7491153"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高齢者にとっての他者との関わりや見慣れた風景の意味するものは</a:t>
            </a:r>
          </a:p>
        </p:txBody>
      </p:sp>
      <p:sp>
        <p:nvSpPr>
          <p:cNvPr id="6" name="テキスト ボックス 5">
            <a:extLst>
              <a:ext uri="{FF2B5EF4-FFF2-40B4-BE49-F238E27FC236}">
                <a16:creationId xmlns:a16="http://schemas.microsoft.com/office/drawing/2014/main" id="{80159297-DE81-47FA-A53D-148C1053A040}"/>
              </a:ext>
            </a:extLst>
          </p:cNvPr>
          <p:cNvSpPr txBox="1"/>
          <p:nvPr/>
        </p:nvSpPr>
        <p:spPr>
          <a:xfrm>
            <a:off x="373049" y="3909527"/>
            <a:ext cx="8356775" cy="1200329"/>
          </a:xfrm>
          <a:prstGeom prst="rect">
            <a:avLst/>
          </a:prstGeom>
          <a:noFill/>
          <a:ln>
            <a:solidFill>
              <a:schemeClr val="bg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このようにして高齢者は、固有の歴史を持つ特定の自己として、</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自分が自分である続けるために、長年住み続けてきた地域を</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離れようとしない、又は戻ろうとするのです。</a:t>
            </a:r>
          </a:p>
        </p:txBody>
      </p:sp>
    </p:spTree>
    <p:extLst>
      <p:ext uri="{BB962C8B-B14F-4D97-AF65-F5344CB8AC3E}">
        <p14:creationId xmlns:p14="http://schemas.microsoft.com/office/powerpoint/2010/main" val="23645412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0BEE54-6B5D-4DB3-BD95-EDA4BFCE172A}"/>
              </a:ext>
            </a:extLst>
          </p:cNvPr>
          <p:cNvSpPr txBox="1"/>
          <p:nvPr/>
        </p:nvSpPr>
        <p:spPr>
          <a:xfrm>
            <a:off x="1187099" y="429207"/>
            <a:ext cx="6769802"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もう一つの説明理論　レビンソン（</a:t>
            </a:r>
            <a:r>
              <a:rPr kumimoji="1" lang="en-US" altLang="ja-JP" sz="2000" b="0" i="0" u="none" strike="noStrike" kern="1200" cap="none" spc="0" normalizeH="0" baseline="0" noProof="0" dirty="0" err="1">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Levinson,D.J</a:t>
            </a: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）の発達段階説</a:t>
            </a:r>
          </a:p>
        </p:txBody>
      </p:sp>
      <p:pic>
        <p:nvPicPr>
          <p:cNvPr id="3" name="図 2">
            <a:extLst>
              <a:ext uri="{FF2B5EF4-FFF2-40B4-BE49-F238E27FC236}">
                <a16:creationId xmlns:a16="http://schemas.microsoft.com/office/drawing/2014/main" id="{7F7FB298-07FB-412B-8E8A-3B861143A487}"/>
              </a:ext>
            </a:extLst>
          </p:cNvPr>
          <p:cNvPicPr>
            <a:picLocks noChangeAspect="1"/>
          </p:cNvPicPr>
          <p:nvPr/>
        </p:nvPicPr>
        <p:blipFill>
          <a:blip r:embed="rId2"/>
          <a:stretch>
            <a:fillRect/>
          </a:stretch>
        </p:blipFill>
        <p:spPr>
          <a:xfrm>
            <a:off x="1323975" y="1338262"/>
            <a:ext cx="6496050" cy="4181475"/>
          </a:xfrm>
          <a:prstGeom prst="rect">
            <a:avLst/>
          </a:prstGeom>
        </p:spPr>
      </p:pic>
      <p:sp>
        <p:nvSpPr>
          <p:cNvPr id="4" name="テキスト ボックス 3">
            <a:extLst>
              <a:ext uri="{FF2B5EF4-FFF2-40B4-BE49-F238E27FC236}">
                <a16:creationId xmlns:a16="http://schemas.microsoft.com/office/drawing/2014/main" id="{8AD5864D-9A5A-48A6-BC1B-71FA2E9FC7AE}"/>
              </a:ext>
            </a:extLst>
          </p:cNvPr>
          <p:cNvSpPr txBox="1"/>
          <p:nvPr/>
        </p:nvSpPr>
        <p:spPr>
          <a:xfrm>
            <a:off x="270588" y="6195527"/>
            <a:ext cx="5931432"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出典：</a:t>
            </a:r>
            <a:r>
              <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hlinkClick r:id="rId3"/>
              </a:rPr>
              <a:t>https://careerconsultant-study.com/levinson/</a:t>
            </a: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2021-05-30</a:t>
            </a: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p>
        </p:txBody>
      </p:sp>
    </p:spTree>
    <p:extLst>
      <p:ext uri="{BB962C8B-B14F-4D97-AF65-F5344CB8AC3E}">
        <p14:creationId xmlns:p14="http://schemas.microsoft.com/office/powerpoint/2010/main" val="2849656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番号プレースホルダ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577FC1-560C-4EAE-B4E5-5E18AD47FABA}" type="slidenum">
              <a:rPr kumimoji="1" lang="en-US" altLang="ja-JP" sz="14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pic>
        <p:nvPicPr>
          <p:cNvPr id="29699" name="Picture 21" descr="D:\10プレゼン共通スライド・データ\人口ピラミッド\205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552450"/>
            <a:ext cx="9239250"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テキスト ボックス 3"/>
          <p:cNvSpPr txBox="1">
            <a:spLocks noChangeArrowheads="1"/>
          </p:cNvSpPr>
          <p:nvPr/>
        </p:nvSpPr>
        <p:spPr bwMode="auto">
          <a:xfrm>
            <a:off x="285750" y="6429375"/>
            <a:ext cx="6435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出典　国立社会保障・人口問題研究所 　　</a:t>
            </a:r>
            <a:r>
              <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http://www.ipss.go.jp/</a:t>
            </a:r>
            <a:r>
              <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　　（</a:t>
            </a:r>
            <a:r>
              <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2010/01/05)</a:t>
            </a:r>
            <a:endParaRPr kumimoji="1" lang="ja-JP" altLang="en-US"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29701" name="テキスト ボックス 4"/>
          <p:cNvSpPr txBox="1">
            <a:spLocks noChangeArrowheads="1"/>
          </p:cNvSpPr>
          <p:nvPr/>
        </p:nvSpPr>
        <p:spPr bwMode="auto">
          <a:xfrm>
            <a:off x="1928813" y="201613"/>
            <a:ext cx="5407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日本総人口ピラミッドの推移（昭和５年から平成６７年）</a:t>
            </a:r>
          </a:p>
        </p:txBody>
      </p:sp>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04E735B-B235-4433-AB76-D75142A7F914}"/>
              </a:ext>
            </a:extLst>
          </p:cNvPr>
          <p:cNvSpPr txBox="1"/>
          <p:nvPr/>
        </p:nvSpPr>
        <p:spPr>
          <a:xfrm>
            <a:off x="1623526" y="662674"/>
            <a:ext cx="5896947"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成人後期・老年期（</a:t>
            </a:r>
            <a:r>
              <a:rPr kumimoji="0"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60</a:t>
            </a:r>
            <a:r>
              <a:rPr kumimoji="0"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歳以降）は、	老年への過渡期</a:t>
            </a:r>
          </a:p>
        </p:txBody>
      </p:sp>
      <p:sp>
        <p:nvSpPr>
          <p:cNvPr id="4" name="テキスト ボックス 3">
            <a:extLst>
              <a:ext uri="{FF2B5EF4-FFF2-40B4-BE49-F238E27FC236}">
                <a16:creationId xmlns:a16="http://schemas.microsoft.com/office/drawing/2014/main" id="{79E3E0CA-9430-4FC6-8104-A3597940EFE7}"/>
              </a:ext>
            </a:extLst>
          </p:cNvPr>
          <p:cNvSpPr txBox="1"/>
          <p:nvPr/>
        </p:nvSpPr>
        <p:spPr>
          <a:xfrm>
            <a:off x="681137" y="1688841"/>
            <a:ext cx="7826181" cy="267765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高齢者は、心身の衰えや社会的役割の喪失の中にあって、</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「一貫性のある自我の維持」が課題になります。</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高齢者は、衰えに直面した右肩下がりの状況にあります。</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この為、「昨日と同じ私」であることが、重要になります。</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「お変わりありませんね</a:t>
            </a:r>
            <a:r>
              <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」は、褒め言葉になります。</a:t>
            </a:r>
          </a:p>
        </p:txBody>
      </p:sp>
    </p:spTree>
    <p:extLst>
      <p:ext uri="{BB962C8B-B14F-4D97-AF65-F5344CB8AC3E}">
        <p14:creationId xmlns:p14="http://schemas.microsoft.com/office/powerpoint/2010/main" val="1271153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cxnSp>
        <p:nvCxnSpPr>
          <p:cNvPr id="5" name="直線コネクタ 4"/>
          <p:cNvCxnSpPr/>
          <p:nvPr/>
        </p:nvCxnSpPr>
        <p:spPr>
          <a:xfrm>
            <a:off x="1693985" y="1981200"/>
            <a:ext cx="0" cy="2895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a:off x="1693985" y="4876800"/>
            <a:ext cx="64652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アーチ 8"/>
          <p:cNvSpPr/>
          <p:nvPr/>
        </p:nvSpPr>
        <p:spPr>
          <a:xfrm>
            <a:off x="1652953" y="2760784"/>
            <a:ext cx="6412524" cy="4906108"/>
          </a:xfrm>
          <a:prstGeom prst="blockArc">
            <a:avLst>
              <a:gd name="adj1" fmla="val 11180634"/>
              <a:gd name="adj2" fmla="val 21258110"/>
              <a:gd name="adj3" fmla="val 0"/>
            </a:avLst>
          </a:prstGeom>
          <a:no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 name="テキスト ボックス 10"/>
          <p:cNvSpPr txBox="1"/>
          <p:nvPr/>
        </p:nvSpPr>
        <p:spPr>
          <a:xfrm>
            <a:off x="3587306" y="1605976"/>
            <a:ext cx="2778325"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中年クライシス（</a:t>
            </a:r>
            <a:r>
              <a:rPr kumimoji="1" lang="en-US" altLang="ja-JP"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50</a:t>
            </a:r>
            <a:r>
              <a:rPr kumimoji="1" lang="ja-JP" altLang="en-US"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代前後）</a:t>
            </a:r>
          </a:p>
        </p:txBody>
      </p:sp>
      <p:sp>
        <p:nvSpPr>
          <p:cNvPr id="12" name="右矢印 11"/>
          <p:cNvSpPr/>
          <p:nvPr/>
        </p:nvSpPr>
        <p:spPr>
          <a:xfrm rot="19527910">
            <a:off x="2133599" y="3064672"/>
            <a:ext cx="1172307" cy="211015"/>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3" name="右矢印 12"/>
          <p:cNvSpPr/>
          <p:nvPr/>
        </p:nvSpPr>
        <p:spPr>
          <a:xfrm rot="2082333">
            <a:off x="6569079" y="3144686"/>
            <a:ext cx="1172307" cy="211015"/>
          </a:xfrm>
          <a:prstGeom prst="right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テキスト ボックス 13"/>
          <p:cNvSpPr txBox="1"/>
          <p:nvPr/>
        </p:nvSpPr>
        <p:spPr>
          <a:xfrm>
            <a:off x="1948133" y="2132631"/>
            <a:ext cx="1984839"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lumMod val="85000"/>
                  </a:prstClr>
                </a:solidFill>
                <a:effectLst/>
                <a:uLnTx/>
                <a:uFillTx/>
                <a:latin typeface="ＭＳ Ｐゴシック" panose="020B0600070205080204" pitchFamily="50" charset="-128"/>
                <a:ea typeface="ＭＳ Ｐゴシック" panose="020B0600070205080204" pitchFamily="50" charset="-128"/>
                <a:cs typeface="+mn-cs"/>
              </a:rPr>
              <a:t>昨日と</a:t>
            </a:r>
            <a:r>
              <a:rPr kumimoji="1" lang="ja-JP" altLang="en-US"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違う</a:t>
            </a:r>
            <a:r>
              <a:rPr kumimoji="1" lang="ja-JP" altLang="en-US" sz="1800" b="0" i="0" u="none" strike="noStrike" kern="1200" cap="none" spc="0" normalizeH="0" baseline="0" noProof="0" dirty="0">
                <a:ln>
                  <a:noFill/>
                </a:ln>
                <a:solidFill>
                  <a:prstClr val="white">
                    <a:lumMod val="85000"/>
                  </a:prstClr>
                </a:solidFill>
                <a:effectLst/>
                <a:uLnTx/>
                <a:uFillTx/>
                <a:latin typeface="ＭＳ Ｐゴシック" panose="020B0600070205080204" pitchFamily="50" charset="-128"/>
                <a:ea typeface="ＭＳ Ｐゴシック" panose="020B0600070205080204" pitchFamily="50" charset="-128"/>
                <a:cs typeface="+mn-cs"/>
              </a:rPr>
              <a:t>は成長</a:t>
            </a:r>
            <a:endParaRPr kumimoji="1" lang="en-US" altLang="ja-JP" sz="1800" b="0" i="0" u="none" strike="noStrike" kern="1200" cap="none" spc="0" normalizeH="0" baseline="0" noProof="0" dirty="0">
              <a:ln>
                <a:noFill/>
              </a:ln>
              <a:solidFill>
                <a:prstClr val="white">
                  <a:lumMod val="8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lumMod val="85000"/>
                  </a:prstClr>
                </a:solidFill>
                <a:effectLst/>
                <a:uLnTx/>
                <a:uFillTx/>
                <a:latin typeface="ＭＳ Ｐゴシック" panose="020B0600070205080204" pitchFamily="50" charset="-128"/>
                <a:ea typeface="ＭＳ Ｐゴシック" panose="020B0600070205080204" pitchFamily="50" charset="-128"/>
                <a:cs typeface="+mn-cs"/>
              </a:rPr>
              <a:t>（未来に価値）</a:t>
            </a:r>
          </a:p>
        </p:txBody>
      </p:sp>
      <p:sp>
        <p:nvSpPr>
          <p:cNvPr id="15" name="テキスト ボックス 14"/>
          <p:cNvSpPr txBox="1"/>
          <p:nvPr/>
        </p:nvSpPr>
        <p:spPr>
          <a:xfrm>
            <a:off x="6365631" y="2154029"/>
            <a:ext cx="1922321"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lumMod val="85000"/>
                  </a:prstClr>
                </a:solidFill>
                <a:effectLst/>
                <a:uLnTx/>
                <a:uFillTx/>
                <a:latin typeface="ＭＳ Ｐゴシック" panose="020B0600070205080204" pitchFamily="50" charset="-128"/>
                <a:ea typeface="ＭＳ Ｐゴシック" panose="020B0600070205080204" pitchFamily="50" charset="-128"/>
                <a:cs typeface="+mn-cs"/>
              </a:rPr>
              <a:t>昨日と</a:t>
            </a:r>
            <a:r>
              <a:rPr kumimoji="1" lang="ja-JP" altLang="en-US"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同じ</a:t>
            </a:r>
            <a:r>
              <a:rPr kumimoji="1" lang="ja-JP" altLang="en-US" sz="1800" b="0" i="0" u="none" strike="noStrike" kern="1200" cap="none" spc="0" normalizeH="0" baseline="0" noProof="0" dirty="0">
                <a:ln>
                  <a:noFill/>
                </a:ln>
                <a:solidFill>
                  <a:prstClr val="white">
                    <a:lumMod val="85000"/>
                  </a:prstClr>
                </a:solidFill>
                <a:effectLst/>
                <a:uLnTx/>
                <a:uFillTx/>
                <a:latin typeface="ＭＳ Ｐゴシック" panose="020B0600070205080204" pitchFamily="50" charset="-128"/>
                <a:ea typeface="ＭＳ Ｐゴシック" panose="020B0600070205080204" pitchFamily="50" charset="-128"/>
                <a:cs typeface="+mn-cs"/>
              </a:rPr>
              <a:t>は維持</a:t>
            </a:r>
            <a:endParaRPr kumimoji="1" lang="en-US" altLang="ja-JP" sz="1800" b="0" i="0" u="none" strike="noStrike" kern="1200" cap="none" spc="0" normalizeH="0" baseline="0" noProof="0" dirty="0">
              <a:ln>
                <a:noFill/>
              </a:ln>
              <a:solidFill>
                <a:prstClr val="white">
                  <a:lumMod val="8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lumMod val="85000"/>
                  </a:prstClr>
                </a:solidFill>
                <a:effectLst/>
                <a:uLnTx/>
                <a:uFillTx/>
                <a:latin typeface="ＭＳ Ｐゴシック" panose="020B0600070205080204" pitchFamily="50" charset="-128"/>
                <a:ea typeface="ＭＳ Ｐゴシック" panose="020B0600070205080204" pitchFamily="50" charset="-128"/>
                <a:cs typeface="+mn-cs"/>
              </a:rPr>
              <a:t>（過去に価値）</a:t>
            </a:r>
          </a:p>
        </p:txBody>
      </p:sp>
      <p:cxnSp>
        <p:nvCxnSpPr>
          <p:cNvPr id="19" name="直線コネクタ 18"/>
          <p:cNvCxnSpPr/>
          <p:nvPr/>
        </p:nvCxnSpPr>
        <p:spPr>
          <a:xfrm>
            <a:off x="2409092" y="4161692"/>
            <a:ext cx="1081477"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3490569" y="3423138"/>
            <a:ext cx="0" cy="73855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629525" y="4178890"/>
            <a:ext cx="646331"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今日</a:t>
            </a:r>
          </a:p>
        </p:txBody>
      </p:sp>
      <p:sp>
        <p:nvSpPr>
          <p:cNvPr id="23" name="テキスト ボックス 22"/>
          <p:cNvSpPr txBox="1"/>
          <p:nvPr/>
        </p:nvSpPr>
        <p:spPr>
          <a:xfrm>
            <a:off x="3526501" y="3346025"/>
            <a:ext cx="877163"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明日</a:t>
            </a:r>
            <a:endParaRPr kumimoji="1" lang="en-US" altLang="ja-JP"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（未来）</a:t>
            </a:r>
            <a:endParaRPr kumimoji="1" lang="en-US" altLang="ja-JP"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p:txBody>
      </p:sp>
      <p:cxnSp>
        <p:nvCxnSpPr>
          <p:cNvPr id="24" name="直線矢印コネクタ 23"/>
          <p:cNvCxnSpPr/>
          <p:nvPr/>
        </p:nvCxnSpPr>
        <p:spPr>
          <a:xfrm>
            <a:off x="6022753" y="4161692"/>
            <a:ext cx="1181078" cy="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6021275" y="3423138"/>
            <a:ext cx="1477" cy="73364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5207005" y="3333321"/>
            <a:ext cx="877163" cy="646331"/>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昨日</a:t>
            </a:r>
            <a:endParaRPr kumimoji="1" lang="en-US" altLang="ja-JP"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（過去）</a:t>
            </a:r>
          </a:p>
        </p:txBody>
      </p:sp>
      <p:sp>
        <p:nvSpPr>
          <p:cNvPr id="33" name="テキスト ボックス 32"/>
          <p:cNvSpPr txBox="1"/>
          <p:nvPr/>
        </p:nvSpPr>
        <p:spPr>
          <a:xfrm>
            <a:off x="6372200" y="4191995"/>
            <a:ext cx="1338828"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今日（低下）</a:t>
            </a:r>
          </a:p>
        </p:txBody>
      </p:sp>
      <p:sp>
        <p:nvSpPr>
          <p:cNvPr id="35" name="テキスト ボックス 34"/>
          <p:cNvSpPr txBox="1"/>
          <p:nvPr/>
        </p:nvSpPr>
        <p:spPr>
          <a:xfrm>
            <a:off x="3805284" y="5061467"/>
            <a:ext cx="1569660"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時間（年齢）軸</a:t>
            </a:r>
          </a:p>
        </p:txBody>
      </p:sp>
      <p:sp>
        <p:nvSpPr>
          <p:cNvPr id="36" name="テキスト ボックス 35"/>
          <p:cNvSpPr txBox="1"/>
          <p:nvPr/>
        </p:nvSpPr>
        <p:spPr>
          <a:xfrm>
            <a:off x="1068196" y="2666866"/>
            <a:ext cx="461665" cy="1361911"/>
          </a:xfrm>
          <a:prstGeom prst="rect">
            <a:avLst/>
          </a:prstGeom>
          <a:noFill/>
        </p:spPr>
        <p:txBody>
          <a:bodyPr vert="eaVert"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発達・成長軸</a:t>
            </a:r>
          </a:p>
        </p:txBody>
      </p:sp>
      <p:sp>
        <p:nvSpPr>
          <p:cNvPr id="37" name="テキスト ボックス 36"/>
          <p:cNvSpPr txBox="1"/>
          <p:nvPr/>
        </p:nvSpPr>
        <p:spPr>
          <a:xfrm>
            <a:off x="1573102" y="691333"/>
            <a:ext cx="6034024"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rPr>
              <a:t>若者と高齢者の「昨日（過去）」の意味</a:t>
            </a:r>
          </a:p>
        </p:txBody>
      </p:sp>
      <p:sp>
        <p:nvSpPr>
          <p:cNvPr id="38" name="右矢印 37"/>
          <p:cNvSpPr/>
          <p:nvPr/>
        </p:nvSpPr>
        <p:spPr>
          <a:xfrm rot="5400000">
            <a:off x="4700953" y="2067853"/>
            <a:ext cx="451339" cy="34533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BF7DC123-F21F-4354-9570-D7E6D4D82D37}"/>
              </a:ext>
            </a:extLst>
          </p:cNvPr>
          <p:cNvSpPr txBox="1"/>
          <p:nvPr/>
        </p:nvSpPr>
        <p:spPr>
          <a:xfrm>
            <a:off x="323528" y="6107912"/>
            <a:ext cx="8480207"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＊何故、お年寄りは、昔の話をしたがるか？過去が今より華やかで充実していたから。</a:t>
            </a:r>
          </a:p>
        </p:txBody>
      </p:sp>
    </p:spTree>
    <p:extLst>
      <p:ext uri="{BB962C8B-B14F-4D97-AF65-F5344CB8AC3E}">
        <p14:creationId xmlns:p14="http://schemas.microsoft.com/office/powerpoint/2010/main" val="30756485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9867EC1-BD4C-42A1-A5AD-B0F71D4C29C1}" type="slidenum">
              <a:rPr kumimoji="1"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1"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
        <p:nvSpPr>
          <p:cNvPr id="3" name="テキスト ボックス 2"/>
          <p:cNvSpPr txBox="1"/>
          <p:nvPr/>
        </p:nvSpPr>
        <p:spPr>
          <a:xfrm>
            <a:off x="2174631" y="1043354"/>
            <a:ext cx="4772460"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自治会活動における「合意形成」の留意点</a:t>
            </a:r>
          </a:p>
        </p:txBody>
      </p:sp>
      <p:sp>
        <p:nvSpPr>
          <p:cNvPr id="4" name="テキスト ボックス 3"/>
          <p:cNvSpPr txBox="1"/>
          <p:nvPr/>
        </p:nvSpPr>
        <p:spPr>
          <a:xfrm>
            <a:off x="262248" y="2215661"/>
            <a:ext cx="8597225"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若者の思考と高齢者の思考には、根本的な違いがある。</a:t>
            </a:r>
          </a:p>
        </p:txBody>
      </p:sp>
      <p:sp>
        <p:nvSpPr>
          <p:cNvPr id="5" name="右矢印 4"/>
          <p:cNvSpPr/>
          <p:nvPr/>
        </p:nvSpPr>
        <p:spPr>
          <a:xfrm rot="5400000">
            <a:off x="4106591" y="3059723"/>
            <a:ext cx="908538" cy="615462"/>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p:cNvSpPr txBox="1"/>
          <p:nvPr/>
        </p:nvSpPr>
        <p:spPr>
          <a:xfrm>
            <a:off x="1628807" y="4202723"/>
            <a:ext cx="5864106"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このことに配慮して、自治会活動の企画・運営が必要</a:t>
            </a:r>
          </a:p>
        </p:txBody>
      </p:sp>
    </p:spTree>
    <p:extLst>
      <p:ext uri="{BB962C8B-B14F-4D97-AF65-F5344CB8AC3E}">
        <p14:creationId xmlns:p14="http://schemas.microsoft.com/office/powerpoint/2010/main" val="53155649"/>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EBE868A-902F-4292-9714-A6ED629C1CF7}"/>
              </a:ext>
            </a:extLst>
          </p:cNvPr>
          <p:cNvSpPr txBox="1">
            <a:spLocks noChangeArrowheads="1"/>
          </p:cNvSpPr>
          <p:nvPr/>
        </p:nvSpPr>
        <p:spPr bwMode="auto">
          <a:xfrm>
            <a:off x="468313" y="2276872"/>
            <a:ext cx="8229600" cy="1152525"/>
          </a:xfrm>
          <a:prstGeom prst="rect">
            <a:avLst/>
          </a:prstGeom>
          <a:solidFill>
            <a:srgbClr val="BBE0E3">
              <a:lumMod val="50000"/>
            </a:srgbClr>
          </a:solidFill>
          <a:ln w="12700">
            <a:solidFill>
              <a:srgbClr val="FFFFFF"/>
            </a:solidFill>
            <a:miter lim="800000"/>
            <a:headEnd/>
            <a:tailEnd/>
          </a:ln>
          <a:scene3d>
            <a:camera prst="orthographicFront"/>
            <a:lightRig rig="threePt" dir="t"/>
          </a:scene3d>
          <a:sp3d>
            <a:bevelT/>
          </a:sp3d>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0" i="0" u="none" strike="noStrike" kern="0" cap="none" spc="0" normalizeH="0" baseline="0" noProof="0" dirty="0">
                <a:ln>
                  <a:noFill/>
                </a:ln>
                <a:solidFill>
                  <a:srgbClr val="FFFFFF"/>
                </a:solidFill>
                <a:effectLst/>
                <a:uLnTx/>
                <a:uFillTx/>
                <a:latin typeface="Arial"/>
                <a:ea typeface="ＭＳ Ｐゴシック"/>
                <a:cs typeface="+mj-cs"/>
              </a:rPr>
              <a:t>居場所を変えることのダメージ</a:t>
            </a:r>
          </a:p>
        </p:txBody>
      </p:sp>
      <p:sp>
        <p:nvSpPr>
          <p:cNvPr id="2" name="テキスト ボックス 1">
            <a:extLst>
              <a:ext uri="{FF2B5EF4-FFF2-40B4-BE49-F238E27FC236}">
                <a16:creationId xmlns:a16="http://schemas.microsoft.com/office/drawing/2014/main" id="{5B4D8C09-0401-4025-B0D8-6D5DD750CFD3}"/>
              </a:ext>
            </a:extLst>
          </p:cNvPr>
          <p:cNvSpPr txBox="1"/>
          <p:nvPr/>
        </p:nvSpPr>
        <p:spPr>
          <a:xfrm>
            <a:off x="2493498" y="3676261"/>
            <a:ext cx="4182555" cy="338554"/>
          </a:xfrm>
          <a:prstGeom prst="rect">
            <a:avLst/>
          </a:prstGeom>
          <a:noFill/>
        </p:spPr>
        <p:txBody>
          <a:bodyPr wrap="none" rtlCol="0">
            <a:spAutoFit/>
          </a:bodyPr>
          <a:lstStyle/>
          <a:p>
            <a:r>
              <a:rPr kumimoji="1" lang="ja-JP" altLang="en-US" sz="1600" dirty="0">
                <a:solidFill>
                  <a:schemeClr val="bg1"/>
                </a:solidFill>
                <a:latin typeface="ＭＳ Ｐゴシック" panose="020B0600070205080204" pitchFamily="50" charset="-128"/>
                <a:ea typeface="ＭＳ Ｐゴシック" panose="020B0600070205080204" pitchFamily="50" charset="-128"/>
              </a:rPr>
              <a:t>避難者（特に高齢者）の心情を理解するために</a:t>
            </a:r>
          </a:p>
        </p:txBody>
      </p:sp>
    </p:spTree>
    <p:extLst>
      <p:ext uri="{BB962C8B-B14F-4D97-AF65-F5344CB8AC3E}">
        <p14:creationId xmlns:p14="http://schemas.microsoft.com/office/powerpoint/2010/main" val="10519974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3FACF36-FA1A-4DC9-8312-FD77F540753D}"/>
              </a:ext>
            </a:extLst>
          </p:cNvPr>
          <p:cNvSpPr txBox="1">
            <a:spLocks noChangeArrowheads="1"/>
          </p:cNvSpPr>
          <p:nvPr/>
        </p:nvSpPr>
        <p:spPr bwMode="auto">
          <a:xfrm>
            <a:off x="1552240" y="2500883"/>
            <a:ext cx="6039519" cy="928117"/>
          </a:xfrm>
          <a:prstGeom prst="rect">
            <a:avLst/>
          </a:prstGeom>
          <a:solidFill>
            <a:srgbClr val="CCCCFF"/>
          </a:solidFill>
          <a:ln w="9525">
            <a:solidFill>
              <a:srgbClr val="FFFFFF"/>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リロケーションダメージ</a:t>
            </a:r>
            <a:endParaRPr kumimoji="1" lang="en-US" altLang="ja-JP" sz="24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37511781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96A8C884-B21A-47BD-B22E-C691A61407F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67EC1-BD4C-42A1-A5AD-B0F71D4C29C1}" type="slidenum">
              <a:rPr kumimoji="0"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
        <p:nvSpPr>
          <p:cNvPr id="3" name="テキスト ボックス 2">
            <a:extLst>
              <a:ext uri="{FF2B5EF4-FFF2-40B4-BE49-F238E27FC236}">
                <a16:creationId xmlns:a16="http://schemas.microsoft.com/office/drawing/2014/main" id="{6DBDD13D-A61D-4087-85E4-A2E7A747B7E0}"/>
              </a:ext>
            </a:extLst>
          </p:cNvPr>
          <p:cNvSpPr txBox="1"/>
          <p:nvPr/>
        </p:nvSpPr>
        <p:spPr>
          <a:xfrm>
            <a:off x="326571" y="496563"/>
            <a:ext cx="8472196"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リロケーション：住み慣れたこれまでの地域や生活空間、人との関係性の中での生活を離れ、新たな場所へと生活を移すことです。それは同時に、生活空間の変化、対人環境の変化、自己の生活の変化を伴うものでもあります。</a:t>
            </a:r>
            <a:endParaRPr kumimoji="1" lang="en-US" altLang="ja-JP"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◇リロケーションダメージ：それまで暮らしてきた物的・人的環境から離れ、新たな環境での生活によって引き起こされる身体的・精神的・社会的な痛手のことです。</a:t>
            </a:r>
          </a:p>
        </p:txBody>
      </p:sp>
      <p:sp>
        <p:nvSpPr>
          <p:cNvPr id="4" name="矢印: 下 3">
            <a:extLst>
              <a:ext uri="{FF2B5EF4-FFF2-40B4-BE49-F238E27FC236}">
                <a16:creationId xmlns:a16="http://schemas.microsoft.com/office/drawing/2014/main" id="{1CBFEE7F-D2A5-4B41-9DC4-BE967D108490}"/>
              </a:ext>
            </a:extLst>
          </p:cNvPr>
          <p:cNvSpPr/>
          <p:nvPr/>
        </p:nvSpPr>
        <p:spPr>
          <a:xfrm>
            <a:off x="4306077" y="2724532"/>
            <a:ext cx="531845" cy="541175"/>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id="{1E2DC6F7-942A-45C7-A5A1-8E53DC6ECE54}"/>
              </a:ext>
            </a:extLst>
          </p:cNvPr>
          <p:cNvSpPr txBox="1"/>
          <p:nvPr/>
        </p:nvSpPr>
        <p:spPr>
          <a:xfrm>
            <a:off x="415796" y="3461655"/>
            <a:ext cx="8382971"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高齢者の場合は特に顕著に表れます。若い人でも新しい環境では、体調を崩したりしやすいですが、高齢者の場合は特に慣れない環境での生活が、身体機能を低下させたり、認知症の症状を進行させたりと、心身に様々な影響を与えてしまいます。</a:t>
            </a:r>
          </a:p>
        </p:txBody>
      </p:sp>
      <p:sp>
        <p:nvSpPr>
          <p:cNvPr id="6" name="テキスト ボックス 5">
            <a:extLst>
              <a:ext uri="{FF2B5EF4-FFF2-40B4-BE49-F238E27FC236}">
                <a16:creationId xmlns:a16="http://schemas.microsoft.com/office/drawing/2014/main" id="{3638EF06-68B0-4949-9453-F2F3C0DB4D37}"/>
              </a:ext>
            </a:extLst>
          </p:cNvPr>
          <p:cNvSpPr txBox="1"/>
          <p:nvPr/>
        </p:nvSpPr>
        <p:spPr>
          <a:xfrm>
            <a:off x="228600" y="4886916"/>
            <a:ext cx="8686799"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参考</a:t>
            </a:r>
            <a:r>
              <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東北大学医学研究科：東日本大震災発生前後における要介護認定率の長期的推移に関する研究ー全国の市町村（介護保険制度の保険者）の３年間の比較</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震災３年後（</a:t>
            </a:r>
            <a:r>
              <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2011 </a:t>
            </a: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 </a:t>
            </a:r>
            <a:r>
              <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 </a:t>
            </a: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2014 </a:t>
            </a: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年 </a:t>
            </a:r>
            <a:r>
              <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 </a:t>
            </a: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月）の要介護認定率は、「被災県の沿岸部」で </a:t>
            </a:r>
            <a:r>
              <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14.7</a:t>
            </a: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％増加、「被災県の内陸部」で</a:t>
            </a:r>
            <a:r>
              <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10.0</a:t>
            </a: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％増加、「被災県以外」で </a:t>
            </a:r>
            <a:r>
              <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6.2</a:t>
            </a: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％増加と、被災県（特に沿岸部）では</a:t>
            </a:r>
            <a:r>
              <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倍高くなっていました（</a:t>
            </a:r>
            <a:r>
              <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p&lt;0.001</a:t>
            </a:r>
            <a:r>
              <a:rPr kumimoji="1" lang="ja-JP" altLang="en-US"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a:t>
            </a:r>
            <a:endParaRPr kumimoji="1" lang="en-US" altLang="ja-JP" sz="16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3234447658"/>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1B204EB-4346-4B5C-A01F-54757DFF3207}"/>
              </a:ext>
            </a:extLst>
          </p:cNvPr>
          <p:cNvSpPr txBox="1"/>
          <p:nvPr/>
        </p:nvSpPr>
        <p:spPr>
          <a:xfrm>
            <a:off x="345238" y="522514"/>
            <a:ext cx="8428911" cy="34778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可能な限り、住み慣れた地域で暮らし続けることは、「リロケーションダメージ」</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を生じさせない望ましい暮らしであり、多くの人々の希望にも合致します。</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しかし、被災地では、津波や原発事故でこれまでの住まいの場を移さざるを</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えず、多くの人々が「リロケーションダメージ」にさらされました。</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被災者が関わる環境には、大きく二つあります。</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◇自然環境：森や河、山や海、家屋、馴染みのお店等々</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◇社会環境：家族、馴染みの関係、近隣の人々等々</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 name="矢印: 下 2">
            <a:extLst>
              <a:ext uri="{FF2B5EF4-FFF2-40B4-BE49-F238E27FC236}">
                <a16:creationId xmlns:a16="http://schemas.microsoft.com/office/drawing/2014/main" id="{B341661C-84C0-422D-ADC5-FC5676C4A6DC}"/>
              </a:ext>
            </a:extLst>
          </p:cNvPr>
          <p:cNvSpPr/>
          <p:nvPr/>
        </p:nvSpPr>
        <p:spPr>
          <a:xfrm>
            <a:off x="4301412" y="4273420"/>
            <a:ext cx="578498" cy="60649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3A9CECCF-FF96-434B-A35D-92DE0815B299}"/>
              </a:ext>
            </a:extLst>
          </p:cNvPr>
          <p:cNvSpPr txBox="1"/>
          <p:nvPr/>
        </p:nvSpPr>
        <p:spPr>
          <a:xfrm>
            <a:off x="1398695" y="5007533"/>
            <a:ext cx="6346609" cy="830997"/>
          </a:xfrm>
          <a:prstGeom prst="rect">
            <a:avLst/>
          </a:prstGeom>
          <a:noFill/>
          <a:ln>
            <a:solidFill>
              <a:schemeClr val="bg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このいずれもが、突然、壊され、むき身の状態で</a:t>
            </a:r>
            <a:endParaRPr kumimoji="1" lang="en-US" altLang="ja-JP"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従来のコミュニティーから放り出された。</a:t>
            </a:r>
          </a:p>
        </p:txBody>
      </p:sp>
      <p:sp>
        <p:nvSpPr>
          <p:cNvPr id="5" name="テキスト ボックス 4">
            <a:extLst>
              <a:ext uri="{FF2B5EF4-FFF2-40B4-BE49-F238E27FC236}">
                <a16:creationId xmlns:a16="http://schemas.microsoft.com/office/drawing/2014/main" id="{10C81E4B-8C54-4F8F-905A-1E61E36C64CD}"/>
              </a:ext>
            </a:extLst>
          </p:cNvPr>
          <p:cNvSpPr txBox="1"/>
          <p:nvPr/>
        </p:nvSpPr>
        <p:spPr>
          <a:xfrm>
            <a:off x="3114134" y="5966154"/>
            <a:ext cx="295305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震災のもう一つの側面です。</a:t>
            </a:r>
          </a:p>
        </p:txBody>
      </p:sp>
    </p:spTree>
    <p:extLst>
      <p:ext uri="{BB962C8B-B14F-4D97-AF65-F5344CB8AC3E}">
        <p14:creationId xmlns:p14="http://schemas.microsoft.com/office/powerpoint/2010/main" val="15514889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3FACF36-FA1A-4DC9-8312-FD77F540753D}"/>
              </a:ext>
            </a:extLst>
          </p:cNvPr>
          <p:cNvSpPr txBox="1">
            <a:spLocks noChangeArrowheads="1"/>
          </p:cNvSpPr>
          <p:nvPr/>
        </p:nvSpPr>
        <p:spPr bwMode="auto">
          <a:xfrm>
            <a:off x="1552240" y="2500883"/>
            <a:ext cx="6039519" cy="928117"/>
          </a:xfrm>
          <a:prstGeom prst="rect">
            <a:avLst/>
          </a:prstGeom>
          <a:solidFill>
            <a:srgbClr val="CCCCFF"/>
          </a:solidFill>
          <a:ln w="9525">
            <a:solidFill>
              <a:srgbClr val="FFFFFF"/>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charset="-128"/>
              </a:defRPr>
            </a:lvl2pPr>
            <a:lvl3pPr algn="ctr" rtl="0" eaLnBrk="0" fontAlgn="base" hangingPunct="0">
              <a:spcBef>
                <a:spcPct val="0"/>
              </a:spcBef>
              <a:spcAft>
                <a:spcPct val="0"/>
              </a:spcAft>
              <a:defRPr kumimoji="1" sz="4400">
                <a:solidFill>
                  <a:schemeClr val="tx2"/>
                </a:solidFill>
                <a:latin typeface="Arial" charset="0"/>
                <a:ea typeface="ＭＳ Ｐゴシック" charset="-128"/>
              </a:defRPr>
            </a:lvl3pPr>
            <a:lvl4pPr algn="ctr" rtl="0" eaLnBrk="0" fontAlgn="base" hangingPunct="0">
              <a:spcBef>
                <a:spcPct val="0"/>
              </a:spcBef>
              <a:spcAft>
                <a:spcPct val="0"/>
              </a:spcAft>
              <a:defRPr kumimoji="1" sz="4400">
                <a:solidFill>
                  <a:schemeClr val="tx2"/>
                </a:solidFill>
                <a:latin typeface="Arial" charset="0"/>
                <a:ea typeface="ＭＳ Ｐゴシック" charset="-128"/>
              </a:defRPr>
            </a:lvl4pPr>
            <a:lvl5pPr algn="ctr" rtl="0" eaLnBrk="0" fontAlgn="base" hangingPunct="0">
              <a:spcBef>
                <a:spcPct val="0"/>
              </a:spcBef>
              <a:spcAft>
                <a:spcPct val="0"/>
              </a:spcAft>
              <a:defRPr kumimoji="1" sz="4400">
                <a:solidFill>
                  <a:schemeClr val="tx2"/>
                </a:solidFill>
                <a:latin typeface="Arial" charset="0"/>
                <a:ea typeface="ＭＳ Ｐゴシック" charset="-128"/>
              </a:defRPr>
            </a:lvl5pPr>
            <a:lvl6pPr marL="457200" algn="ctr" rtl="0" fontAlgn="base">
              <a:spcBef>
                <a:spcPct val="0"/>
              </a:spcBef>
              <a:spcAft>
                <a:spcPct val="0"/>
              </a:spcAft>
              <a:defRPr kumimoji="1" sz="4400">
                <a:solidFill>
                  <a:schemeClr val="tx2"/>
                </a:solidFill>
                <a:latin typeface="Arial" charset="0"/>
                <a:ea typeface="ＭＳ Ｐゴシック" charset="-128"/>
              </a:defRPr>
            </a:lvl6pPr>
            <a:lvl7pPr marL="914400" algn="ctr" rtl="0" fontAlgn="base">
              <a:spcBef>
                <a:spcPct val="0"/>
              </a:spcBef>
              <a:spcAft>
                <a:spcPct val="0"/>
              </a:spcAft>
              <a:defRPr kumimoji="1" sz="4400">
                <a:solidFill>
                  <a:schemeClr val="tx2"/>
                </a:solidFill>
                <a:latin typeface="Arial" charset="0"/>
                <a:ea typeface="ＭＳ Ｐゴシック" charset="-128"/>
              </a:defRPr>
            </a:lvl7pPr>
            <a:lvl8pPr marL="1371600" algn="ctr" rtl="0" fontAlgn="base">
              <a:spcBef>
                <a:spcPct val="0"/>
              </a:spcBef>
              <a:spcAft>
                <a:spcPct val="0"/>
              </a:spcAft>
              <a:defRPr kumimoji="1" sz="4400">
                <a:solidFill>
                  <a:schemeClr val="tx2"/>
                </a:solidFill>
                <a:latin typeface="Arial" charset="0"/>
                <a:ea typeface="ＭＳ Ｐゴシック" charset="-128"/>
              </a:defRPr>
            </a:lvl8pPr>
            <a:lvl9pPr marL="1828800" algn="ctr" rtl="0" fontAlgn="base">
              <a:spcBef>
                <a:spcPct val="0"/>
              </a:spcBef>
              <a:spcAft>
                <a:spcPct val="0"/>
              </a:spcAft>
              <a:defRPr kumimoji="1" sz="4400">
                <a:solidFill>
                  <a:schemeClr val="tx2"/>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避難とは「移動」（</a:t>
            </a:r>
            <a:r>
              <a:rPr kumimoji="1" lang="en-US" altLang="ja-JP" sz="24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relocation</a:t>
            </a:r>
            <a:r>
              <a:rPr kumimoji="1" lang="ja-JP" altLang="en-US" sz="24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rPr>
              <a:t>）</a:t>
            </a:r>
            <a:endParaRPr kumimoji="1" lang="en-US" altLang="ja-JP" sz="2400" b="0" i="0" u="none" strike="noStrike" kern="0" cap="none" spc="0" normalizeH="0" baseline="0" noProof="0" dirty="0">
              <a:ln>
                <a:noFill/>
              </a:ln>
              <a:solidFill>
                <a:srgbClr val="002060"/>
              </a:solidFill>
              <a:effectLst/>
              <a:uLnTx/>
              <a:uFillTx/>
              <a:latin typeface="ＭＳ Ｐゴシック" panose="020B0600070205080204" pitchFamily="50" charset="-128"/>
              <a:ea typeface="ＭＳ Ｐゴシック" panose="020B0600070205080204" pitchFamily="50" charset="-128"/>
              <a:cs typeface="+mj-cs"/>
            </a:endParaRPr>
          </a:p>
        </p:txBody>
      </p:sp>
    </p:spTree>
    <p:extLst>
      <p:ext uri="{BB962C8B-B14F-4D97-AF65-F5344CB8AC3E}">
        <p14:creationId xmlns:p14="http://schemas.microsoft.com/office/powerpoint/2010/main" val="27535804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スライド番号プレースホルダー 1">
            <a:extLst>
              <a:ext uri="{FF2B5EF4-FFF2-40B4-BE49-F238E27FC236}">
                <a16:creationId xmlns:a16="http://schemas.microsoft.com/office/drawing/2014/main" id="{99B0239D-2DF1-465B-BFBE-4BD423DF2FF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926EC8D-1CDA-45AA-8962-120382A8ECAD}" type="slidenum">
              <a:rPr kumimoji="1" lang="ja-JP" altLang="en-US" sz="1200" b="0" i="0" u="none" strike="noStrike" kern="1200" cap="none" spc="0" normalizeH="0" baseline="0" noProof="0" smtClean="0">
                <a:ln>
                  <a:noFill/>
                </a:ln>
                <a:solidFill>
                  <a:srgbClr val="FFFFFF"/>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1" lang="ja-JP" altLang="en-US" sz="12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endParaRPr>
          </a:p>
        </p:txBody>
      </p:sp>
      <p:sp>
        <p:nvSpPr>
          <p:cNvPr id="178179" name="テキスト ボックス 2">
            <a:extLst>
              <a:ext uri="{FF2B5EF4-FFF2-40B4-BE49-F238E27FC236}">
                <a16:creationId xmlns:a16="http://schemas.microsoft.com/office/drawing/2014/main" id="{D07303FC-DF2F-4F79-8F79-EA70AA8B9D7B}"/>
              </a:ext>
            </a:extLst>
          </p:cNvPr>
          <p:cNvSpPr txBox="1">
            <a:spLocks noChangeArrowheads="1"/>
          </p:cNvSpPr>
          <p:nvPr/>
        </p:nvSpPr>
        <p:spPr bwMode="auto">
          <a:xfrm>
            <a:off x="2916238" y="549275"/>
            <a:ext cx="3298825" cy="4000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被災前の地域（</a:t>
            </a:r>
            <a:r>
              <a:rPr kumimoji="1" lang="en-US" altLang="ja-JP" sz="2000" b="0" i="0" u="none" strike="noStrike" kern="1200" cap="none" spc="0" normalizeH="0" baseline="0" noProof="0">
                <a:ln>
                  <a:noFill/>
                </a:ln>
                <a:solidFill>
                  <a:srgbClr val="FFFFFF"/>
                </a:solidFill>
                <a:effectLst/>
                <a:uLnTx/>
                <a:uFillTx/>
                <a:latin typeface="Dotum" panose="020B0600000101010101" pitchFamily="34" charset="-127"/>
                <a:ea typeface="Dotum" panose="020B0600000101010101" pitchFamily="34" charset="-127"/>
                <a:cs typeface="+mn-cs"/>
              </a:rPr>
              <a:t>community</a:t>
            </a:r>
            <a:r>
              <a:rPr kumimoji="1" lang="ja-JP" altLang="en-US" sz="20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a:t>
            </a:r>
          </a:p>
        </p:txBody>
      </p:sp>
      <p:sp>
        <p:nvSpPr>
          <p:cNvPr id="5" name="円/楕円 4">
            <a:extLst>
              <a:ext uri="{FF2B5EF4-FFF2-40B4-BE49-F238E27FC236}">
                <a16:creationId xmlns:a16="http://schemas.microsoft.com/office/drawing/2014/main" id="{F246A456-15DF-46D1-83FE-32B2D296203D}"/>
              </a:ext>
            </a:extLst>
          </p:cNvPr>
          <p:cNvSpPr/>
          <p:nvPr/>
        </p:nvSpPr>
        <p:spPr>
          <a:xfrm>
            <a:off x="1547813" y="2133600"/>
            <a:ext cx="1584325" cy="1511300"/>
          </a:xfrm>
          <a:prstGeom prst="ellipse">
            <a:avLst/>
          </a:prstGeom>
          <a:solidFill>
            <a:schemeClr val="accent6">
              <a:lumMod val="20000"/>
              <a:lumOff val="80000"/>
            </a:schemeClr>
          </a:solidFill>
          <a:ln>
            <a:solidFill>
              <a:schemeClr val="accent6">
                <a:lumMod val="60000"/>
                <a:lumOff val="40000"/>
              </a:schemeClr>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自力再建</a:t>
            </a:r>
          </a:p>
        </p:txBody>
      </p:sp>
      <p:sp>
        <p:nvSpPr>
          <p:cNvPr id="6" name="円/楕円 5">
            <a:extLst>
              <a:ext uri="{FF2B5EF4-FFF2-40B4-BE49-F238E27FC236}">
                <a16:creationId xmlns:a16="http://schemas.microsoft.com/office/drawing/2014/main" id="{3F770E56-F00C-4646-A899-BE96550B7A03}"/>
              </a:ext>
            </a:extLst>
          </p:cNvPr>
          <p:cNvSpPr/>
          <p:nvPr/>
        </p:nvSpPr>
        <p:spPr>
          <a:xfrm>
            <a:off x="5940425" y="2133600"/>
            <a:ext cx="1584325" cy="1511300"/>
          </a:xfrm>
          <a:prstGeom prst="ellipse">
            <a:avLst/>
          </a:prstGeom>
          <a:solidFill>
            <a:schemeClr val="accent3">
              <a:lumMod val="40000"/>
              <a:lumOff val="60000"/>
            </a:schemeClr>
          </a:solidFill>
          <a:ln>
            <a:solidFill>
              <a:srgbClr val="00B050"/>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防　災</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集団移転</a:t>
            </a:r>
          </a:p>
        </p:txBody>
      </p:sp>
      <p:sp>
        <p:nvSpPr>
          <p:cNvPr id="7" name="円/楕円 6">
            <a:extLst>
              <a:ext uri="{FF2B5EF4-FFF2-40B4-BE49-F238E27FC236}">
                <a16:creationId xmlns:a16="http://schemas.microsoft.com/office/drawing/2014/main" id="{65A2D95B-B5C8-4F9C-8F7B-4EEF3793D03D}"/>
              </a:ext>
            </a:extLst>
          </p:cNvPr>
          <p:cNvSpPr/>
          <p:nvPr/>
        </p:nvSpPr>
        <p:spPr>
          <a:xfrm>
            <a:off x="3779838" y="2133600"/>
            <a:ext cx="1584325" cy="1511300"/>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災　害</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公営住宅</a:t>
            </a:r>
          </a:p>
        </p:txBody>
      </p:sp>
      <p:sp>
        <p:nvSpPr>
          <p:cNvPr id="8" name="下矢印 7">
            <a:extLst>
              <a:ext uri="{FF2B5EF4-FFF2-40B4-BE49-F238E27FC236}">
                <a16:creationId xmlns:a16="http://schemas.microsoft.com/office/drawing/2014/main" id="{096EB14A-50D6-4B53-B05B-9A049B4AF0B5}"/>
              </a:ext>
            </a:extLst>
          </p:cNvPr>
          <p:cNvSpPr/>
          <p:nvPr/>
        </p:nvSpPr>
        <p:spPr>
          <a:xfrm>
            <a:off x="4284663" y="1268413"/>
            <a:ext cx="574675" cy="576262"/>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8184" name="テキスト ボックス 8">
            <a:extLst>
              <a:ext uri="{FF2B5EF4-FFF2-40B4-BE49-F238E27FC236}">
                <a16:creationId xmlns:a16="http://schemas.microsoft.com/office/drawing/2014/main" id="{340A709D-5B4D-4EC6-AA0D-F2EE945DD5B1}"/>
              </a:ext>
            </a:extLst>
          </p:cNvPr>
          <p:cNvSpPr txBox="1">
            <a:spLocks noChangeArrowheads="1"/>
          </p:cNvSpPr>
          <p:nvPr/>
        </p:nvSpPr>
        <p:spPr bwMode="auto">
          <a:xfrm>
            <a:off x="2832100" y="5589588"/>
            <a:ext cx="3468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コミュニティの再編・再構築が必須</a:t>
            </a:r>
          </a:p>
        </p:txBody>
      </p:sp>
      <p:sp>
        <p:nvSpPr>
          <p:cNvPr id="178185" name="テキスト ボックス 9">
            <a:extLst>
              <a:ext uri="{FF2B5EF4-FFF2-40B4-BE49-F238E27FC236}">
                <a16:creationId xmlns:a16="http://schemas.microsoft.com/office/drawing/2014/main" id="{7D1F4EA7-C7AE-4AA3-95B3-073DE09EB0C4}"/>
              </a:ext>
            </a:extLst>
          </p:cNvPr>
          <p:cNvSpPr txBox="1">
            <a:spLocks noChangeArrowheads="1"/>
          </p:cNvSpPr>
          <p:nvPr/>
        </p:nvSpPr>
        <p:spPr bwMode="auto">
          <a:xfrm>
            <a:off x="539750" y="3860800"/>
            <a:ext cx="8064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rPr>
              <a:t>最も支援を必要とする人々が，被災地の復旧・復興過程で，地域コミュニティという従前の生活を支えたネットワーク資源（</a:t>
            </a:r>
            <a:r>
              <a:rPr kumimoji="1" lang="en-US" altLang="ja-JP" sz="2400" b="0" i="0" u="none" strike="noStrike" kern="1200" cap="none" spc="0" normalizeH="0" baseline="0" noProof="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 Social Capital </a:t>
            </a:r>
            <a:r>
              <a:rPr kumimoji="1" lang="ja-JP" altLang="en-US" sz="2400" b="0" i="0" u="none" strike="noStrike" kern="1200" cap="none" spc="0" normalizeH="0" baseline="0" noProof="0">
                <a:ln>
                  <a:noFill/>
                </a:ln>
                <a:solidFill>
                  <a:srgbClr val="FFFF00"/>
                </a:solidFill>
                <a:effectLst/>
                <a:uLnTx/>
                <a:uFillTx/>
                <a:latin typeface="Arial" panose="020B0604020202020204" pitchFamily="34" charset="0"/>
                <a:ea typeface="ＭＳ Ｐゴシック" panose="020B0600070205080204" pitchFamily="50" charset="-128"/>
                <a:cs typeface="+mn-cs"/>
              </a:rPr>
              <a:t>）を奪われてしまう。このことが，日本の復興が有する最大の課題である（越山健治，２００７）。</a:t>
            </a:r>
          </a:p>
        </p:txBody>
      </p:sp>
      <p:sp>
        <p:nvSpPr>
          <p:cNvPr id="178186" name="テキスト ボックス 10">
            <a:extLst>
              <a:ext uri="{FF2B5EF4-FFF2-40B4-BE49-F238E27FC236}">
                <a16:creationId xmlns:a16="http://schemas.microsoft.com/office/drawing/2014/main" id="{DE1E2C5E-EE02-4E00-968B-2C6730B4B5D3}"/>
              </a:ext>
            </a:extLst>
          </p:cNvPr>
          <p:cNvSpPr txBox="1">
            <a:spLocks noChangeArrowheads="1"/>
          </p:cNvSpPr>
          <p:nvPr/>
        </p:nvSpPr>
        <p:spPr bwMode="auto">
          <a:xfrm>
            <a:off x="250825" y="6196013"/>
            <a:ext cx="8851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出典：　越山健治，</a:t>
            </a:r>
            <a:r>
              <a:rPr kumimoji="1" lang="en-US" altLang="ja-JP" sz="14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2007</a:t>
            </a:r>
            <a:r>
              <a:rPr kumimoji="1" lang="ja-JP" altLang="en-US" sz="14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「都市の復興と新たなコミュニティの形成」</a:t>
            </a:r>
            <a:r>
              <a:rPr kumimoji="1" lang="en-US" altLang="ja-JP" sz="14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震災と社会－復興コミュニティ論</a:t>
            </a:r>
            <a:r>
              <a:rPr kumimoji="1" lang="en-US" altLang="ja-JP" sz="14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4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96-7</a:t>
            </a:r>
            <a:r>
              <a:rPr kumimoji="1" lang="ja-JP" altLang="en-US" sz="1400" b="0" i="0" u="none" strike="noStrike" kern="1200" cap="none" spc="0" normalizeH="0" baseline="0" noProof="0">
                <a:ln>
                  <a:noFill/>
                </a:ln>
                <a:solidFill>
                  <a:srgbClr val="FFFFFF"/>
                </a:solidFill>
                <a:effectLst/>
                <a:uLnTx/>
                <a:uFillTx/>
                <a:latin typeface="ＭＳ Ｐゴシック" panose="020B0600070205080204" pitchFamily="50" charset="-128"/>
                <a:ea typeface="ＭＳ Ｐゴシック" panose="020B0600070205080204" pitchFamily="50" charset="-128"/>
                <a:cs typeface="+mn-cs"/>
              </a:rPr>
              <a:t>，弘文社</a:t>
            </a:r>
            <a:r>
              <a:rPr kumimoji="1" lang="en-US" altLang="ja-JP" sz="16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a:t>
            </a:r>
            <a:endParaRPr kumimoji="1" lang="ja-JP" altLang="en-US" sz="16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178187" name="テキスト ボックス 12">
            <a:extLst>
              <a:ext uri="{FF2B5EF4-FFF2-40B4-BE49-F238E27FC236}">
                <a16:creationId xmlns:a16="http://schemas.microsoft.com/office/drawing/2014/main" id="{4EC3E7FA-1CFF-4F1A-8F8F-5751F20BEFDC}"/>
              </a:ext>
            </a:extLst>
          </p:cNvPr>
          <p:cNvSpPr txBox="1">
            <a:spLocks noChangeArrowheads="1"/>
          </p:cNvSpPr>
          <p:nvPr/>
        </p:nvSpPr>
        <p:spPr bwMode="auto">
          <a:xfrm>
            <a:off x="5076825" y="1412875"/>
            <a:ext cx="3448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t>各世帯の経済的社会的諸事情で選択</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スライド番号プレースホルダー 1">
            <a:extLst>
              <a:ext uri="{FF2B5EF4-FFF2-40B4-BE49-F238E27FC236}">
                <a16:creationId xmlns:a16="http://schemas.microsoft.com/office/drawing/2014/main" id="{5753FA60-F793-46E7-8ED8-0A0AF70AB0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CA0DF5-DA18-4AC1-BF37-D6F2D148268A}" type="slidenum">
              <a:rPr kumimoji="1" lang="en-US" altLang="ja-JP" sz="1400" b="0" i="0" u="none" strike="noStrike" kern="1200" cap="none" spc="0" normalizeH="0" baseline="0" noProof="0" smtClean="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1" lang="en-US" altLang="ja-JP" sz="1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166915" name="テキスト ボックス 2">
            <a:extLst>
              <a:ext uri="{FF2B5EF4-FFF2-40B4-BE49-F238E27FC236}">
                <a16:creationId xmlns:a16="http://schemas.microsoft.com/office/drawing/2014/main" id="{4E16F42A-392F-448C-928B-B3E185C63DEA}"/>
              </a:ext>
            </a:extLst>
          </p:cNvPr>
          <p:cNvSpPr txBox="1">
            <a:spLocks noChangeArrowheads="1"/>
          </p:cNvSpPr>
          <p:nvPr/>
        </p:nvSpPr>
        <p:spPr bwMode="auto">
          <a:xfrm>
            <a:off x="2827332" y="833438"/>
            <a:ext cx="35189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被災者が心を痛めていること</a:t>
            </a:r>
          </a:p>
        </p:txBody>
      </p:sp>
      <p:sp>
        <p:nvSpPr>
          <p:cNvPr id="4" name="楕円 3">
            <a:extLst>
              <a:ext uri="{FF2B5EF4-FFF2-40B4-BE49-F238E27FC236}">
                <a16:creationId xmlns:a16="http://schemas.microsoft.com/office/drawing/2014/main" id="{40DF158D-28F5-49C3-A098-73153B889D89}"/>
              </a:ext>
            </a:extLst>
          </p:cNvPr>
          <p:cNvSpPr/>
          <p:nvPr/>
        </p:nvSpPr>
        <p:spPr>
          <a:xfrm>
            <a:off x="2051050" y="1989138"/>
            <a:ext cx="2160588" cy="2087562"/>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目の前の</a:t>
            </a:r>
            <a:endPar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生活課題</a:t>
            </a:r>
          </a:p>
        </p:txBody>
      </p:sp>
      <p:sp>
        <p:nvSpPr>
          <p:cNvPr id="5" name="楕円 4">
            <a:extLst>
              <a:ext uri="{FF2B5EF4-FFF2-40B4-BE49-F238E27FC236}">
                <a16:creationId xmlns:a16="http://schemas.microsoft.com/office/drawing/2014/main" id="{AC54EA0D-9D6B-41B8-AF04-99E4FB6BBF2D}"/>
              </a:ext>
            </a:extLst>
          </p:cNvPr>
          <p:cNvSpPr/>
          <p:nvPr/>
        </p:nvSpPr>
        <p:spPr>
          <a:xfrm>
            <a:off x="4932363" y="1989138"/>
            <a:ext cx="2160587" cy="208756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rPr>
              <a:t>近い将来の生活設計</a:t>
            </a:r>
          </a:p>
        </p:txBody>
      </p:sp>
      <p:sp>
        <p:nvSpPr>
          <p:cNvPr id="166918" name="テキスト ボックス 5">
            <a:extLst>
              <a:ext uri="{FF2B5EF4-FFF2-40B4-BE49-F238E27FC236}">
                <a16:creationId xmlns:a16="http://schemas.microsoft.com/office/drawing/2014/main" id="{F8ECC5D3-9135-4594-B13A-3C51EB14C808}"/>
              </a:ext>
            </a:extLst>
          </p:cNvPr>
          <p:cNvSpPr txBox="1">
            <a:spLocks noChangeArrowheads="1"/>
          </p:cNvSpPr>
          <p:nvPr/>
        </p:nvSpPr>
        <p:spPr bwMode="auto">
          <a:xfrm>
            <a:off x="7829550" y="549275"/>
            <a:ext cx="800100"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制度や環境の変化と共に</a:t>
            </a:r>
            <a:endParaRPr kumimoji="1" lang="en-US" altLang="ja-JP" sz="2000" b="0" i="0" u="none" strike="noStrike" kern="1200" cap="none" spc="0" normalizeH="0" baseline="0" noProof="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　　　　　　解決（折り合い）を探る</a:t>
            </a:r>
          </a:p>
        </p:txBody>
      </p:sp>
      <p:sp>
        <p:nvSpPr>
          <p:cNvPr id="7" name="右矢印 6">
            <a:extLst>
              <a:ext uri="{FF2B5EF4-FFF2-40B4-BE49-F238E27FC236}">
                <a16:creationId xmlns:a16="http://schemas.microsoft.com/office/drawing/2014/main" id="{F4D8A2E8-39E1-49A2-9088-4ACA1D2DF76F}"/>
              </a:ext>
            </a:extLst>
          </p:cNvPr>
          <p:cNvSpPr/>
          <p:nvPr/>
        </p:nvSpPr>
        <p:spPr>
          <a:xfrm>
            <a:off x="1412875" y="2852738"/>
            <a:ext cx="503238" cy="431800"/>
          </a:xfrm>
          <a:prstGeom prst="rightArrow">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8" name="右矢印 7">
            <a:extLst>
              <a:ext uri="{FF2B5EF4-FFF2-40B4-BE49-F238E27FC236}">
                <a16:creationId xmlns:a16="http://schemas.microsoft.com/office/drawing/2014/main" id="{7F141A3C-5761-4683-8C18-D8CF9F0F0064}"/>
              </a:ext>
            </a:extLst>
          </p:cNvPr>
          <p:cNvSpPr/>
          <p:nvPr/>
        </p:nvSpPr>
        <p:spPr>
          <a:xfrm rot="10800000">
            <a:off x="7308850" y="2852738"/>
            <a:ext cx="503238" cy="431800"/>
          </a:xfrm>
          <a:prstGeom prst="rightArrow">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166921" name="テキスト ボックス 8">
            <a:extLst>
              <a:ext uri="{FF2B5EF4-FFF2-40B4-BE49-F238E27FC236}">
                <a16:creationId xmlns:a16="http://schemas.microsoft.com/office/drawing/2014/main" id="{734569F9-590D-429E-8C41-FAE601B03C36}"/>
              </a:ext>
            </a:extLst>
          </p:cNvPr>
          <p:cNvSpPr txBox="1">
            <a:spLocks noChangeArrowheads="1"/>
          </p:cNvSpPr>
          <p:nvPr/>
        </p:nvSpPr>
        <p:spPr bwMode="auto">
          <a:xfrm>
            <a:off x="468313" y="546100"/>
            <a:ext cx="800100" cy="547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一人ひとりの小さな取り組みの積み重ねで</a:t>
            </a:r>
            <a:endParaRPr kumimoji="1" lang="en-US" altLang="ja-JP" sz="2000" b="0" i="0" u="none" strike="noStrike" kern="1200" cap="none" spc="0" normalizeH="0" baseline="0" noProof="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　　　　　　　　　　　生活環境を創っていく</a:t>
            </a:r>
          </a:p>
        </p:txBody>
      </p:sp>
      <p:sp>
        <p:nvSpPr>
          <p:cNvPr id="10" name="右中かっこ 9">
            <a:extLst>
              <a:ext uri="{FF2B5EF4-FFF2-40B4-BE49-F238E27FC236}">
                <a16:creationId xmlns:a16="http://schemas.microsoft.com/office/drawing/2014/main" id="{A2299854-4477-4180-9F9B-D650A8DBC275}"/>
              </a:ext>
            </a:extLst>
          </p:cNvPr>
          <p:cNvSpPr/>
          <p:nvPr/>
        </p:nvSpPr>
        <p:spPr>
          <a:xfrm rot="16200000">
            <a:off x="4355307" y="-126206"/>
            <a:ext cx="433387" cy="3457575"/>
          </a:xfrm>
          <a:prstGeom prst="rightBrace">
            <a:avLst>
              <a:gd name="adj1" fmla="val 34110"/>
              <a:gd name="adj2" fmla="val 50000"/>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a:ea typeface="ＭＳ Ｐゴシック"/>
              <a:cs typeface="+mn-cs"/>
            </a:endParaRPr>
          </a:p>
        </p:txBody>
      </p:sp>
      <p:sp>
        <p:nvSpPr>
          <p:cNvPr id="166923" name="テキスト ボックス 10">
            <a:extLst>
              <a:ext uri="{FF2B5EF4-FFF2-40B4-BE49-F238E27FC236}">
                <a16:creationId xmlns:a16="http://schemas.microsoft.com/office/drawing/2014/main" id="{C0218F1D-F868-4FDD-A379-AF59BE767F23}"/>
              </a:ext>
            </a:extLst>
          </p:cNvPr>
          <p:cNvSpPr txBox="1">
            <a:spLocks noChangeArrowheads="1"/>
          </p:cNvSpPr>
          <p:nvPr/>
        </p:nvSpPr>
        <p:spPr bwMode="auto">
          <a:xfrm>
            <a:off x="5160963" y="4652963"/>
            <a:ext cx="1724025" cy="400050"/>
          </a:xfrm>
          <a:prstGeom prst="rect">
            <a:avLst/>
          </a:prstGeom>
          <a:noFill/>
          <a:ln w="952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家族で考える</a:t>
            </a:r>
          </a:p>
        </p:txBody>
      </p:sp>
      <p:sp>
        <p:nvSpPr>
          <p:cNvPr id="166924" name="テキスト ボックス 11">
            <a:extLst>
              <a:ext uri="{FF2B5EF4-FFF2-40B4-BE49-F238E27FC236}">
                <a16:creationId xmlns:a16="http://schemas.microsoft.com/office/drawing/2014/main" id="{1CD53518-D32D-46D3-AE30-6AFE8690A113}"/>
              </a:ext>
            </a:extLst>
          </p:cNvPr>
          <p:cNvSpPr txBox="1">
            <a:spLocks noChangeArrowheads="1"/>
          </p:cNvSpPr>
          <p:nvPr/>
        </p:nvSpPr>
        <p:spPr bwMode="auto">
          <a:xfrm>
            <a:off x="2270125" y="4665663"/>
            <a:ext cx="1724025" cy="40005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a:ln>
                  <a:noFill/>
                </a:ln>
                <a:solidFill>
                  <a:srgbClr val="FFFFFF"/>
                </a:solidFill>
                <a:effectLst/>
                <a:uLnTx/>
                <a:uFillTx/>
                <a:latin typeface="UD デジタル 教科書体 NP-B" panose="02020700000000000000" pitchFamily="18" charset="-128"/>
                <a:ea typeface="UD デジタル 教科書体 NP-B" panose="02020700000000000000" pitchFamily="18" charset="-128"/>
                <a:cs typeface="+mn-cs"/>
              </a:rPr>
              <a:t>地域で考える</a:t>
            </a:r>
          </a:p>
        </p:txBody>
      </p:sp>
      <p:sp>
        <p:nvSpPr>
          <p:cNvPr id="2" name="思考の吹き出し: 雲形 1">
            <a:extLst>
              <a:ext uri="{FF2B5EF4-FFF2-40B4-BE49-F238E27FC236}">
                <a16:creationId xmlns:a16="http://schemas.microsoft.com/office/drawing/2014/main" id="{F009B39E-A407-4F83-8A56-FD26AD4DD57F}"/>
              </a:ext>
            </a:extLst>
          </p:cNvPr>
          <p:cNvSpPr/>
          <p:nvPr/>
        </p:nvSpPr>
        <p:spPr>
          <a:xfrm>
            <a:off x="1268413" y="5441329"/>
            <a:ext cx="2448272" cy="1296144"/>
          </a:xfrm>
          <a:prstGeom prst="cloudCallout">
            <a:avLst>
              <a:gd name="adj1" fmla="val 36659"/>
              <a:gd name="adj2" fmla="val -71462"/>
            </a:avLst>
          </a:prstGeom>
          <a:solidFill>
            <a:schemeClr val="accent1">
              <a:lumMod val="75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Arial"/>
                <a:ea typeface="ＭＳ Ｐゴシック"/>
                <a:cs typeface="+mn-cs"/>
              </a:rPr>
              <a:t>我々の出番</a:t>
            </a:r>
            <a:endParaRPr kumimoji="1" lang="en-US" altLang="ja-JP" sz="1800" b="0" i="0" u="none" strike="noStrike" kern="1200" cap="none" spc="0" normalizeH="0" baseline="0" noProof="0" dirty="0">
              <a:ln>
                <a:noFill/>
              </a:ln>
              <a:solidFill>
                <a:srgbClr val="00206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Arial"/>
                <a:ea typeface="ＭＳ Ｐゴシック"/>
                <a:cs typeface="+mn-cs"/>
              </a:rPr>
              <a:t>直接的役割</a:t>
            </a:r>
          </a:p>
        </p:txBody>
      </p:sp>
      <p:sp>
        <p:nvSpPr>
          <p:cNvPr id="14" name="思考の吹き出し: 雲形 13">
            <a:extLst>
              <a:ext uri="{FF2B5EF4-FFF2-40B4-BE49-F238E27FC236}">
                <a16:creationId xmlns:a16="http://schemas.microsoft.com/office/drawing/2014/main" id="{6E963B0F-D4AB-4BB0-A097-7D7E9941DAA0}"/>
              </a:ext>
            </a:extLst>
          </p:cNvPr>
          <p:cNvSpPr/>
          <p:nvPr/>
        </p:nvSpPr>
        <p:spPr>
          <a:xfrm>
            <a:off x="5868814" y="5376490"/>
            <a:ext cx="2448272" cy="1296144"/>
          </a:xfrm>
          <a:prstGeom prst="cloudCallout">
            <a:avLst>
              <a:gd name="adj1" fmla="val -53146"/>
              <a:gd name="adj2" fmla="val -64328"/>
            </a:avLst>
          </a:prstGeom>
          <a:solidFill>
            <a:schemeClr val="accent1">
              <a:lumMod val="7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Arial"/>
                <a:ea typeface="ＭＳ Ｐゴシック"/>
                <a:cs typeface="+mn-cs"/>
              </a:rPr>
              <a:t>気力を支える</a:t>
            </a:r>
            <a:endParaRPr kumimoji="1" lang="en-US" altLang="ja-JP" sz="1800" b="0" i="0" u="none" strike="noStrike" kern="1200" cap="none" spc="0" normalizeH="0" baseline="0" noProof="0" dirty="0">
              <a:ln>
                <a:noFill/>
              </a:ln>
              <a:solidFill>
                <a:srgbClr val="002060"/>
              </a:solidFill>
              <a:effectLst/>
              <a:uLnTx/>
              <a:uFillTx/>
              <a:latin typeface="Arial"/>
              <a:ea typeface="ＭＳ Ｐゴシック"/>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2060"/>
                </a:solidFill>
                <a:effectLst/>
                <a:uLnTx/>
                <a:uFillTx/>
                <a:latin typeface="Arial"/>
                <a:ea typeface="ＭＳ Ｐゴシック"/>
                <a:cs typeface="+mn-cs"/>
              </a:rPr>
              <a:t>間接的役割</a:t>
            </a:r>
          </a:p>
        </p:txBody>
      </p:sp>
    </p:spTree>
    <p:extLst>
      <p:ext uri="{BB962C8B-B14F-4D97-AF65-F5344CB8AC3E}">
        <p14:creationId xmlns:p14="http://schemas.microsoft.com/office/powerpoint/2010/main" val="3830226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番号プレースホルダ 2"/>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079094-7192-4211-BC14-90D6FEF91FB7}" type="slidenum">
              <a:rPr kumimoji="1" lang="en-US" altLang="ja-JP"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en-US" altLang="ja-JP"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
        <p:nvSpPr>
          <p:cNvPr id="31747" name="正方形/長方形 4"/>
          <p:cNvSpPr>
            <a:spLocks noChangeArrowheads="1"/>
          </p:cNvSpPr>
          <p:nvPr/>
        </p:nvSpPr>
        <p:spPr bwMode="auto">
          <a:xfrm>
            <a:off x="250825" y="6380163"/>
            <a:ext cx="6500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rPr>
              <a:t>出典：人口問題研究所　</a:t>
            </a:r>
            <a:r>
              <a:rPr kumimoji="1" lang="en-US" altLang="ja-JP" sz="14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rPr>
              <a:t>http://www.ipss.go.jp/syoushika/site-ad/index-sj.html</a:t>
            </a:r>
            <a:endParaRPr kumimoji="1" lang="ja-JP" altLang="en-US" sz="1400" b="0" i="0" u="none" strike="noStrike" kern="1200" cap="none" spc="0" normalizeH="0" baseline="0" noProof="0">
              <a:ln>
                <a:noFill/>
              </a:ln>
              <a:solidFill>
                <a:srgbClr val="FFFFFF"/>
              </a:solidFill>
              <a:effectLst/>
              <a:uLnTx/>
              <a:uFillTx/>
              <a:latin typeface="Calibri" panose="020F0502020204030204" pitchFamily="34" charset="0"/>
              <a:ea typeface="ＭＳ Ｐゴシック" panose="020B0600070205080204" pitchFamily="50" charset="-128"/>
              <a:cs typeface="+mn-cs"/>
            </a:endParaRPr>
          </a:p>
        </p:txBody>
      </p:sp>
      <p:pic>
        <p:nvPicPr>
          <p:cNvPr id="31748" name="図 5" descr="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901700"/>
            <a:ext cx="813752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6"/>
          <p:cNvSpPr txBox="1">
            <a:spLocks noChangeArrowheads="1"/>
          </p:cNvSpPr>
          <p:nvPr/>
        </p:nvSpPr>
        <p:spPr bwMode="auto">
          <a:xfrm>
            <a:off x="2533650" y="315913"/>
            <a:ext cx="40463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00"/>
                </a:solidFill>
                <a:effectLst/>
                <a:uLnTx/>
                <a:uFillTx/>
                <a:latin typeface="Calibri" panose="020F0502020204030204" pitchFamily="34" charset="0"/>
                <a:ea typeface="ＭＳ ゴシック" panose="020B0609070205080204" pitchFamily="49" charset="-128"/>
                <a:cs typeface="+mn-cs"/>
              </a:rPr>
              <a:t>三階層別日本総人口</a:t>
            </a:r>
            <a:r>
              <a:rPr kumimoji="1" lang="ja-JP" altLang="en-US" sz="1800" b="0" i="0" u="none" strike="noStrike" kern="1200" cap="none" spc="0" normalizeH="0" baseline="0" noProof="0" dirty="0">
                <a:ln>
                  <a:noFill/>
                </a:ln>
                <a:solidFill>
                  <a:srgbClr val="FFFF00"/>
                </a:solidFill>
                <a:effectLst/>
                <a:uLnTx/>
                <a:uFillTx/>
                <a:latin typeface="Calibri" panose="020F0502020204030204" pitchFamily="34" charset="0"/>
                <a:ea typeface="ＭＳ Ｐゴシック" panose="020B0600070205080204" pitchFamily="50" charset="-128"/>
                <a:cs typeface="+mn-cs"/>
              </a:rPr>
              <a:t>（現在 </a:t>
            </a:r>
            <a:r>
              <a:rPr kumimoji="1" lang="en-US" altLang="ja-JP" sz="1800" b="0" i="0" u="none" strike="noStrike" kern="1200" cap="none" spc="0" normalizeH="0" baseline="0" noProof="0" dirty="0">
                <a:ln>
                  <a:noFill/>
                </a:ln>
                <a:solidFill>
                  <a:srgbClr val="FFFF00"/>
                </a:solidFill>
                <a:effectLst/>
                <a:uLnTx/>
                <a:uFillTx/>
                <a:latin typeface="ＭＳ ゴシック" panose="020B0609070205080204" pitchFamily="49" charset="-128"/>
                <a:ea typeface="ＭＳ ゴシック" panose="020B0609070205080204" pitchFamily="49" charset="-128"/>
                <a:cs typeface="+mn-cs"/>
              </a:rPr>
              <a:t>vs35</a:t>
            </a:r>
            <a:r>
              <a:rPr kumimoji="1" lang="ja-JP" altLang="en-US" sz="1800" b="0" i="0" u="none" strike="noStrike" kern="1200" cap="none" spc="0" normalizeH="0" baseline="0" noProof="0" dirty="0">
                <a:ln>
                  <a:noFill/>
                </a:ln>
                <a:solidFill>
                  <a:srgbClr val="FFFF00"/>
                </a:solidFill>
                <a:effectLst/>
                <a:uLnTx/>
                <a:uFillTx/>
                <a:latin typeface="Calibri" panose="020F0502020204030204" pitchFamily="34" charset="0"/>
                <a:ea typeface="ＭＳ Ｐゴシック" panose="020B0600070205080204" pitchFamily="50" charset="-128"/>
                <a:cs typeface="+mn-cs"/>
              </a:rPr>
              <a:t>年後）</a:t>
            </a:r>
          </a:p>
        </p:txBody>
      </p:sp>
    </p:spTree>
  </p:cSld>
  <p:clrMapOvr>
    <a:masterClrMapping/>
  </p:clrMapOvr>
  <p:transition advClick="0"/>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9867EC1-BD4C-42A1-A5AD-B0F71D4C29C1}" type="slidenum">
              <a:rPr kumimoji="1"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90</a:t>
            </a:fld>
            <a:endParaRPr kumimoji="1"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pic>
        <p:nvPicPr>
          <p:cNvPr id="3" name="図 4">
            <a:extLst>
              <a:ext uri="{FF2B5EF4-FFF2-40B4-BE49-F238E27FC236}">
                <a16:creationId xmlns:a16="http://schemas.microsoft.com/office/drawing/2014/main" id="{8CF380E1-E741-46B2-A9FF-24BD9D9481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0143" y="2013315"/>
            <a:ext cx="2647061" cy="214200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 name="図 5">
            <a:extLst>
              <a:ext uri="{FF2B5EF4-FFF2-40B4-BE49-F238E27FC236}">
                <a16:creationId xmlns:a16="http://schemas.microsoft.com/office/drawing/2014/main" id="{B66FF3A4-1AA0-466B-A1B9-3CD686E6DC0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7991" y="2013315"/>
            <a:ext cx="2794508" cy="209562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4"/>
          <a:stretch>
            <a:fillRect/>
          </a:stretch>
        </p:blipFill>
        <p:spPr>
          <a:xfrm>
            <a:off x="246185" y="2013315"/>
            <a:ext cx="2794162" cy="2095622"/>
          </a:xfrm>
          <a:prstGeom prst="rect">
            <a:avLst/>
          </a:prstGeom>
          <a:ln>
            <a:solidFill>
              <a:schemeClr val="bg1"/>
            </a:solidFill>
          </a:ln>
        </p:spPr>
      </p:pic>
      <p:sp>
        <p:nvSpPr>
          <p:cNvPr id="8" name="下カーブ矢印 7"/>
          <p:cNvSpPr/>
          <p:nvPr/>
        </p:nvSpPr>
        <p:spPr>
          <a:xfrm>
            <a:off x="1643266" y="1096108"/>
            <a:ext cx="1975339" cy="668215"/>
          </a:xfrm>
          <a:prstGeom prst="curvedDown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 name="下カーブ矢印 8"/>
          <p:cNvSpPr/>
          <p:nvPr/>
        </p:nvSpPr>
        <p:spPr>
          <a:xfrm>
            <a:off x="5644661" y="1008184"/>
            <a:ext cx="1975339" cy="668215"/>
          </a:xfrm>
          <a:prstGeom prst="curvedDown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1989820" y="531846"/>
            <a:ext cx="1119217"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2011.3.11</a:t>
            </a:r>
            <a:endParaRPr kumimoji="1" lang="ja-JP" altLang="en-US" sz="18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テキスト ボックス 10"/>
          <p:cNvSpPr txBox="1"/>
          <p:nvPr/>
        </p:nvSpPr>
        <p:spPr>
          <a:xfrm>
            <a:off x="3109037" y="4357929"/>
            <a:ext cx="2871299" cy="646331"/>
          </a:xfrm>
          <a:prstGeom prst="rect">
            <a:avLst/>
          </a:prstGeom>
          <a:noFill/>
          <a:ln>
            <a:solidFill>
              <a:schemeClr val="accent6">
                <a:lumMod val="60000"/>
                <a:lumOff val="40000"/>
              </a:schemeClr>
            </a:solid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数ヶ月から数年の仮住まい</a:t>
            </a:r>
            <a:endPar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（法律の想定は最長２年）</a:t>
            </a:r>
            <a:endParaRPr kumimoji="1" lang="en-US" altLang="ja-JP"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endParaRPr>
          </a:p>
        </p:txBody>
      </p:sp>
      <p:sp>
        <p:nvSpPr>
          <p:cNvPr id="12" name="テキスト ボックス 11"/>
          <p:cNvSpPr txBox="1"/>
          <p:nvPr/>
        </p:nvSpPr>
        <p:spPr>
          <a:xfrm>
            <a:off x="6729046" y="4507523"/>
            <a:ext cx="1481496" cy="369332"/>
          </a:xfrm>
          <a:prstGeom prst="rect">
            <a:avLst/>
          </a:prstGeom>
          <a:noFill/>
          <a:ln>
            <a:solidFill>
              <a:srgbClr val="FFFF00"/>
            </a:solidFill>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新たな住まい</a:t>
            </a:r>
          </a:p>
        </p:txBody>
      </p:sp>
      <p:sp>
        <p:nvSpPr>
          <p:cNvPr id="13" name="テキスト ボックス 12"/>
          <p:cNvSpPr txBox="1"/>
          <p:nvPr/>
        </p:nvSpPr>
        <p:spPr>
          <a:xfrm>
            <a:off x="456082" y="4407877"/>
            <a:ext cx="2374368" cy="369332"/>
          </a:xfrm>
          <a:prstGeom prst="rect">
            <a:avLst/>
          </a:prstGeom>
          <a:noFill/>
          <a:ln>
            <a:solidFill>
              <a:schemeClr val="bg1"/>
            </a:solidFill>
            <a:prstDash val="sysDash"/>
          </a:ln>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明日を疑わなかった家</a:t>
            </a:r>
          </a:p>
        </p:txBody>
      </p:sp>
      <p:sp>
        <p:nvSpPr>
          <p:cNvPr id="14" name="テキスト ボックス 13"/>
          <p:cNvSpPr txBox="1"/>
          <p:nvPr/>
        </p:nvSpPr>
        <p:spPr>
          <a:xfrm>
            <a:off x="560262" y="5579095"/>
            <a:ext cx="7968848"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地域生活のセイフティネットである「コミュニティ」。住まいを変えるたびに</a:t>
            </a:r>
            <a:endParaRPr kumimoji="1" lang="en-US" altLang="ja-JP"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新たな関わりの再構築を強いられ、そのたびに弱体化してきた。</a:t>
            </a:r>
          </a:p>
        </p:txBody>
      </p:sp>
      <p:sp>
        <p:nvSpPr>
          <p:cNvPr id="15" name="テキスト ボックス 14"/>
          <p:cNvSpPr txBox="1"/>
          <p:nvPr/>
        </p:nvSpPr>
        <p:spPr>
          <a:xfrm>
            <a:off x="7038239" y="604168"/>
            <a:ext cx="1838965"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震災から１０年目</a:t>
            </a:r>
          </a:p>
        </p:txBody>
      </p:sp>
    </p:spTree>
    <p:extLst>
      <p:ext uri="{BB962C8B-B14F-4D97-AF65-F5344CB8AC3E}">
        <p14:creationId xmlns:p14="http://schemas.microsoft.com/office/powerpoint/2010/main" val="3231987225"/>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EBE868A-902F-4292-9714-A6ED629C1CF7}"/>
              </a:ext>
            </a:extLst>
          </p:cNvPr>
          <p:cNvSpPr txBox="1">
            <a:spLocks noChangeArrowheads="1"/>
          </p:cNvSpPr>
          <p:nvPr/>
        </p:nvSpPr>
        <p:spPr bwMode="auto">
          <a:xfrm>
            <a:off x="468313" y="2276872"/>
            <a:ext cx="8229600" cy="1152525"/>
          </a:xfrm>
          <a:prstGeom prst="rect">
            <a:avLst/>
          </a:prstGeom>
          <a:solidFill>
            <a:srgbClr val="BBE0E3">
              <a:lumMod val="50000"/>
            </a:srgbClr>
          </a:solidFill>
          <a:ln w="12700">
            <a:solidFill>
              <a:srgbClr val="FFFFFF"/>
            </a:solidFill>
            <a:miter lim="800000"/>
            <a:headEnd/>
            <a:tailEnd/>
          </a:ln>
          <a:scene3d>
            <a:camera prst="orthographicFront"/>
            <a:lightRig rig="threePt" dir="t"/>
          </a:scene3d>
          <a:sp3d>
            <a:bevelT/>
          </a:sp3d>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200" b="0" i="0" u="none" strike="noStrike" kern="0" cap="none" spc="0" normalizeH="0" baseline="0" noProof="0" dirty="0">
                <a:ln>
                  <a:noFill/>
                </a:ln>
                <a:solidFill>
                  <a:srgbClr val="FFFFFF"/>
                </a:solidFill>
                <a:effectLst/>
                <a:uLnTx/>
                <a:uFillTx/>
                <a:latin typeface="Arial"/>
                <a:ea typeface="ＭＳ Ｐゴシック"/>
                <a:cs typeface="+mj-cs"/>
              </a:rPr>
              <a:t>これからどうしていくのか</a:t>
            </a:r>
          </a:p>
        </p:txBody>
      </p:sp>
    </p:spTree>
    <p:extLst>
      <p:ext uri="{BB962C8B-B14F-4D97-AF65-F5344CB8AC3E}">
        <p14:creationId xmlns:p14="http://schemas.microsoft.com/office/powerpoint/2010/main" val="18775168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00032"/>
        </a:solidFill>
        <a:effectLst/>
      </p:bgPr>
    </p:bg>
    <p:spTree>
      <p:nvGrpSpPr>
        <p:cNvPr id="1" name=""/>
        <p:cNvGrpSpPr/>
        <p:nvPr/>
      </p:nvGrpSpPr>
      <p:grpSpPr>
        <a:xfrm>
          <a:off x="0" y="0"/>
          <a:ext cx="0" cy="0"/>
          <a:chOff x="0" y="0"/>
          <a:chExt cx="0" cy="0"/>
        </a:xfrm>
      </p:grpSpPr>
      <p:grpSp>
        <p:nvGrpSpPr>
          <p:cNvPr id="7" name="グループ化 6"/>
          <p:cNvGrpSpPr/>
          <p:nvPr/>
        </p:nvGrpSpPr>
        <p:grpSpPr>
          <a:xfrm>
            <a:off x="1327640" y="1846385"/>
            <a:ext cx="6535613" cy="2554289"/>
            <a:chOff x="1312985" y="2713892"/>
            <a:chExt cx="6535613" cy="2554289"/>
          </a:xfrm>
        </p:grpSpPr>
        <p:sp>
          <p:nvSpPr>
            <p:cNvPr id="2" name="楕円 1"/>
            <p:cNvSpPr/>
            <p:nvPr/>
          </p:nvSpPr>
          <p:spPr>
            <a:xfrm>
              <a:off x="1312985" y="2719754"/>
              <a:ext cx="1424353" cy="1430215"/>
            </a:xfrm>
            <a:prstGeom prst="ellipse">
              <a:avLst/>
            </a:prstGeom>
            <a:noFill/>
            <a:ln w="28575">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過去</a:t>
              </a:r>
            </a:p>
          </p:txBody>
        </p:sp>
        <p:sp>
          <p:nvSpPr>
            <p:cNvPr id="3" name="楕円 2"/>
            <p:cNvSpPr/>
            <p:nvPr/>
          </p:nvSpPr>
          <p:spPr>
            <a:xfrm>
              <a:off x="3868615" y="2719754"/>
              <a:ext cx="1424353" cy="143021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現在</a:t>
              </a:r>
            </a:p>
          </p:txBody>
        </p:sp>
        <p:sp>
          <p:nvSpPr>
            <p:cNvPr id="4" name="楕円 3"/>
            <p:cNvSpPr/>
            <p:nvPr/>
          </p:nvSpPr>
          <p:spPr>
            <a:xfrm>
              <a:off x="6424245" y="2719754"/>
              <a:ext cx="1424353" cy="1430215"/>
            </a:xfrm>
            <a:prstGeom prst="ellipse">
              <a:avLst/>
            </a:prstGeom>
            <a:noFill/>
            <a:ln w="28575">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未来</a:t>
              </a:r>
            </a:p>
          </p:txBody>
        </p:sp>
        <p:sp>
          <p:nvSpPr>
            <p:cNvPr id="5" name="右矢印 4"/>
            <p:cNvSpPr/>
            <p:nvPr/>
          </p:nvSpPr>
          <p:spPr>
            <a:xfrm>
              <a:off x="1547447" y="4437185"/>
              <a:ext cx="6096000" cy="83099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8" name="直線コネクタ 7"/>
            <p:cNvCxnSpPr/>
            <p:nvPr/>
          </p:nvCxnSpPr>
          <p:spPr>
            <a:xfrm flipH="1">
              <a:off x="2872153" y="2719753"/>
              <a:ext cx="638908" cy="1430215"/>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H="1">
              <a:off x="3056792" y="2719753"/>
              <a:ext cx="638908" cy="1430215"/>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056792" y="2719753"/>
              <a:ext cx="454269"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056792" y="4149968"/>
              <a:ext cx="515815"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5653453" y="4155829"/>
              <a:ext cx="515815"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5606560" y="2719753"/>
              <a:ext cx="465993" cy="0"/>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flipH="1">
              <a:off x="5433645" y="2719753"/>
              <a:ext cx="638908" cy="1430215"/>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H="1">
              <a:off x="5662244" y="2713892"/>
              <a:ext cx="638908" cy="1430215"/>
            </a:xfrm>
            <a:prstGeom prst="line">
              <a:avLst/>
            </a:prstGeom>
            <a:ln w="28575">
              <a:solidFill>
                <a:schemeClr val="bg1"/>
              </a:solidFill>
              <a:prstDash val="sysDash"/>
            </a:ln>
          </p:spPr>
          <p:style>
            <a:lnRef idx="1">
              <a:schemeClr val="accent1"/>
            </a:lnRef>
            <a:fillRef idx="0">
              <a:schemeClr val="accent1"/>
            </a:fillRef>
            <a:effectRef idx="0">
              <a:schemeClr val="accent1"/>
            </a:effectRef>
            <a:fontRef idx="minor">
              <a:schemeClr val="tx1"/>
            </a:fontRef>
          </p:style>
        </p:cxnSp>
      </p:grpSp>
      <p:sp>
        <p:nvSpPr>
          <p:cNvPr id="21" name="テキスト ボックス 20"/>
          <p:cNvSpPr txBox="1"/>
          <p:nvPr/>
        </p:nvSpPr>
        <p:spPr>
          <a:xfrm>
            <a:off x="290147" y="563395"/>
            <a:ext cx="8610600"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時間がつながらない</a:t>
            </a:r>
            <a:endParaRPr kumimoji="1" lang="en-US" altLang="ja-JP" sz="32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18" name="テキスト ボックス 17"/>
          <p:cNvSpPr txBox="1"/>
          <p:nvPr/>
        </p:nvSpPr>
        <p:spPr>
          <a:xfrm>
            <a:off x="2004646" y="5055371"/>
            <a:ext cx="5146430"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身の置き所の無い不安感</a:t>
            </a:r>
            <a:endParaRPr kumimoji="1" lang="en-US" altLang="ja-JP" sz="24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（自分を支える軸足が定まらない）</a:t>
            </a:r>
          </a:p>
        </p:txBody>
      </p:sp>
      <p:sp>
        <p:nvSpPr>
          <p:cNvPr id="6" name="テキスト ボックス 5"/>
          <p:cNvSpPr txBox="1"/>
          <p:nvPr/>
        </p:nvSpPr>
        <p:spPr>
          <a:xfrm>
            <a:off x="3940688" y="3801873"/>
            <a:ext cx="1338828" cy="369332"/>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時間の流れ</a:t>
            </a:r>
          </a:p>
        </p:txBody>
      </p:sp>
      <p:sp>
        <p:nvSpPr>
          <p:cNvPr id="9" name="右矢印 8"/>
          <p:cNvSpPr/>
          <p:nvPr/>
        </p:nvSpPr>
        <p:spPr>
          <a:xfrm rot="5400000">
            <a:off x="4328745" y="4358029"/>
            <a:ext cx="533400" cy="463061"/>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583580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9867EC1-BD4C-42A1-A5AD-B0F71D4C29C1}" type="slidenum">
              <a:rPr kumimoji="1"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93</a:t>
            </a:fld>
            <a:endParaRPr kumimoji="1"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
        <p:nvSpPr>
          <p:cNvPr id="3" name="テキスト ボックス 2"/>
          <p:cNvSpPr txBox="1"/>
          <p:nvPr/>
        </p:nvSpPr>
        <p:spPr>
          <a:xfrm>
            <a:off x="474784" y="803031"/>
            <a:ext cx="8100647" cy="372409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平時に向けた支援活動では、</a:t>
            </a: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過去・現在・未来を</a:t>
            </a:r>
            <a:r>
              <a:rPr kumimoji="1" lang="en-US" altLang="ja-JP" sz="2400" b="0" i="0" u="none" strike="noStrike" kern="1200" cap="none" spc="0" normalizeH="0" baseline="0" noProof="0" dirty="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2400" b="0" i="0" u="none" strike="noStrike" kern="1200" cap="none" spc="0" normalizeH="0" baseline="0" noProof="0" dirty="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cs typeface="+mn-cs"/>
              </a:rPr>
              <a:t>つなぐ</a:t>
            </a:r>
            <a:r>
              <a:rPr kumimoji="1" lang="en-US" altLang="ja-JP" sz="2400" b="0" i="0" u="none" strike="noStrike" kern="1200" cap="none" spc="0" normalizeH="0" baseline="0" noProof="0" dirty="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cs typeface="+mn-cs"/>
              </a:rPr>
              <a:t>』</a:t>
            </a:r>
            <a:r>
              <a:rPr kumimoji="1" lang="ja-JP" altLang="en-US"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支援が重要です。</a:t>
            </a: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特に、高齢者が多い災害公営住宅での支援では、</a:t>
            </a: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過去を生かす事業の取組が求められます。</a:t>
            </a: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このことは、同時に「これまでの生活への回帰」であり、</a:t>
            </a: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8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平時での自律的生活を促す機会となります。</a:t>
            </a: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 name="テキスト ボックス 3"/>
          <p:cNvSpPr txBox="1"/>
          <p:nvPr/>
        </p:nvSpPr>
        <p:spPr>
          <a:xfrm>
            <a:off x="374772" y="5710019"/>
            <a:ext cx="8008924" cy="646331"/>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註　子どもとの関わりは、「未来」に繋ぐ支援になります。このように、支援内容を、</a:t>
            </a:r>
            <a:endParaRPr kumimoji="1" lang="en-US" altLang="ja-JP" sz="1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a:ln>
                  <a:noFill/>
                </a:ln>
                <a:solidFill>
                  <a:prstClr val="white"/>
                </a:solidFill>
                <a:effectLst/>
                <a:uLnTx/>
                <a:uFillTx/>
                <a:latin typeface="Arial" panose="020B0604020202020204" pitchFamily="34" charset="0"/>
                <a:ea typeface="ＭＳ Ｐゴシック" panose="020B0600070205080204" pitchFamily="50" charset="-128"/>
                <a:cs typeface="+mn-cs"/>
              </a:rPr>
              <a:t>過去</a:t>
            </a:r>
            <a:r>
              <a:rPr kumimoji="1" lang="ja-JP" altLang="en-US" sz="1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panose="020B0600070205080204" pitchFamily="50" charset="-128"/>
                <a:cs typeface="+mn-cs"/>
              </a:rPr>
              <a:t>・現在・未来へのつなぎを意志することも大切です。</a:t>
            </a:r>
          </a:p>
        </p:txBody>
      </p:sp>
    </p:spTree>
    <p:extLst>
      <p:ext uri="{BB962C8B-B14F-4D97-AF65-F5344CB8AC3E}">
        <p14:creationId xmlns:p14="http://schemas.microsoft.com/office/powerpoint/2010/main" val="3057366307"/>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DC63F38-8A74-4E62-9A4D-062195D94133}"/>
              </a:ext>
            </a:extLst>
          </p:cNvPr>
          <p:cNvSpPr txBox="1"/>
          <p:nvPr/>
        </p:nvSpPr>
        <p:spPr>
          <a:xfrm>
            <a:off x="867745" y="858416"/>
            <a:ext cx="7470315" cy="224676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◇高齢者は、近隣の顔なじみの関係との関わりのうちに、「それぞれ</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が他の誰でもない自分自身を確認する」（鏡に映った自我）</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◇高齢者は、心身の衰えや社会的役割の喪失の中にあって、</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「一貫性のある自我の維持」が課題（老年への過渡期）</a:t>
            </a: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◇リロケーションダメージ</a:t>
            </a:r>
          </a:p>
        </p:txBody>
      </p:sp>
      <p:sp>
        <p:nvSpPr>
          <p:cNvPr id="3" name="矢印: 下 2">
            <a:extLst>
              <a:ext uri="{FF2B5EF4-FFF2-40B4-BE49-F238E27FC236}">
                <a16:creationId xmlns:a16="http://schemas.microsoft.com/office/drawing/2014/main" id="{C88CF389-1515-415A-AA32-2569680786F6}"/>
              </a:ext>
            </a:extLst>
          </p:cNvPr>
          <p:cNvSpPr/>
          <p:nvPr/>
        </p:nvSpPr>
        <p:spPr>
          <a:xfrm>
            <a:off x="4320073" y="3486894"/>
            <a:ext cx="503853" cy="531844"/>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4897AA91-5F47-448F-9DAA-342731D4636C}"/>
              </a:ext>
            </a:extLst>
          </p:cNvPr>
          <p:cNvSpPr txBox="1"/>
          <p:nvPr/>
        </p:nvSpPr>
        <p:spPr>
          <a:xfrm>
            <a:off x="1129004" y="4599998"/>
            <a:ext cx="6894836" cy="523220"/>
          </a:xfrm>
          <a:prstGeom prst="rect">
            <a:avLst/>
          </a:prstGeom>
          <a:noFill/>
          <a:ln>
            <a:solidFill>
              <a:schemeClr val="bg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コミュニティの再構築が喫緊かつ最大の課題</a:t>
            </a:r>
          </a:p>
        </p:txBody>
      </p:sp>
    </p:spTree>
    <p:extLst>
      <p:ext uri="{BB962C8B-B14F-4D97-AF65-F5344CB8AC3E}">
        <p14:creationId xmlns:p14="http://schemas.microsoft.com/office/powerpoint/2010/main" val="24645909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FA6E1B9-FE75-4FB1-AAA0-4D003B179A08}"/>
              </a:ext>
            </a:extLst>
          </p:cNvPr>
          <p:cNvSpPr txBox="1"/>
          <p:nvPr/>
        </p:nvSpPr>
        <p:spPr>
          <a:xfrm>
            <a:off x="2023127" y="709128"/>
            <a:ext cx="5091458"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これを可能にするために重要な二つの要素！</a:t>
            </a:r>
          </a:p>
        </p:txBody>
      </p:sp>
      <p:sp>
        <p:nvSpPr>
          <p:cNvPr id="3" name="テキスト ボックス 2">
            <a:extLst>
              <a:ext uri="{FF2B5EF4-FFF2-40B4-BE49-F238E27FC236}">
                <a16:creationId xmlns:a16="http://schemas.microsoft.com/office/drawing/2014/main" id="{7EC0B093-1620-4B9F-9389-20FC538C25F6}"/>
              </a:ext>
            </a:extLst>
          </p:cNvPr>
          <p:cNvSpPr txBox="1"/>
          <p:nvPr/>
        </p:nvSpPr>
        <p:spPr>
          <a:xfrm>
            <a:off x="961053" y="1950098"/>
            <a:ext cx="7201010" cy="1446550"/>
          </a:xfrm>
          <a:prstGeom prst="rect">
            <a:avLst/>
          </a:prstGeom>
          <a:noFill/>
          <a:ln>
            <a:solidFill>
              <a:schemeClr val="bg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◇日常生活場面での支援（被災者支援→地域福祉）</a:t>
            </a:r>
            <a:endPar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rPr>
              <a:t>◇地域社会内での「お互い様の醸成」（市民的専門性）</a:t>
            </a:r>
            <a:endParaRPr kumimoji="1" lang="en-US" altLang="ja-JP" sz="24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800" b="0" i="0" u="none" strike="noStrike" kern="1200" cap="none" spc="0" normalizeH="0" baseline="0" noProof="0" dirty="0">
              <a:ln>
                <a:noFill/>
              </a:ln>
              <a:solidFill>
                <a:srgbClr val="FFFF00"/>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4" name="矢印: 下 3">
            <a:extLst>
              <a:ext uri="{FF2B5EF4-FFF2-40B4-BE49-F238E27FC236}">
                <a16:creationId xmlns:a16="http://schemas.microsoft.com/office/drawing/2014/main" id="{83F2E6D2-F0B7-4C1C-BE5A-83561A8F4E8B}"/>
              </a:ext>
            </a:extLst>
          </p:cNvPr>
          <p:cNvSpPr/>
          <p:nvPr/>
        </p:nvSpPr>
        <p:spPr>
          <a:xfrm>
            <a:off x="4268755" y="3677672"/>
            <a:ext cx="606490" cy="559836"/>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9B568016-00B4-4C41-AC01-88B13E4BE71E}"/>
              </a:ext>
            </a:extLst>
          </p:cNvPr>
          <p:cNvSpPr txBox="1"/>
          <p:nvPr/>
        </p:nvSpPr>
        <p:spPr>
          <a:xfrm>
            <a:off x="1655522" y="4730621"/>
            <a:ext cx="5892960"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これをベースにした息の長いサポートが求められます</a:t>
            </a:r>
          </a:p>
        </p:txBody>
      </p:sp>
    </p:spTree>
    <p:extLst>
      <p:ext uri="{BB962C8B-B14F-4D97-AF65-F5344CB8AC3E}">
        <p14:creationId xmlns:p14="http://schemas.microsoft.com/office/powerpoint/2010/main" val="226047770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スライド番号プレースホルダ 2">
            <a:extLst>
              <a:ext uri="{FF2B5EF4-FFF2-40B4-BE49-F238E27FC236}">
                <a16:creationId xmlns:a16="http://schemas.microsoft.com/office/drawing/2014/main" id="{F6638E88-0A8F-4ADB-ACFB-63F1C05506AE}"/>
              </a:ext>
            </a:extLst>
          </p:cNvPr>
          <p:cNvSpPr txBox="1">
            <a:spLocks noGrp="1"/>
          </p:cNvSpPr>
          <p:nvPr/>
        </p:nvSpPr>
        <p:spPr bwMode="auto">
          <a:xfrm>
            <a:off x="6443663" y="6192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2D60E8-942D-4DE4-ADA7-A04D7EC1856D}" type="slidenum">
              <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1" lang="en-US" altLang="ja-JP" sz="1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50" charset="-128"/>
              <a:cs typeface="+mn-cs"/>
            </a:endParaRPr>
          </a:p>
        </p:txBody>
      </p:sp>
      <p:sp>
        <p:nvSpPr>
          <p:cNvPr id="5" name="Rectangle 2">
            <a:extLst>
              <a:ext uri="{FF2B5EF4-FFF2-40B4-BE49-F238E27FC236}">
                <a16:creationId xmlns:a16="http://schemas.microsoft.com/office/drawing/2014/main" id="{BBE496ED-05E9-4E46-B04F-ED5530306B47}"/>
              </a:ext>
            </a:extLst>
          </p:cNvPr>
          <p:cNvSpPr txBox="1">
            <a:spLocks noChangeArrowheads="1"/>
          </p:cNvSpPr>
          <p:nvPr/>
        </p:nvSpPr>
        <p:spPr bwMode="auto">
          <a:xfrm>
            <a:off x="468313" y="2276475"/>
            <a:ext cx="8229600" cy="1152525"/>
          </a:xfrm>
          <a:prstGeom prst="rect">
            <a:avLst/>
          </a:prstGeom>
          <a:solidFill>
            <a:schemeClr val="accent1">
              <a:lumMod val="50000"/>
            </a:schemeClr>
          </a:solidFill>
          <a:ln w="12700">
            <a:solidFill>
              <a:schemeClr val="bg1"/>
            </a:solidFill>
            <a:miter lim="800000"/>
            <a:headEnd/>
            <a:tailEnd/>
          </a:ln>
          <a:scene3d>
            <a:camera prst="orthographicFront"/>
            <a:lightRig rig="threePt" dir="t"/>
          </a:scene3d>
          <a:sp3d>
            <a:bevelT/>
          </a:sp3d>
        </p:spPr>
        <p:txBody>
          <a:bodyPr anchor="ct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0" i="0" u="none" strike="noStrike" kern="0" cap="none" spc="0" normalizeH="0" baseline="0" noProof="0" dirty="0">
                <a:ln>
                  <a:noFill/>
                </a:ln>
                <a:solidFill>
                  <a:srgbClr val="FFFFFF"/>
                </a:solidFill>
                <a:effectLst/>
                <a:uLnTx/>
                <a:uFillTx/>
                <a:latin typeface="Arial"/>
                <a:ea typeface="ＭＳ Ｐゴシック"/>
                <a:cs typeface="+mj-cs"/>
              </a:rPr>
              <a:t>まとめにかえて</a:t>
            </a:r>
          </a:p>
        </p:txBody>
      </p:sp>
      <p:sp>
        <p:nvSpPr>
          <p:cNvPr id="6" name="テキスト ボックス 3"/>
          <p:cNvSpPr txBox="1">
            <a:spLocks noChangeArrowheads="1"/>
          </p:cNvSpPr>
          <p:nvPr/>
        </p:nvSpPr>
        <p:spPr bwMode="auto">
          <a:xfrm>
            <a:off x="3223606" y="3645024"/>
            <a:ext cx="28071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mn-cs"/>
              </a:rPr>
              <a:t>みなさんお存在は大きい！</a:t>
            </a:r>
          </a:p>
        </p:txBody>
      </p:sp>
    </p:spTree>
    <p:extLst>
      <p:ext uri="{BB962C8B-B14F-4D97-AF65-F5344CB8AC3E}">
        <p14:creationId xmlns:p14="http://schemas.microsoft.com/office/powerpoint/2010/main" val="3302102371"/>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286000" y="322975"/>
            <a:ext cx="4572000" cy="6155531"/>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た　　だ</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　　　　　　　　　　　　　　　　　　河　野　　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もっとも大切なものは</a:t>
            </a:r>
            <a:endParaRPr kumimoji="1" lang="en-US" altLang="ja-JP"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みな　ただ</a:t>
            </a:r>
            <a:endParaRPr kumimoji="1" lang="en-US" altLang="ja-JP"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太陽の光</a:t>
            </a:r>
            <a:endParaRPr kumimoji="1" lang="en-US" altLang="ja-JP"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野や山の緑</a:t>
            </a:r>
            <a:endParaRPr kumimoji="1" lang="en-US" altLang="ja-JP"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雨や川の水</a:t>
            </a:r>
            <a:endParaRPr kumimoji="1" lang="en-US" altLang="ja-JP"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朝夕のあいさつ</a:t>
            </a:r>
            <a:endParaRPr kumimoji="1" lang="en-US" altLang="ja-JP"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神への祈り</a:t>
            </a:r>
            <a:endParaRPr kumimoji="1" lang="en-US" altLang="ja-JP"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そして　母の愛</a:t>
            </a:r>
          </a:p>
        </p:txBody>
      </p:sp>
    </p:spTree>
    <p:extLst>
      <p:ext uri="{BB962C8B-B14F-4D97-AF65-F5344CB8AC3E}">
        <p14:creationId xmlns:p14="http://schemas.microsoft.com/office/powerpoint/2010/main" val="41124078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32504" y="1081549"/>
            <a:ext cx="466345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お互いさまの社会（地域共生社会）</a:t>
            </a:r>
          </a:p>
        </p:txBody>
      </p:sp>
      <p:sp>
        <p:nvSpPr>
          <p:cNvPr id="3" name="下矢印 2"/>
          <p:cNvSpPr/>
          <p:nvPr/>
        </p:nvSpPr>
        <p:spPr>
          <a:xfrm>
            <a:off x="4316361" y="2064778"/>
            <a:ext cx="511277" cy="540774"/>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 name="テキスト ボックス 3"/>
          <p:cNvSpPr txBox="1"/>
          <p:nvPr/>
        </p:nvSpPr>
        <p:spPr>
          <a:xfrm>
            <a:off x="1535787" y="2854196"/>
            <a:ext cx="610135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FF00"/>
                </a:solidFill>
                <a:effectLst/>
                <a:uLnTx/>
                <a:uFillTx/>
                <a:latin typeface="Calibri" panose="020F0502020204030204"/>
                <a:ea typeface="ＭＳ Ｐゴシック" panose="020B0600070205080204" pitchFamily="50" charset="-128"/>
                <a:cs typeface="+mn-cs"/>
              </a:rPr>
              <a:t>もっとも大切なものにあふれている社会</a:t>
            </a:r>
          </a:p>
        </p:txBody>
      </p:sp>
      <p:sp>
        <p:nvSpPr>
          <p:cNvPr id="5" name="下矢印 4"/>
          <p:cNvSpPr/>
          <p:nvPr/>
        </p:nvSpPr>
        <p:spPr>
          <a:xfrm>
            <a:off x="4311449" y="3839500"/>
            <a:ext cx="511277" cy="540774"/>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 name="テキスト ボックス 5"/>
          <p:cNvSpPr txBox="1"/>
          <p:nvPr/>
        </p:nvSpPr>
        <p:spPr>
          <a:xfrm>
            <a:off x="2792376" y="4660495"/>
            <a:ext cx="356059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お金で買うことが出来ない</a:t>
            </a:r>
          </a:p>
        </p:txBody>
      </p:sp>
    </p:spTree>
    <p:extLst>
      <p:ext uri="{BB962C8B-B14F-4D97-AF65-F5344CB8AC3E}">
        <p14:creationId xmlns:p14="http://schemas.microsoft.com/office/powerpoint/2010/main" val="40912543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60F8D23-78E5-4A48-A89D-0D54088C2FF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9867EC1-BD4C-42A1-A5AD-B0F71D4C29C1}" type="slidenum">
              <a:rPr kumimoji="0" lang="ja-JP" altLang="en-US" sz="1200" b="0" i="0" u="none" strike="noStrike" kern="1200" cap="none" spc="0" normalizeH="0" baseline="0" noProof="0" smtClean="0">
                <a:ln>
                  <a:noFill/>
                </a:ln>
                <a:solidFill>
                  <a:srgbClr val="898989"/>
                </a:solidFill>
                <a:effectLst/>
                <a:uLnTx/>
                <a:uFillTx/>
                <a:latin typeface="Calibri" panose="020F0502020204030204" pitchFamily="34" charset="0"/>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99</a:t>
            </a:fld>
            <a:endParaRPr kumimoji="0" lang="ja-JP" altLang="en-US" sz="1200" b="0" i="0" u="none" strike="noStrike" kern="1200" cap="none" spc="0" normalizeH="0" baseline="0" noProof="0">
              <a:ln>
                <a:noFill/>
              </a:ln>
              <a:solidFill>
                <a:srgbClr val="898989"/>
              </a:solidFill>
              <a:effectLst/>
              <a:uLnTx/>
              <a:uFillTx/>
              <a:latin typeface="Calibri" panose="020F0502020204030204" pitchFamily="34" charset="0"/>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id="{73D8B624-DA99-4170-8971-65F2991AF704}"/>
              </a:ext>
            </a:extLst>
          </p:cNvPr>
          <p:cNvSpPr txBox="1"/>
          <p:nvPr/>
        </p:nvSpPr>
        <p:spPr>
          <a:xfrm>
            <a:off x="979510" y="837839"/>
            <a:ext cx="7184979" cy="4524315"/>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cs typeface="+mn-cs"/>
              </a:rPr>
              <a:t>「知識」より「意識」が大切</a:t>
            </a:r>
            <a:endParaRPr kumimoji="1" lang="en-US" altLang="ja-JP" sz="2400" b="0" i="0" u="none" strike="noStrike" kern="1200" cap="none" spc="0" normalizeH="0" baseline="0" noProof="0" dirty="0">
              <a:ln>
                <a:noFill/>
              </a:ln>
              <a:solidFill>
                <a:srgbClr val="FFFF0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知識は、意識に必然的に付いてくる</a:t>
            </a: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日々のあらゆることに興味関心を持つ</a:t>
            </a: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そこに、未来を希望に満ちた社会に導く、ヒントがある。</a:t>
            </a: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皆さんは、掛け替えのない大きな存在</a:t>
            </a: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目の前の今を、しっかり歩もう！</a:t>
            </a:r>
          </a:p>
        </p:txBody>
      </p:sp>
    </p:spTree>
    <p:extLst>
      <p:ext uri="{BB962C8B-B14F-4D97-AF65-F5344CB8AC3E}">
        <p14:creationId xmlns:p14="http://schemas.microsoft.com/office/powerpoint/2010/main" val="3492197233"/>
      </p:ext>
    </p:extLst>
  </p:cSld>
  <p:clrMapOvr>
    <a:masterClrMapping/>
  </p:clrMapOvr>
  <p:transition spd="med"/>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2_2014-08-03関東学院大学講義ver.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2014-08-03関東学院大学講義ver.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2014-08-03関東学院大学講義ver.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3040</TotalTime>
  <Words>10196</Words>
  <Application>Microsoft Office PowerPoint</Application>
  <PresentationFormat>画面に合わせる (4:3)</PresentationFormat>
  <Paragraphs>1052</Paragraphs>
  <Slides>112</Slides>
  <Notes>37</Notes>
  <HiddenSlides>0</HiddenSlides>
  <MMClips>0</MMClips>
  <ScaleCrop>false</ScaleCrop>
  <HeadingPairs>
    <vt:vector size="6" baseType="variant">
      <vt:variant>
        <vt:lpstr>使用されているフォント</vt:lpstr>
      </vt:variant>
      <vt:variant>
        <vt:i4>18</vt:i4>
      </vt:variant>
      <vt:variant>
        <vt:lpstr>テーマ</vt:lpstr>
      </vt:variant>
      <vt:variant>
        <vt:i4>16</vt:i4>
      </vt:variant>
      <vt:variant>
        <vt:lpstr>スライド タイトル</vt:lpstr>
      </vt:variant>
      <vt:variant>
        <vt:i4>112</vt:i4>
      </vt:variant>
    </vt:vector>
  </HeadingPairs>
  <TitlesOfParts>
    <vt:vector size="146" baseType="lpstr">
      <vt:lpstr>Batang</vt:lpstr>
      <vt:lpstr>Dotum</vt:lpstr>
      <vt:lpstr>HGS創英角ﾎﾟｯﾌﾟ体</vt:lpstr>
      <vt:lpstr>Microsoft YaHei</vt:lpstr>
      <vt:lpstr>ＭＳ Ｐゴシック</vt:lpstr>
      <vt:lpstr>ＭＳ Ｐ明朝</vt:lpstr>
      <vt:lpstr>ＭＳ ゴシック</vt:lpstr>
      <vt:lpstr>UD デジタル 教科書体 NK-B</vt:lpstr>
      <vt:lpstr>UD デジタル 教科書体 NP-B</vt:lpstr>
      <vt:lpstr>游ゴシック</vt:lpstr>
      <vt:lpstr>Abadi</vt:lpstr>
      <vt:lpstr>Arial</vt:lpstr>
      <vt:lpstr>Bookman Old Style</vt:lpstr>
      <vt:lpstr>Calibri</vt:lpstr>
      <vt:lpstr>Calibri Light</vt:lpstr>
      <vt:lpstr>Century</vt:lpstr>
      <vt:lpstr>Times New Roman</vt:lpstr>
      <vt:lpstr>Wingdings 3</vt:lpstr>
      <vt:lpstr>1_Office ​​テーマ</vt:lpstr>
      <vt:lpstr>Office ​​テーマ</vt:lpstr>
      <vt:lpstr>2_Office ​​テーマ</vt:lpstr>
      <vt:lpstr>標準デザイン</vt:lpstr>
      <vt:lpstr>Office テーマ</vt:lpstr>
      <vt:lpstr>2_Office テーマ</vt:lpstr>
      <vt:lpstr>3_Office テーマ</vt:lpstr>
      <vt:lpstr>7_Office ​​テーマ</vt:lpstr>
      <vt:lpstr>5_Office テーマ</vt:lpstr>
      <vt:lpstr>6_Office テーマ</vt:lpstr>
      <vt:lpstr>2_2014-08-03関東学院大学講義ver.43</vt:lpstr>
      <vt:lpstr>8_Office ​​テーマ</vt:lpstr>
      <vt:lpstr>3_2014-08-03関東学院大学講義ver.43</vt:lpstr>
      <vt:lpstr>3_Office ​​テーマ</vt:lpstr>
      <vt:lpstr>1_2014-08-03関東学院大学講義ver.43</vt:lpstr>
      <vt:lpstr>4_Office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社会保障制度改革の方向性</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山河 自然</dc:creator>
  <cp:lastModifiedBy>山河 自然</cp:lastModifiedBy>
  <cp:revision>128</cp:revision>
  <cp:lastPrinted>2019-07-03T08:27:41Z</cp:lastPrinted>
  <dcterms:created xsi:type="dcterms:W3CDTF">2019-03-04T01:23:41Z</dcterms:created>
  <dcterms:modified xsi:type="dcterms:W3CDTF">2022-05-17T06:46:52Z</dcterms:modified>
</cp:coreProperties>
</file>