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 id="2147483887" r:id="rId2"/>
    <p:sldMasterId id="2147483899" r:id="rId3"/>
  </p:sldMasterIdLst>
  <p:notesMasterIdLst>
    <p:notesMasterId r:id="rId14"/>
  </p:notesMasterIdLst>
  <p:handoutMasterIdLst>
    <p:handoutMasterId r:id="rId15"/>
  </p:handoutMasterIdLst>
  <p:sldIdLst>
    <p:sldId id="1955" r:id="rId4"/>
    <p:sldId id="1956" r:id="rId5"/>
    <p:sldId id="1957" r:id="rId6"/>
    <p:sldId id="1958" r:id="rId7"/>
    <p:sldId id="1959" r:id="rId8"/>
    <p:sldId id="1960" r:id="rId9"/>
    <p:sldId id="1961" r:id="rId10"/>
    <p:sldId id="1962" r:id="rId11"/>
    <p:sldId id="1809" r:id="rId12"/>
    <p:sldId id="1808" r:id="rId13"/>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6092" autoAdjust="0"/>
    <p:restoredTop sz="94660"/>
  </p:normalViewPr>
  <p:slideViewPr>
    <p:cSldViewPr snapToGrid="0">
      <p:cViewPr varScale="1">
        <p:scale>
          <a:sx n="82" d="100"/>
          <a:sy n="82" d="100"/>
        </p:scale>
        <p:origin x="1378" y="67"/>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5348"/>
          </a:xfrm>
          <a:prstGeom prst="rect">
            <a:avLst/>
          </a:prstGeom>
        </p:spPr>
        <p:txBody>
          <a:bodyPr vert="horz" lIns="91440" tIns="45720" rIns="91440" bIns="45720" rtlCol="0"/>
          <a:lstStyle>
            <a:lvl1pPr algn="r">
              <a:defRPr sz="1200"/>
            </a:lvl1pPr>
          </a:lstStyle>
          <a:p>
            <a:fld id="{9477DECC-408E-49D1-8429-150E445AF37C}" type="datetimeFigureOut">
              <a:rPr kumimoji="1" lang="ja-JP" altLang="en-US" smtClean="0"/>
              <a:t>2021/6/22</a:t>
            </a:fld>
            <a:endParaRPr kumimoji="1" lang="ja-JP" altLang="en-US"/>
          </a:p>
        </p:txBody>
      </p:sp>
      <p:sp>
        <p:nvSpPr>
          <p:cNvPr id="4" name="フッター プレースホルダー 3"/>
          <p:cNvSpPr>
            <a:spLocks noGrp="1"/>
          </p:cNvSpPr>
          <p:nvPr>
            <p:ph type="ftr" sz="quarter" idx="2"/>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7"/>
            <a:ext cx="2921582" cy="495347"/>
          </a:xfrm>
          <a:prstGeom prst="rect">
            <a:avLst/>
          </a:prstGeom>
        </p:spPr>
        <p:txBody>
          <a:bodyPr vert="horz" lIns="91440" tIns="45720" rIns="91440" bIns="45720" rtlCol="0" anchor="b"/>
          <a:lstStyle>
            <a:lvl1pPr algn="r">
              <a:defRPr sz="1200"/>
            </a:lvl1pPr>
          </a:lstStyle>
          <a:p>
            <a:fld id="{0D2172EB-C3D1-4849-AA62-5C6AD33E79A0}" type="slidenum">
              <a:rPr kumimoji="1" lang="ja-JP" altLang="en-US" smtClean="0"/>
              <a:t>‹#›</a:t>
            </a:fld>
            <a:endParaRPr kumimoji="1" lang="ja-JP" altLang="en-US"/>
          </a:p>
        </p:txBody>
      </p:sp>
    </p:spTree>
    <p:extLst>
      <p:ext uri="{BB962C8B-B14F-4D97-AF65-F5344CB8AC3E}">
        <p14:creationId xmlns:p14="http://schemas.microsoft.com/office/powerpoint/2010/main" val="12813741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534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8971" y="0"/>
            <a:ext cx="2921582" cy="495348"/>
          </a:xfrm>
          <a:prstGeom prst="rect">
            <a:avLst/>
          </a:prstGeom>
        </p:spPr>
        <p:txBody>
          <a:bodyPr vert="horz" lIns="91440" tIns="45720" rIns="91440" bIns="45720" rtlCol="0"/>
          <a:lstStyle>
            <a:lvl1pPr algn="r">
              <a:defRPr sz="1200"/>
            </a:lvl1pPr>
          </a:lstStyle>
          <a:p>
            <a:fld id="{EB2E1754-1110-4CF6-A797-DE94C37E411A}" type="datetimeFigureOut">
              <a:rPr kumimoji="1" lang="ja-JP" altLang="en-US" smtClean="0"/>
              <a:t>2021/6/22</a:t>
            </a:fld>
            <a:endParaRPr kumimoji="1" lang="ja-JP" altLang="en-US"/>
          </a:p>
        </p:txBody>
      </p:sp>
      <p:sp>
        <p:nvSpPr>
          <p:cNvPr id="4" name="スライド イメージ プレースホルダー 3"/>
          <p:cNvSpPr>
            <a:spLocks noGrp="1" noRot="1" noChangeAspect="1"/>
          </p:cNvSpPr>
          <p:nvPr>
            <p:ph type="sldImg" idx="2"/>
          </p:nvPr>
        </p:nvSpPr>
        <p:spPr>
          <a:xfrm>
            <a:off x="1150938" y="1233488"/>
            <a:ext cx="4440237" cy="3332162"/>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212" y="4751219"/>
            <a:ext cx="5393690" cy="38873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17"/>
            <a:ext cx="2921582" cy="49534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8971" y="9377317"/>
            <a:ext cx="2921582" cy="495347"/>
          </a:xfrm>
          <a:prstGeom prst="rect">
            <a:avLst/>
          </a:prstGeom>
        </p:spPr>
        <p:txBody>
          <a:bodyPr vert="horz" lIns="91440" tIns="45720" rIns="91440" bIns="45720" rtlCol="0" anchor="b"/>
          <a:lstStyle>
            <a:lvl1pPr algn="r">
              <a:defRPr sz="1200"/>
            </a:lvl1pPr>
          </a:lstStyle>
          <a:p>
            <a:fld id="{37A297F9-5081-4844-8180-F387F6785C6E}" type="slidenum">
              <a:rPr kumimoji="1" lang="ja-JP" altLang="en-US" smtClean="0"/>
              <a:t>‹#›</a:t>
            </a:fld>
            <a:endParaRPr kumimoji="1" lang="ja-JP" altLang="en-US"/>
          </a:p>
        </p:txBody>
      </p:sp>
    </p:spTree>
    <p:extLst>
      <p:ext uri="{BB962C8B-B14F-4D97-AF65-F5344CB8AC3E}">
        <p14:creationId xmlns:p14="http://schemas.microsoft.com/office/powerpoint/2010/main" val="138266003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2929083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1972611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3743449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217877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366000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2018689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6807648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35220955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27113626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16060344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125313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12034122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17582765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14409900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8227959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71FC5C04-FF4F-41BC-898E-0704C695F017}" type="datetime1">
              <a:rPr lang="ja-JP" altLang="en-US"/>
              <a:pPr>
                <a:defRPr/>
              </a:pPr>
              <a:t>2021/6/22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27F22E2F-4F40-4D53-BF84-B75E27F0CC30}" type="slidenum">
              <a:rPr lang="ja-JP" altLang="en-US"/>
              <a:pPr/>
              <a:t>‹#›</a:t>
            </a:fld>
            <a:endParaRPr lang="ja-JP" altLang="en-US"/>
          </a:p>
        </p:txBody>
      </p:sp>
    </p:spTree>
    <p:extLst>
      <p:ext uri="{BB962C8B-B14F-4D97-AF65-F5344CB8AC3E}">
        <p14:creationId xmlns:p14="http://schemas.microsoft.com/office/powerpoint/2010/main" val="1581416128"/>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C425D3E-438D-4D79-93D3-DD522C43808E}" type="datetime1">
              <a:rPr lang="ja-JP" altLang="en-US"/>
              <a:pPr>
                <a:defRPr/>
              </a:pPr>
              <a:t>2021/6/22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CEE9F614-AAB1-4A4D-9409-FBC71B4F3B3B}" type="slidenum">
              <a:rPr lang="ja-JP" altLang="en-US"/>
              <a:pPr/>
              <a:t>‹#›</a:t>
            </a:fld>
            <a:endParaRPr lang="ja-JP" altLang="en-US"/>
          </a:p>
        </p:txBody>
      </p:sp>
    </p:spTree>
    <p:extLst>
      <p:ext uri="{BB962C8B-B14F-4D97-AF65-F5344CB8AC3E}">
        <p14:creationId xmlns:p14="http://schemas.microsoft.com/office/powerpoint/2010/main" val="4271825732"/>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16FF6AB-0F1C-4F11-A395-A7716D818352}" type="datetime1">
              <a:rPr lang="ja-JP" altLang="en-US"/>
              <a:pPr>
                <a:defRPr/>
              </a:pPr>
              <a:t>2021/6/22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856A8BA0-E376-436F-9830-FC9114FA9D80}" type="slidenum">
              <a:rPr lang="ja-JP" altLang="en-US"/>
              <a:pPr/>
              <a:t>‹#›</a:t>
            </a:fld>
            <a:endParaRPr lang="ja-JP" altLang="en-US"/>
          </a:p>
        </p:txBody>
      </p:sp>
    </p:spTree>
    <p:extLst>
      <p:ext uri="{BB962C8B-B14F-4D97-AF65-F5344CB8AC3E}">
        <p14:creationId xmlns:p14="http://schemas.microsoft.com/office/powerpoint/2010/main" val="3804009260"/>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58774C1-D868-4B51-86B0-E2942EF26A65}" type="datetime1">
              <a:rPr lang="ja-JP" altLang="en-US"/>
              <a:pPr>
                <a:defRPr/>
              </a:pPr>
              <a:t>2021/6/22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8AD1B3B0-26E4-4C82-A80F-E2B62CC736F1}" type="slidenum">
              <a:rPr lang="ja-JP" altLang="en-US"/>
              <a:pPr/>
              <a:t>‹#›</a:t>
            </a:fld>
            <a:endParaRPr lang="ja-JP" altLang="en-US"/>
          </a:p>
        </p:txBody>
      </p:sp>
    </p:spTree>
    <p:extLst>
      <p:ext uri="{BB962C8B-B14F-4D97-AF65-F5344CB8AC3E}">
        <p14:creationId xmlns:p14="http://schemas.microsoft.com/office/powerpoint/2010/main" val="4262997717"/>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1CF6FB4E-D03B-43FA-A450-0B14B8D47179}" type="datetime1">
              <a:rPr lang="ja-JP" altLang="en-US"/>
              <a:pPr>
                <a:defRPr/>
              </a:pPr>
              <a:t>2021/6/22</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fld id="{FDE547B5-DA69-40EF-B639-5D20EC6EA172}" type="slidenum">
              <a:rPr lang="ja-JP" altLang="en-US"/>
              <a:pPr/>
              <a:t>‹#›</a:t>
            </a:fld>
            <a:endParaRPr lang="ja-JP" altLang="en-US"/>
          </a:p>
        </p:txBody>
      </p:sp>
    </p:spTree>
    <p:extLst>
      <p:ext uri="{BB962C8B-B14F-4D97-AF65-F5344CB8AC3E}">
        <p14:creationId xmlns:p14="http://schemas.microsoft.com/office/powerpoint/2010/main" val="1843489547"/>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9D492E6-F491-4D52-8A3D-321906D8563F}" type="datetime1">
              <a:rPr lang="ja-JP" altLang="en-US"/>
              <a:pPr>
                <a:defRPr/>
              </a:pPr>
              <a:t>2021/6/22</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fld id="{881235B0-3600-414E-BB0E-FFC709E72729}" type="slidenum">
              <a:rPr lang="ja-JP" altLang="en-US"/>
              <a:pPr/>
              <a:t>‹#›</a:t>
            </a:fld>
            <a:endParaRPr lang="ja-JP" altLang="en-US"/>
          </a:p>
        </p:txBody>
      </p:sp>
    </p:spTree>
    <p:extLst>
      <p:ext uri="{BB962C8B-B14F-4D97-AF65-F5344CB8AC3E}">
        <p14:creationId xmlns:p14="http://schemas.microsoft.com/office/powerpoint/2010/main" val="276690532"/>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A9ACD89A-5BAC-4B8A-A8B2-80B5168CEB00}" type="datetime1">
              <a:rPr lang="ja-JP" altLang="en-US"/>
              <a:pPr>
                <a:defRPr/>
              </a:pPr>
              <a:t>2021/6/22</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fld id="{29867EC1-BD4C-42A1-A5AD-B0F71D4C29C1}" type="slidenum">
              <a:rPr lang="ja-JP" altLang="en-US"/>
              <a:pPr/>
              <a:t>‹#›</a:t>
            </a:fld>
            <a:endParaRPr lang="ja-JP" altLang="en-US"/>
          </a:p>
        </p:txBody>
      </p:sp>
    </p:spTree>
    <p:extLst>
      <p:ext uri="{BB962C8B-B14F-4D97-AF65-F5344CB8AC3E}">
        <p14:creationId xmlns:p14="http://schemas.microsoft.com/office/powerpoint/2010/main" val="34213755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28461509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2B571017-4B20-4885-A3AE-6E18EC2F2C67}" type="datetime1">
              <a:rPr lang="ja-JP" altLang="en-US"/>
              <a:pPr>
                <a:defRPr/>
              </a:pPr>
              <a:t>2021/6/22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35610246-38EC-4A1C-8832-EBECE73EB1B0}" type="slidenum">
              <a:rPr lang="ja-JP" altLang="en-US"/>
              <a:pPr/>
              <a:t>‹#›</a:t>
            </a:fld>
            <a:endParaRPr lang="ja-JP" altLang="en-US"/>
          </a:p>
        </p:txBody>
      </p:sp>
    </p:spTree>
    <p:extLst>
      <p:ext uri="{BB962C8B-B14F-4D97-AF65-F5344CB8AC3E}">
        <p14:creationId xmlns:p14="http://schemas.microsoft.com/office/powerpoint/2010/main" val="326028806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FFDA4871-95A2-48B8-81D4-68767C3735CA}" type="datetime1">
              <a:rPr lang="ja-JP" altLang="en-US"/>
              <a:pPr>
                <a:defRPr/>
              </a:pPr>
              <a:t>2021/6/22</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fld id="{DA935EB9-54A6-4839-ACE4-FF33F9CF2B20}" type="slidenum">
              <a:rPr lang="ja-JP" altLang="en-US"/>
              <a:pPr/>
              <a:t>‹#›</a:t>
            </a:fld>
            <a:endParaRPr lang="ja-JP" altLang="en-US"/>
          </a:p>
        </p:txBody>
      </p:sp>
    </p:spTree>
    <p:extLst>
      <p:ext uri="{BB962C8B-B14F-4D97-AF65-F5344CB8AC3E}">
        <p14:creationId xmlns:p14="http://schemas.microsoft.com/office/powerpoint/2010/main" val="3507501614"/>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3C85031-DBE0-42D0-B224-DF9E715D4B6E}" type="datetime1">
              <a:rPr lang="ja-JP" altLang="en-US"/>
              <a:pPr>
                <a:defRPr/>
              </a:pPr>
              <a:t>2021/6/22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BEC8B53B-EC9F-4771-9BD3-345377D433F7}" type="slidenum">
              <a:rPr lang="ja-JP" altLang="en-US"/>
              <a:pPr/>
              <a:t>‹#›</a:t>
            </a:fld>
            <a:endParaRPr lang="ja-JP" altLang="en-US"/>
          </a:p>
        </p:txBody>
      </p:sp>
    </p:spTree>
    <p:extLst>
      <p:ext uri="{BB962C8B-B14F-4D97-AF65-F5344CB8AC3E}">
        <p14:creationId xmlns:p14="http://schemas.microsoft.com/office/powerpoint/2010/main" val="2221946166"/>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4370BF2-A6C7-45DF-A395-831CBC51AB7B}" type="datetime1">
              <a:rPr lang="ja-JP" altLang="en-US"/>
              <a:pPr>
                <a:defRPr/>
              </a:pPr>
              <a:t>2021/6/22</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fld id="{5F3FBE15-8ABC-4882-B82A-4660A3A17125}" type="slidenum">
              <a:rPr lang="ja-JP" altLang="en-US"/>
              <a:pPr/>
              <a:t>‹#›</a:t>
            </a:fld>
            <a:endParaRPr lang="ja-JP" altLang="en-US"/>
          </a:p>
        </p:txBody>
      </p:sp>
    </p:spTree>
    <p:extLst>
      <p:ext uri="{BB962C8B-B14F-4D97-AF65-F5344CB8AC3E}">
        <p14:creationId xmlns:p14="http://schemas.microsoft.com/office/powerpoint/2010/main" val="590283708"/>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3826587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1626810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4202915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2973085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148362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47F95F3-D3A7-407E-B6CD-5206C6296D03}" type="datetimeFigureOut">
              <a:rPr kumimoji="1" lang="ja-JP" altLang="en-US" smtClean="0"/>
              <a:t>2021/6/22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3580848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F95F3-D3A7-407E-B6CD-5206C6296D03}" type="datetimeFigureOut">
              <a:rPr kumimoji="1" lang="ja-JP" altLang="en-US" smtClean="0"/>
              <a:t>2021/6/22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8FA0B-9AB7-40A9-85B0-4DB2F3A64543}" type="slidenum">
              <a:rPr kumimoji="1" lang="ja-JP" altLang="en-US" smtClean="0"/>
              <a:t>‹#›</a:t>
            </a:fld>
            <a:endParaRPr kumimoji="1" lang="ja-JP" altLang="en-US"/>
          </a:p>
        </p:txBody>
      </p:sp>
    </p:spTree>
    <p:extLst>
      <p:ext uri="{BB962C8B-B14F-4D97-AF65-F5344CB8AC3E}">
        <p14:creationId xmlns:p14="http://schemas.microsoft.com/office/powerpoint/2010/main" val="2174697535"/>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3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E4B7A-AF98-40A3-AF3F-8D359EC1DB6A}" type="datetimeFigureOut">
              <a:rPr kumimoji="1" lang="ja-JP" altLang="en-US" smtClean="0"/>
              <a:t>2021/6/22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C11DE-A99E-402F-BB87-8EB53EBF50C0}" type="slidenum">
              <a:rPr kumimoji="1" lang="ja-JP" altLang="en-US" smtClean="0"/>
              <a:t>‹#›</a:t>
            </a:fld>
            <a:endParaRPr kumimoji="1" lang="ja-JP" altLang="en-US"/>
          </a:p>
        </p:txBody>
      </p:sp>
    </p:spTree>
    <p:extLst>
      <p:ext uri="{BB962C8B-B14F-4D97-AF65-F5344CB8AC3E}">
        <p14:creationId xmlns:p14="http://schemas.microsoft.com/office/powerpoint/2010/main" val="3865582784"/>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32"/>
        </a:solidFill>
        <a:effectLst/>
      </p:bgPr>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6C83872E-B40D-45BF-81C1-120A48F70835}" type="datetime1">
              <a:rPr lang="ja-JP" altLang="en-US"/>
              <a:pPr>
                <a:defRPr/>
              </a:pPr>
              <a:t>2021/6/22</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D610B82-0486-4F50-A74F-81E2B65E47BF}" type="slidenum">
              <a:rPr lang="ja-JP" altLang="en-US"/>
              <a:pPr/>
              <a:t>‹#›</a:t>
            </a:fld>
            <a:endParaRPr lang="ja-JP" altLang="en-US"/>
          </a:p>
        </p:txBody>
      </p:sp>
    </p:spTree>
    <p:extLst>
      <p:ext uri="{BB962C8B-B14F-4D97-AF65-F5344CB8AC3E}">
        <p14:creationId xmlns:p14="http://schemas.microsoft.com/office/powerpoint/2010/main" val="2592560269"/>
      </p:ext>
    </p:extLst>
  </p:cSld>
  <p:clrMap bg1="lt1" tx1="dk1" bg2="lt2" tx2="dk2" accent1="accent1" accent2="accent2" accent3="accent3" accent4="accent4" accent5="accent5" accent6="accent6" hlink="hlink" folHlink="folHlink"/>
  <p:sldLayoutIdLst>
    <p:sldLayoutId id="2147483900" r:id="rId1"/>
    <p:sldLayoutId id="2147483901" r:id="rId2"/>
    <p:sldLayoutId id="2147483902" r:id="rId3"/>
    <p:sldLayoutId id="2147483903" r:id="rId4"/>
    <p:sldLayoutId id="2147483904" r:id="rId5"/>
    <p:sldLayoutId id="2147483905" r:id="rId6"/>
    <p:sldLayoutId id="2147483906" r:id="rId7"/>
    <p:sldLayoutId id="2147483907" r:id="rId8"/>
    <p:sldLayoutId id="2147483908" r:id="rId9"/>
    <p:sldLayoutId id="2147483909" r:id="rId10"/>
    <p:sldLayoutId id="2147483910" r:id="rId11"/>
  </p:sldLayoutIdLst>
  <p:transition spd="med"/>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eaLnBrk="1" fontAlgn="base" hangingPunct="1">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hyperlink" Target="https://careerconsultant-study.com/levinson/" TargetMode="External"/><Relationship Id="rId2" Type="http://schemas.openxmlformats.org/officeDocument/2006/relationships/image" Target="../media/image1.pn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2EBE868A-902F-4292-9714-A6ED629C1CF7}"/>
              </a:ext>
            </a:extLst>
          </p:cNvPr>
          <p:cNvSpPr txBox="1">
            <a:spLocks noChangeArrowheads="1"/>
          </p:cNvSpPr>
          <p:nvPr/>
        </p:nvSpPr>
        <p:spPr bwMode="auto">
          <a:xfrm>
            <a:off x="468313" y="2276872"/>
            <a:ext cx="8229600" cy="1152525"/>
          </a:xfrm>
          <a:prstGeom prst="rect">
            <a:avLst/>
          </a:prstGeom>
          <a:solidFill>
            <a:srgbClr val="BBE0E3">
              <a:lumMod val="50000"/>
            </a:srgbClr>
          </a:solidFill>
          <a:ln w="12700">
            <a:solidFill>
              <a:srgbClr val="FFFFFF"/>
            </a:solidFill>
            <a:miter lim="800000"/>
            <a:headEnd/>
            <a:tailEnd/>
          </a:ln>
          <a:scene3d>
            <a:camera prst="orthographicFront"/>
            <a:lightRig rig="threePt" dir="t"/>
          </a:scene3d>
          <a:sp3d>
            <a:bevelT/>
          </a:sp3d>
        </p:spPr>
        <p:txBody>
          <a:bodyPr vert="horz" wrap="square" lIns="91440" tIns="45720" rIns="91440" bIns="45720" numCol="1" rtlCol="0" anchor="ctr" anchorCtr="0" compatLnSpc="1">
            <a:prstTxWarp prst="textNoShape">
              <a:avLst/>
            </a:prstTxWarp>
            <a:norm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0" cap="none" spc="0" normalizeH="0" baseline="0" noProof="0" dirty="0">
                <a:ln>
                  <a:noFill/>
                </a:ln>
                <a:solidFill>
                  <a:srgbClr val="FFFFFF"/>
                </a:solidFill>
                <a:effectLst/>
                <a:uLnTx/>
                <a:uFillTx/>
                <a:latin typeface="Arial"/>
                <a:ea typeface="ＭＳ Ｐゴシック"/>
                <a:cs typeface="+mj-cs"/>
              </a:rPr>
              <a:t>故郷に戻る高齢者の心の奥底</a:t>
            </a:r>
          </a:p>
        </p:txBody>
      </p:sp>
      <p:sp>
        <p:nvSpPr>
          <p:cNvPr id="2" name="テキスト ボックス 1">
            <a:extLst>
              <a:ext uri="{FF2B5EF4-FFF2-40B4-BE49-F238E27FC236}">
                <a16:creationId xmlns:a16="http://schemas.microsoft.com/office/drawing/2014/main" id="{2AFCFF5C-6161-486A-B7F8-0F65D9AB5D11}"/>
              </a:ext>
            </a:extLst>
          </p:cNvPr>
          <p:cNvSpPr txBox="1"/>
          <p:nvPr/>
        </p:nvSpPr>
        <p:spPr>
          <a:xfrm>
            <a:off x="2125657" y="3666930"/>
            <a:ext cx="4892686" cy="369332"/>
          </a:xfrm>
          <a:prstGeom prst="rect">
            <a:avLst/>
          </a:prstGeom>
          <a:noFill/>
        </p:spPr>
        <p:txBody>
          <a:bodyPr wrap="none" rtlCol="0">
            <a:spAutoFit/>
          </a:bodyPr>
          <a:lstStyle/>
          <a:p>
            <a:r>
              <a:rPr kumimoji="1" lang="ja-JP" altLang="en-US" dirty="0">
                <a:solidFill>
                  <a:schemeClr val="bg1"/>
                </a:solidFill>
                <a:latin typeface="ＭＳ Ｐゴシック" panose="020B0600070205080204" pitchFamily="50" charset="-128"/>
                <a:ea typeface="ＭＳ Ｐゴシック" panose="020B0600070205080204" pitchFamily="50" charset="-128"/>
              </a:rPr>
              <a:t>東日本大震災から</a:t>
            </a:r>
            <a:r>
              <a:rPr kumimoji="1" lang="en-US" altLang="ja-JP" dirty="0">
                <a:solidFill>
                  <a:schemeClr val="bg1"/>
                </a:solidFill>
                <a:latin typeface="ＭＳ Ｐゴシック" panose="020B0600070205080204" pitchFamily="50" charset="-128"/>
                <a:ea typeface="ＭＳ Ｐゴシック" panose="020B0600070205080204" pitchFamily="50" charset="-128"/>
              </a:rPr>
              <a:t>10</a:t>
            </a:r>
            <a:r>
              <a:rPr kumimoji="1" lang="ja-JP" altLang="en-US" dirty="0">
                <a:solidFill>
                  <a:schemeClr val="bg1"/>
                </a:solidFill>
                <a:latin typeface="ＭＳ Ｐゴシック" panose="020B0600070205080204" pitchFamily="50" charset="-128"/>
                <a:ea typeface="ＭＳ Ｐゴシック" panose="020B0600070205080204" pitchFamily="50" charset="-128"/>
              </a:rPr>
              <a:t>年の今、気になっていること</a:t>
            </a:r>
          </a:p>
        </p:txBody>
      </p:sp>
    </p:spTree>
    <p:extLst>
      <p:ext uri="{BB962C8B-B14F-4D97-AF65-F5344CB8AC3E}">
        <p14:creationId xmlns:p14="http://schemas.microsoft.com/office/powerpoint/2010/main" val="4088520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29867EC1-BD4C-42A1-A5AD-B0F71D4C29C1}" type="slidenum">
              <a:rPr kumimoji="1" lang="ja-JP" altLang="en-US" sz="1200" b="0" i="0" u="none" strike="noStrike" kern="1200" cap="none" spc="0" normalizeH="0" baseline="0" noProof="0" smtClean="0">
                <a:ln>
                  <a:noFill/>
                </a:ln>
                <a:solidFill>
                  <a:srgbClr val="898989"/>
                </a:solidFill>
                <a:effectLst/>
                <a:uLnTx/>
                <a:uFillTx/>
                <a:latin typeface="Calibri" panose="020F0502020204030204" pitchFamily="34" charset="0"/>
                <a:ea typeface="ＭＳ Ｐゴシック" panose="020B0600070205080204" pitchFamily="50"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1" lang="ja-JP" altLang="en-US" sz="1200" b="0" i="0" u="none" strike="noStrike" kern="1200" cap="none" spc="0" normalizeH="0" baseline="0" noProof="0">
              <a:ln>
                <a:noFill/>
              </a:ln>
              <a:solidFill>
                <a:srgbClr val="898989"/>
              </a:solidFill>
              <a:effectLst/>
              <a:uLnTx/>
              <a:uFillTx/>
              <a:latin typeface="Calibri" panose="020F0502020204030204" pitchFamily="34" charset="0"/>
              <a:ea typeface="ＭＳ Ｐゴシック" panose="020B0600070205080204" pitchFamily="50" charset="-128"/>
              <a:cs typeface="+mn-cs"/>
            </a:endParaRPr>
          </a:p>
        </p:txBody>
      </p:sp>
      <p:sp>
        <p:nvSpPr>
          <p:cNvPr id="3" name="テキスト ボックス 2"/>
          <p:cNvSpPr txBox="1"/>
          <p:nvPr/>
        </p:nvSpPr>
        <p:spPr>
          <a:xfrm>
            <a:off x="2174631" y="1043354"/>
            <a:ext cx="4772460"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自治会活動における「合意形成」の留意点</a:t>
            </a:r>
          </a:p>
        </p:txBody>
      </p:sp>
      <p:sp>
        <p:nvSpPr>
          <p:cNvPr id="4" name="テキスト ボックス 3"/>
          <p:cNvSpPr txBox="1"/>
          <p:nvPr/>
        </p:nvSpPr>
        <p:spPr>
          <a:xfrm>
            <a:off x="262248" y="2215661"/>
            <a:ext cx="8597225"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若者の思考と高齢者の思考には、根本的な違いがある。</a:t>
            </a:r>
          </a:p>
        </p:txBody>
      </p:sp>
      <p:sp>
        <p:nvSpPr>
          <p:cNvPr id="5" name="右矢印 4"/>
          <p:cNvSpPr/>
          <p:nvPr/>
        </p:nvSpPr>
        <p:spPr>
          <a:xfrm rot="5400000">
            <a:off x="4106591" y="3059723"/>
            <a:ext cx="908538" cy="615462"/>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1628807" y="4202723"/>
            <a:ext cx="5864106" cy="40011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UD デジタル 教科書体 NK-B" panose="02020700000000000000" pitchFamily="18" charset="-128"/>
                <a:ea typeface="UD デジタル 教科書体 NK-B" panose="02020700000000000000" pitchFamily="18" charset="-128"/>
                <a:cs typeface="+mn-cs"/>
              </a:rPr>
              <a:t>このことに配慮して、自治会活動の企画・運営が必要</a:t>
            </a:r>
          </a:p>
        </p:txBody>
      </p:sp>
    </p:spTree>
    <p:extLst>
      <p:ext uri="{BB962C8B-B14F-4D97-AF65-F5344CB8AC3E}">
        <p14:creationId xmlns:p14="http://schemas.microsoft.com/office/powerpoint/2010/main" val="53155649"/>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3FACF36-FA1A-4DC9-8312-FD77F540753D}"/>
              </a:ext>
            </a:extLst>
          </p:cNvPr>
          <p:cNvSpPr txBox="1">
            <a:spLocks noChangeArrowheads="1"/>
          </p:cNvSpPr>
          <p:nvPr/>
        </p:nvSpPr>
        <p:spPr bwMode="auto">
          <a:xfrm>
            <a:off x="1552240" y="2500883"/>
            <a:ext cx="6039519" cy="928117"/>
          </a:xfrm>
          <a:prstGeom prst="rect">
            <a:avLst/>
          </a:prstGeom>
          <a:solidFill>
            <a:srgbClr val="CCCCFF"/>
          </a:solidFill>
          <a:ln w="9525">
            <a:solidFill>
              <a:srgbClr val="FFFFFF"/>
            </a:solidFill>
            <a:miter lim="800000"/>
            <a:headEnd/>
            <a:tailEnd/>
          </a:ln>
          <a:scene3d>
            <a:camera prst="orthographicFront"/>
            <a:lightRig rig="threePt" dir="t"/>
          </a:scene3d>
          <a:sp3d>
            <a:bevelT/>
          </a:sp3d>
        </p:spPr>
        <p:txBody>
          <a:bodyPr anchor="ct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24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j-cs"/>
              </a:rPr>
              <a:t>なぜ、高齢者は強い定住志向を示すのか</a:t>
            </a:r>
            <a:endParaRPr kumimoji="1" lang="en-US" altLang="ja-JP" sz="2400" b="0" i="0" u="none" strike="noStrike" kern="0" cap="none" spc="0" normalizeH="0" baseline="0" noProof="0" dirty="0">
              <a:ln>
                <a:noFill/>
              </a:ln>
              <a:solidFill>
                <a:srgbClr val="002060"/>
              </a:solidFill>
              <a:effectLst/>
              <a:uLnTx/>
              <a:uFillTx/>
              <a:latin typeface="ＭＳ Ｐゴシック" panose="020B0600070205080204" pitchFamily="50" charset="-128"/>
              <a:ea typeface="ＭＳ Ｐゴシック" panose="020B0600070205080204" pitchFamily="50" charset="-128"/>
              <a:cs typeface="+mj-cs"/>
            </a:endParaRPr>
          </a:p>
        </p:txBody>
      </p:sp>
    </p:spTree>
    <p:extLst>
      <p:ext uri="{BB962C8B-B14F-4D97-AF65-F5344CB8AC3E}">
        <p14:creationId xmlns:p14="http://schemas.microsoft.com/office/powerpoint/2010/main" val="1739696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F76D82E-2EF7-4F69-AF06-55A222992198}"/>
              </a:ext>
            </a:extLst>
          </p:cNvPr>
          <p:cNvSpPr txBox="1"/>
          <p:nvPr/>
        </p:nvSpPr>
        <p:spPr>
          <a:xfrm>
            <a:off x="214594" y="597149"/>
            <a:ext cx="8752717"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自分が自分であるためには、故郷にある過去の記憶を捨て去ることはできない。</a:t>
            </a:r>
          </a:p>
        </p:txBody>
      </p:sp>
      <p:sp>
        <p:nvSpPr>
          <p:cNvPr id="4" name="テキスト ボックス 3">
            <a:extLst>
              <a:ext uri="{FF2B5EF4-FFF2-40B4-BE49-F238E27FC236}">
                <a16:creationId xmlns:a16="http://schemas.microsoft.com/office/drawing/2014/main" id="{63F94B6F-6E22-4CEE-AB23-DB12DED25D1C}"/>
              </a:ext>
            </a:extLst>
          </p:cNvPr>
          <p:cNvSpPr txBox="1"/>
          <p:nvPr/>
        </p:nvSpPr>
        <p:spPr>
          <a:xfrm>
            <a:off x="335622" y="1595534"/>
            <a:ext cx="8510663" cy="2862322"/>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高齢者にとっての地域には、</a:t>
            </a: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◇山、河、海といった</a:t>
            </a:r>
            <a:r>
              <a:rPr kumimoji="1" lang="ja-JP" altLang="en-US" sz="20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「自然環境」</a:t>
            </a:r>
            <a:endParaRPr kumimoji="1" lang="en-US" altLang="ja-JP" sz="20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　　　　◇長年培った隣近所の顔見知りのいる</a:t>
            </a:r>
            <a:r>
              <a:rPr kumimoji="1" lang="ja-JP" altLang="en-US" sz="20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「社会環境」</a:t>
            </a:r>
            <a:endParaRPr kumimoji="1" lang="en-US" altLang="ja-JP" sz="20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の二つがある。</a:t>
            </a: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高齢者には、長年慣れ親しんだ、特定の「自然環境」と特定の「社会環境」との</a:t>
            </a: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関わりの中で営まれる生活が、望ましい生活として捉えられている。</a:t>
            </a:r>
          </a:p>
        </p:txBody>
      </p:sp>
      <p:sp>
        <p:nvSpPr>
          <p:cNvPr id="5" name="矢印: 下 4">
            <a:extLst>
              <a:ext uri="{FF2B5EF4-FFF2-40B4-BE49-F238E27FC236}">
                <a16:creationId xmlns:a16="http://schemas.microsoft.com/office/drawing/2014/main" id="{23BE4800-8B08-4949-89F0-9839A37B6382}"/>
              </a:ext>
            </a:extLst>
          </p:cNvPr>
          <p:cNvSpPr/>
          <p:nvPr/>
        </p:nvSpPr>
        <p:spPr>
          <a:xfrm>
            <a:off x="4357396" y="4711959"/>
            <a:ext cx="457200" cy="475861"/>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6" name="テキスト ボックス 5">
            <a:extLst>
              <a:ext uri="{FF2B5EF4-FFF2-40B4-BE49-F238E27FC236}">
                <a16:creationId xmlns:a16="http://schemas.microsoft.com/office/drawing/2014/main" id="{0EDC8C8C-BD22-458C-8D8C-8E9C266E1488}"/>
              </a:ext>
            </a:extLst>
          </p:cNvPr>
          <p:cNvSpPr txBox="1"/>
          <p:nvPr/>
        </p:nvSpPr>
        <p:spPr>
          <a:xfrm>
            <a:off x="1291664" y="5441923"/>
            <a:ext cx="6588663" cy="70788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ではなぜ、高齢者にとって、慣れ親しんだ特定の自然環境と</a:t>
            </a:r>
            <a:endParaRPr kumimoji="1"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社会環境が重要なのか？</a:t>
            </a:r>
          </a:p>
        </p:txBody>
      </p:sp>
    </p:spTree>
    <p:extLst>
      <p:ext uri="{BB962C8B-B14F-4D97-AF65-F5344CB8AC3E}">
        <p14:creationId xmlns:p14="http://schemas.microsoft.com/office/powerpoint/2010/main" val="392312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46497A2-827E-4EE1-9683-646981DD535C}"/>
              </a:ext>
            </a:extLst>
          </p:cNvPr>
          <p:cNvSpPr txBox="1"/>
          <p:nvPr/>
        </p:nvSpPr>
        <p:spPr>
          <a:xfrm>
            <a:off x="1340987" y="335902"/>
            <a:ext cx="6462025"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このような理論があります。「社会的自我論」「相互承認論」</a:t>
            </a:r>
          </a:p>
        </p:txBody>
      </p:sp>
      <p:sp>
        <p:nvSpPr>
          <p:cNvPr id="3" name="テキスト ボックス 2">
            <a:extLst>
              <a:ext uri="{FF2B5EF4-FFF2-40B4-BE49-F238E27FC236}">
                <a16:creationId xmlns:a16="http://schemas.microsoft.com/office/drawing/2014/main" id="{FD2FC11D-C15E-4540-81DE-E41A0CB03F1F}"/>
              </a:ext>
            </a:extLst>
          </p:cNvPr>
          <p:cNvSpPr txBox="1"/>
          <p:nvPr/>
        </p:nvSpPr>
        <p:spPr>
          <a:xfrm>
            <a:off x="251927" y="1035698"/>
            <a:ext cx="8677375" cy="4893647"/>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人間は、自分の顔や姿を見るために鏡をのぞくのと同じように、</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他の人に自分がどの様に映っているのかを想像することによって</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自我（私）が具体的につくられます（「鏡に映った自我」船津</a:t>
            </a:r>
            <a:r>
              <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1983</a:t>
            </a: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自分が、何者であるかという認識は、自分が他の人によって、</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どの様な者として扱われているのかを通して獲得されます。</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高齢者は、近隣の顔なじみの関係との関わりのうちに、「それぞれ</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が他の誰でもない自分自身を確認する」ことになります。</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高齢者は、自分が自分である続けるために、それを承認してくれる</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顔見知りなどの「社会環境」のある、住み慣れた地域を離れようと</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rPr>
              <a:t>しないのです。</a:t>
            </a:r>
            <a:endParaRPr kumimoji="1" lang="en-US" altLang="ja-JP" sz="2400" b="0" i="0" u="none" strike="noStrike" kern="1200" cap="none" spc="0" normalizeH="0" baseline="0" noProof="0" dirty="0">
              <a:ln>
                <a:noFill/>
              </a:ln>
              <a:solidFill>
                <a:prstClr val="white"/>
              </a:solidFill>
              <a:effectLst/>
              <a:uLnTx/>
              <a:uFill>
                <a:solidFill>
                  <a:srgbClr val="FF0000"/>
                </a:solidFill>
              </a:uFill>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350211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3CDA546-BC95-41FD-A751-D9639C7A3A35}"/>
              </a:ext>
            </a:extLst>
          </p:cNvPr>
          <p:cNvSpPr txBox="1"/>
          <p:nvPr/>
        </p:nvSpPr>
        <p:spPr>
          <a:xfrm>
            <a:off x="298582" y="597158"/>
            <a:ext cx="8829661" cy="526297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一方、他の地域では、当人を知っている人はいないため、</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高齢者は「どこにでもいる年寄りの一人」に過ぎず、またそのように</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扱われます。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それゆえ、他者の中では、名前もない、歴史もありません。</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こうした環境下では、自分が自分としてあり続けることは、難しい</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のです。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また、家屋敷や近隣の自然環境は、個々人が経験してきた過去</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の記憶と結びついている「場所」にほかなりません（浜</a:t>
            </a: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2010</a:t>
            </a: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高齢者にとって、これらの風景や建物などは、当人のうちに沈殿し、</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積み重なっている記憶への標識となります。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00844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矢印: 下 2">
            <a:extLst>
              <a:ext uri="{FF2B5EF4-FFF2-40B4-BE49-F238E27FC236}">
                <a16:creationId xmlns:a16="http://schemas.microsoft.com/office/drawing/2014/main" id="{3032B2CA-9061-47BB-8C66-1403CDF71727}"/>
              </a:ext>
            </a:extLst>
          </p:cNvPr>
          <p:cNvSpPr/>
          <p:nvPr/>
        </p:nvSpPr>
        <p:spPr>
          <a:xfrm>
            <a:off x="4305407" y="1198982"/>
            <a:ext cx="559837" cy="648478"/>
          </a:xfrm>
          <a:prstGeom prst="down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4" name="テキスト ボックス 3">
            <a:extLst>
              <a:ext uri="{FF2B5EF4-FFF2-40B4-BE49-F238E27FC236}">
                <a16:creationId xmlns:a16="http://schemas.microsoft.com/office/drawing/2014/main" id="{DF7F13A8-FE7B-476F-9F54-857060D48465}"/>
              </a:ext>
            </a:extLst>
          </p:cNvPr>
          <p:cNvSpPr txBox="1"/>
          <p:nvPr/>
        </p:nvSpPr>
        <p:spPr>
          <a:xfrm>
            <a:off x="251746" y="2090172"/>
            <a:ext cx="8640507" cy="12003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近隣の人々との関わり（社会環境）と見慣れた風景や建物という</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空間に関わる「場所」（自然環境）は、高齢者が自分自身の固有の</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過去を有する特定の自己として、維持し続けるために、重要です。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5" name="テキスト ボックス 4">
            <a:extLst>
              <a:ext uri="{FF2B5EF4-FFF2-40B4-BE49-F238E27FC236}">
                <a16:creationId xmlns:a16="http://schemas.microsoft.com/office/drawing/2014/main" id="{0D88919A-CC1F-4205-988A-4D0F12BDCD67}"/>
              </a:ext>
            </a:extLst>
          </p:cNvPr>
          <p:cNvSpPr txBox="1"/>
          <p:nvPr/>
        </p:nvSpPr>
        <p:spPr>
          <a:xfrm>
            <a:off x="839750" y="466531"/>
            <a:ext cx="7491153"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高齢者にとっての他者との関わりや見慣れた風景の意味するものは</a:t>
            </a:r>
          </a:p>
        </p:txBody>
      </p:sp>
      <p:sp>
        <p:nvSpPr>
          <p:cNvPr id="6" name="テキスト ボックス 5">
            <a:extLst>
              <a:ext uri="{FF2B5EF4-FFF2-40B4-BE49-F238E27FC236}">
                <a16:creationId xmlns:a16="http://schemas.microsoft.com/office/drawing/2014/main" id="{80159297-DE81-47FA-A53D-148C1053A040}"/>
              </a:ext>
            </a:extLst>
          </p:cNvPr>
          <p:cNvSpPr txBox="1"/>
          <p:nvPr/>
        </p:nvSpPr>
        <p:spPr>
          <a:xfrm>
            <a:off x="373049" y="3909527"/>
            <a:ext cx="8356775" cy="1200329"/>
          </a:xfrm>
          <a:prstGeom prst="rect">
            <a:avLst/>
          </a:prstGeom>
          <a:noFill/>
          <a:ln>
            <a:solidFill>
              <a:schemeClr val="bg1"/>
            </a:solidFill>
          </a:ln>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このようにして高齢者は、固有の歴史を持つ特定の自己として、</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自分が自分である続けるために、長年住み続けてきた地域を</a:t>
            </a: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離れようとしない、又は戻ろうとするのです。</a:t>
            </a:r>
          </a:p>
        </p:txBody>
      </p:sp>
    </p:spTree>
    <p:extLst>
      <p:ext uri="{BB962C8B-B14F-4D97-AF65-F5344CB8AC3E}">
        <p14:creationId xmlns:p14="http://schemas.microsoft.com/office/powerpoint/2010/main" val="236454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D0BEE54-6B5D-4DB3-BD95-EDA4BFCE172A}"/>
              </a:ext>
            </a:extLst>
          </p:cNvPr>
          <p:cNvSpPr txBox="1"/>
          <p:nvPr/>
        </p:nvSpPr>
        <p:spPr>
          <a:xfrm>
            <a:off x="1187099" y="429207"/>
            <a:ext cx="6769802"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もう一つの説明理論　レビンソン（</a:t>
            </a:r>
            <a:r>
              <a:rPr kumimoji="1" lang="en-US" altLang="ja-JP" sz="2000" b="0" i="0" u="none" strike="noStrike" kern="1200" cap="none" spc="0" normalizeH="0" baseline="0" noProof="0" dirty="0" err="1">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Levinson,D.J</a:t>
            </a:r>
            <a:r>
              <a:rPr kumimoji="1"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）の発達段階説</a:t>
            </a:r>
          </a:p>
        </p:txBody>
      </p:sp>
      <p:pic>
        <p:nvPicPr>
          <p:cNvPr id="3" name="図 2">
            <a:extLst>
              <a:ext uri="{FF2B5EF4-FFF2-40B4-BE49-F238E27FC236}">
                <a16:creationId xmlns:a16="http://schemas.microsoft.com/office/drawing/2014/main" id="{7F7FB298-07FB-412B-8E8A-3B861143A487}"/>
              </a:ext>
            </a:extLst>
          </p:cNvPr>
          <p:cNvPicPr>
            <a:picLocks noChangeAspect="1"/>
          </p:cNvPicPr>
          <p:nvPr/>
        </p:nvPicPr>
        <p:blipFill>
          <a:blip r:embed="rId2"/>
          <a:stretch>
            <a:fillRect/>
          </a:stretch>
        </p:blipFill>
        <p:spPr>
          <a:xfrm>
            <a:off x="1323975" y="1338262"/>
            <a:ext cx="6496050" cy="4181475"/>
          </a:xfrm>
          <a:prstGeom prst="rect">
            <a:avLst/>
          </a:prstGeom>
        </p:spPr>
      </p:pic>
      <p:sp>
        <p:nvSpPr>
          <p:cNvPr id="4" name="テキスト ボックス 3">
            <a:extLst>
              <a:ext uri="{FF2B5EF4-FFF2-40B4-BE49-F238E27FC236}">
                <a16:creationId xmlns:a16="http://schemas.microsoft.com/office/drawing/2014/main" id="{8AD5864D-9A5A-48A6-BC1B-71FA2E9FC7AE}"/>
              </a:ext>
            </a:extLst>
          </p:cNvPr>
          <p:cNvSpPr txBox="1"/>
          <p:nvPr/>
        </p:nvSpPr>
        <p:spPr>
          <a:xfrm>
            <a:off x="270588" y="6195527"/>
            <a:ext cx="5931432"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出典：</a:t>
            </a:r>
            <a:r>
              <a:rPr kumimoji="1" lang="en-US" altLang="ja-JP"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hlinkClick r:id="rId3"/>
              </a:rPr>
              <a:t>https://careerconsultant-study.com/levinson/</a:t>
            </a:r>
            <a:r>
              <a:rPr kumimoji="1" lang="ja-JP" altLang="en-US"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en-US" altLang="ja-JP"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2021-05-30</a:t>
            </a:r>
            <a:r>
              <a:rPr kumimoji="1" lang="ja-JP" altLang="en-US" sz="16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p>
        </p:txBody>
      </p:sp>
    </p:spTree>
    <p:extLst>
      <p:ext uri="{BB962C8B-B14F-4D97-AF65-F5344CB8AC3E}">
        <p14:creationId xmlns:p14="http://schemas.microsoft.com/office/powerpoint/2010/main" val="284965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04E735B-B235-4433-AB76-D75142A7F914}"/>
              </a:ext>
            </a:extLst>
          </p:cNvPr>
          <p:cNvSpPr txBox="1"/>
          <p:nvPr/>
        </p:nvSpPr>
        <p:spPr>
          <a:xfrm>
            <a:off x="1623526" y="662674"/>
            <a:ext cx="5896947" cy="4001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成人後期・老年期（</a:t>
            </a:r>
            <a:r>
              <a:rPr kumimoji="0" lang="en-US" altLang="ja-JP"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60</a:t>
            </a:r>
            <a:r>
              <a:rPr kumimoji="0" lang="ja-JP" altLang="en-US" sz="20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歳以降）は、	老年への過渡期</a:t>
            </a:r>
          </a:p>
        </p:txBody>
      </p:sp>
      <p:sp>
        <p:nvSpPr>
          <p:cNvPr id="4" name="テキスト ボックス 3">
            <a:extLst>
              <a:ext uri="{FF2B5EF4-FFF2-40B4-BE49-F238E27FC236}">
                <a16:creationId xmlns:a16="http://schemas.microsoft.com/office/drawing/2014/main" id="{79E3E0CA-9430-4FC6-8104-A3597940EFE7}"/>
              </a:ext>
            </a:extLst>
          </p:cNvPr>
          <p:cNvSpPr txBox="1"/>
          <p:nvPr/>
        </p:nvSpPr>
        <p:spPr>
          <a:xfrm>
            <a:off x="681137" y="1688841"/>
            <a:ext cx="7826181" cy="267765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高齢者は、心身の衰えや社会的役割の喪失の中にあって、</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「一貫性のある自我の維持」が課題になります。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高齢者は、衰えに直面した右肩下がりの状況にあります。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この為、「昨日と同じ私」であることが、重要になります。</a:t>
            </a: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「お変わりありませんね</a:t>
            </a:r>
            <a:r>
              <a:rPr kumimoji="1" lang="en-US" altLang="ja-JP"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a:t>
            </a:r>
            <a:r>
              <a:rPr kumimoji="1" lang="ja-JP" altLang="en-US" sz="24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」は、褒め言葉になります。</a:t>
            </a:r>
          </a:p>
        </p:txBody>
      </p:sp>
    </p:spTree>
    <p:extLst>
      <p:ext uri="{BB962C8B-B14F-4D97-AF65-F5344CB8AC3E}">
        <p14:creationId xmlns:p14="http://schemas.microsoft.com/office/powerpoint/2010/main" val="127115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32"/>
        </a:solidFill>
        <a:effectLst/>
      </p:bgPr>
    </p:bg>
    <p:spTree>
      <p:nvGrpSpPr>
        <p:cNvPr id="1" name=""/>
        <p:cNvGrpSpPr/>
        <p:nvPr/>
      </p:nvGrpSpPr>
      <p:grpSpPr>
        <a:xfrm>
          <a:off x="0" y="0"/>
          <a:ext cx="0" cy="0"/>
          <a:chOff x="0" y="0"/>
          <a:chExt cx="0" cy="0"/>
        </a:xfrm>
      </p:grpSpPr>
      <p:cxnSp>
        <p:nvCxnSpPr>
          <p:cNvPr id="5" name="直線コネクタ 4"/>
          <p:cNvCxnSpPr/>
          <p:nvPr/>
        </p:nvCxnSpPr>
        <p:spPr>
          <a:xfrm>
            <a:off x="1693985" y="1981200"/>
            <a:ext cx="0" cy="28956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693985" y="4876800"/>
            <a:ext cx="646527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アーチ 8"/>
          <p:cNvSpPr/>
          <p:nvPr/>
        </p:nvSpPr>
        <p:spPr>
          <a:xfrm>
            <a:off x="1652953" y="2760784"/>
            <a:ext cx="6412524" cy="4906108"/>
          </a:xfrm>
          <a:prstGeom prst="blockArc">
            <a:avLst>
              <a:gd name="adj1" fmla="val 11180634"/>
              <a:gd name="adj2" fmla="val 21258110"/>
              <a:gd name="adj3" fmla="val 0"/>
            </a:avLst>
          </a:prstGeom>
          <a:noFill/>
          <a:ln w="28575">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panose="020F0502020204030204"/>
              <a:ea typeface="游ゴシック" panose="020B0400000000000000" pitchFamily="50" charset="-128"/>
              <a:cs typeface="+mn-cs"/>
            </a:endParaRPr>
          </a:p>
        </p:txBody>
      </p:sp>
      <p:sp>
        <p:nvSpPr>
          <p:cNvPr id="11" name="テキスト ボックス 10"/>
          <p:cNvSpPr txBox="1"/>
          <p:nvPr/>
        </p:nvSpPr>
        <p:spPr>
          <a:xfrm>
            <a:off x="3587306" y="1605976"/>
            <a:ext cx="2778325"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中年クライシス（</a:t>
            </a:r>
            <a:r>
              <a:rPr kumimoji="1" lang="en-US" altLang="ja-JP"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50</a:t>
            </a: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代前後）</a:t>
            </a:r>
          </a:p>
        </p:txBody>
      </p:sp>
      <p:sp>
        <p:nvSpPr>
          <p:cNvPr id="12" name="右矢印 11"/>
          <p:cNvSpPr/>
          <p:nvPr/>
        </p:nvSpPr>
        <p:spPr>
          <a:xfrm rot="19527910">
            <a:off x="2133599" y="3064672"/>
            <a:ext cx="1172307" cy="211015"/>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3" name="右矢印 12"/>
          <p:cNvSpPr/>
          <p:nvPr/>
        </p:nvSpPr>
        <p:spPr>
          <a:xfrm rot="2082333">
            <a:off x="6569079" y="3144686"/>
            <a:ext cx="1172307" cy="211015"/>
          </a:xfrm>
          <a:prstGeom prst="rightArrow">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14" name="テキスト ボックス 13"/>
          <p:cNvSpPr txBox="1"/>
          <p:nvPr/>
        </p:nvSpPr>
        <p:spPr>
          <a:xfrm>
            <a:off x="1948133" y="2132631"/>
            <a:ext cx="1984839"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昨日と</a:t>
            </a: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違う</a:t>
            </a: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は成長</a:t>
            </a:r>
            <a:endParaRPr kumimoji="1" lang="en-US" altLang="ja-JP"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（未来に価値）</a:t>
            </a:r>
          </a:p>
        </p:txBody>
      </p:sp>
      <p:sp>
        <p:nvSpPr>
          <p:cNvPr id="15" name="テキスト ボックス 14"/>
          <p:cNvSpPr txBox="1"/>
          <p:nvPr/>
        </p:nvSpPr>
        <p:spPr>
          <a:xfrm>
            <a:off x="6365631" y="2154029"/>
            <a:ext cx="1922321" cy="646331"/>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昨日と</a:t>
            </a: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同じ</a:t>
            </a: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は維持</a:t>
            </a:r>
            <a:endParaRPr kumimoji="1" lang="en-US" altLang="ja-JP"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lumMod val="85000"/>
                  </a:prstClr>
                </a:solidFill>
                <a:effectLst/>
                <a:uLnTx/>
                <a:uFillTx/>
                <a:latin typeface="ＭＳ Ｐゴシック" panose="020B0600070205080204" pitchFamily="50" charset="-128"/>
                <a:ea typeface="ＭＳ Ｐゴシック" panose="020B0600070205080204" pitchFamily="50" charset="-128"/>
                <a:cs typeface="+mn-cs"/>
              </a:rPr>
              <a:t>（過去に価値）</a:t>
            </a:r>
          </a:p>
        </p:txBody>
      </p:sp>
      <p:cxnSp>
        <p:nvCxnSpPr>
          <p:cNvPr id="19" name="直線コネクタ 18"/>
          <p:cNvCxnSpPr/>
          <p:nvPr/>
        </p:nvCxnSpPr>
        <p:spPr>
          <a:xfrm>
            <a:off x="2409092" y="4161692"/>
            <a:ext cx="1081477"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flipV="1">
            <a:off x="3490569" y="3423138"/>
            <a:ext cx="0" cy="738554"/>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p:cNvSpPr txBox="1"/>
          <p:nvPr/>
        </p:nvSpPr>
        <p:spPr>
          <a:xfrm>
            <a:off x="2629525" y="4178890"/>
            <a:ext cx="646331"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今日</a:t>
            </a:r>
          </a:p>
        </p:txBody>
      </p:sp>
      <p:sp>
        <p:nvSpPr>
          <p:cNvPr id="23" name="テキスト ボックス 22"/>
          <p:cNvSpPr txBox="1"/>
          <p:nvPr/>
        </p:nvSpPr>
        <p:spPr>
          <a:xfrm>
            <a:off x="3526501" y="3346025"/>
            <a:ext cx="877163" cy="646331"/>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明日</a:t>
            </a:r>
            <a:endParaRPr kumimoji="1" lang="en-US" altLang="ja-JP"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（未来）</a:t>
            </a:r>
            <a:endParaRPr kumimoji="1" lang="en-US" altLang="ja-JP"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endParaRPr>
          </a:p>
        </p:txBody>
      </p:sp>
      <p:cxnSp>
        <p:nvCxnSpPr>
          <p:cNvPr id="24" name="直線矢印コネクタ 23"/>
          <p:cNvCxnSpPr/>
          <p:nvPr/>
        </p:nvCxnSpPr>
        <p:spPr>
          <a:xfrm>
            <a:off x="6022753" y="4161692"/>
            <a:ext cx="1181078" cy="0"/>
          </a:xfrm>
          <a:prstGeom prst="straightConnector1">
            <a:avLst/>
          </a:prstGeom>
          <a:ln w="190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flipV="1">
            <a:off x="6021275" y="3423138"/>
            <a:ext cx="1477" cy="733647"/>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207005" y="3333321"/>
            <a:ext cx="877163" cy="646331"/>
          </a:xfrm>
          <a:prstGeom prst="rect">
            <a:avLst/>
          </a:prstGeom>
          <a:noFill/>
        </p:spPr>
        <p:txBody>
          <a:bodyPr wrap="non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昨日</a:t>
            </a:r>
            <a:endParaRPr kumimoji="1" lang="en-US" altLang="ja-JP"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srgbClr val="FFFF00"/>
                </a:solidFill>
                <a:effectLst/>
                <a:uLnTx/>
                <a:uFillTx/>
                <a:latin typeface="ＭＳ Ｐゴシック" panose="020B0600070205080204" pitchFamily="50" charset="-128"/>
                <a:ea typeface="ＭＳ Ｐゴシック" panose="020B0600070205080204" pitchFamily="50" charset="-128"/>
                <a:cs typeface="+mn-cs"/>
              </a:rPr>
              <a:t>（過去）</a:t>
            </a:r>
          </a:p>
        </p:txBody>
      </p:sp>
      <p:sp>
        <p:nvSpPr>
          <p:cNvPr id="33" name="テキスト ボックス 32"/>
          <p:cNvSpPr txBox="1"/>
          <p:nvPr/>
        </p:nvSpPr>
        <p:spPr>
          <a:xfrm>
            <a:off x="6372200" y="4191995"/>
            <a:ext cx="1338828"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今日（低下）</a:t>
            </a:r>
          </a:p>
        </p:txBody>
      </p:sp>
      <p:sp>
        <p:nvSpPr>
          <p:cNvPr id="35" name="テキスト ボックス 34"/>
          <p:cNvSpPr txBox="1"/>
          <p:nvPr/>
        </p:nvSpPr>
        <p:spPr>
          <a:xfrm>
            <a:off x="3805284" y="5061467"/>
            <a:ext cx="1569660"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時間（年齢）軸</a:t>
            </a:r>
          </a:p>
        </p:txBody>
      </p:sp>
      <p:sp>
        <p:nvSpPr>
          <p:cNvPr id="36" name="テキスト ボックス 35"/>
          <p:cNvSpPr txBox="1"/>
          <p:nvPr/>
        </p:nvSpPr>
        <p:spPr>
          <a:xfrm>
            <a:off x="1068196" y="2666866"/>
            <a:ext cx="461665" cy="1361911"/>
          </a:xfrm>
          <a:prstGeom prst="rect">
            <a:avLst/>
          </a:prstGeom>
          <a:noFill/>
        </p:spPr>
        <p:txBody>
          <a:bodyPr vert="eaVert"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cs typeface="+mn-cs"/>
              </a:rPr>
              <a:t>発達・成長軸</a:t>
            </a:r>
          </a:p>
        </p:txBody>
      </p:sp>
      <p:sp>
        <p:nvSpPr>
          <p:cNvPr id="37" name="テキスト ボックス 36"/>
          <p:cNvSpPr txBox="1"/>
          <p:nvPr/>
        </p:nvSpPr>
        <p:spPr>
          <a:xfrm>
            <a:off x="1573102" y="691333"/>
            <a:ext cx="6034024" cy="523220"/>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2800" b="0" i="0" u="none" strike="noStrike" kern="1200" cap="none" spc="0" normalizeH="0" baseline="0" noProof="0" dirty="0">
                <a:ln>
                  <a:noFill/>
                </a:ln>
                <a:solidFill>
                  <a:prstClr val="white"/>
                </a:solidFill>
                <a:effectLst/>
                <a:uLnTx/>
                <a:uFillTx/>
                <a:latin typeface="ＭＳ Ｐゴシック" panose="020B0600070205080204" pitchFamily="50" charset="-128"/>
                <a:ea typeface="ＭＳ Ｐゴシック" panose="020B0600070205080204" pitchFamily="50" charset="-128"/>
              </a:rPr>
              <a:t>若者と高齢者の「昨日（過去）」の意味</a:t>
            </a:r>
          </a:p>
        </p:txBody>
      </p:sp>
      <p:sp>
        <p:nvSpPr>
          <p:cNvPr id="38" name="右矢印 37"/>
          <p:cNvSpPr/>
          <p:nvPr/>
        </p:nvSpPr>
        <p:spPr>
          <a:xfrm rot="5400000">
            <a:off x="4700953" y="2067853"/>
            <a:ext cx="451339" cy="345334"/>
          </a:xfrm>
          <a:prstGeom prst="rightArrow">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テキスト ボックス 1">
            <a:extLst>
              <a:ext uri="{FF2B5EF4-FFF2-40B4-BE49-F238E27FC236}">
                <a16:creationId xmlns:a16="http://schemas.microsoft.com/office/drawing/2014/main" id="{BF7DC123-F21F-4354-9570-D7E6D4D82D37}"/>
              </a:ext>
            </a:extLst>
          </p:cNvPr>
          <p:cNvSpPr txBox="1"/>
          <p:nvPr/>
        </p:nvSpPr>
        <p:spPr>
          <a:xfrm>
            <a:off x="323528" y="6107912"/>
            <a:ext cx="8480207" cy="369332"/>
          </a:xfrm>
          <a:prstGeom prst="rect">
            <a:avLst/>
          </a:prstGeom>
          <a:noFill/>
        </p:spPr>
        <p:txBody>
          <a:bodyPr wrap="non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1" lang="ja-JP" altLang="en-US" sz="1800" b="0" i="0" u="none" strike="noStrike" kern="1200" cap="none" spc="0" normalizeH="0" baseline="0" noProof="0" dirty="0">
                <a:ln>
                  <a:noFill/>
                </a:ln>
                <a:solidFill>
                  <a:prstClr val="white"/>
                </a:solidFill>
                <a:effectLst/>
                <a:uLnTx/>
                <a:uFillTx/>
                <a:latin typeface="Arial" panose="020B0604020202020204" pitchFamily="34" charset="0"/>
                <a:ea typeface="ＭＳ Ｐゴシック" panose="020B0600070205080204" pitchFamily="50" charset="-128"/>
                <a:cs typeface="+mn-cs"/>
              </a:rPr>
              <a:t>＊何故、お年寄りは、昔の話をしたがるか？過去が今より華やかで充実していたから。</a:t>
            </a:r>
          </a:p>
        </p:txBody>
      </p:sp>
    </p:spTree>
    <p:extLst>
      <p:ext uri="{BB962C8B-B14F-4D97-AF65-F5344CB8AC3E}">
        <p14:creationId xmlns:p14="http://schemas.microsoft.com/office/powerpoint/2010/main" val="30756485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2014-08-03関東学院大学講義ver.4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2526</TotalTime>
  <Words>823</Words>
  <Application>Microsoft Office PowerPoint</Application>
  <PresentationFormat>画面に合わせる (4:3)</PresentationFormat>
  <Paragraphs>79</Paragraphs>
  <Slides>10</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3</vt:i4>
      </vt:variant>
      <vt:variant>
        <vt:lpstr>スライド タイトル</vt:lpstr>
      </vt:variant>
      <vt:variant>
        <vt:i4>10</vt:i4>
      </vt:variant>
    </vt:vector>
  </HeadingPairs>
  <TitlesOfParts>
    <vt:vector size="19" baseType="lpstr">
      <vt:lpstr>ＭＳ Ｐゴシック</vt:lpstr>
      <vt:lpstr>UD デジタル 教科書体 NK-B</vt:lpstr>
      <vt:lpstr>游ゴシック</vt:lpstr>
      <vt:lpstr>Arial</vt:lpstr>
      <vt:lpstr>Calibri</vt:lpstr>
      <vt:lpstr>Calibri Light</vt:lpstr>
      <vt:lpstr>Office テーマ</vt:lpstr>
      <vt:lpstr>6_Office テーマ</vt:lpstr>
      <vt:lpstr>2_2014-08-03関東学院大学講義ver.43</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山河 自然</dc:creator>
  <cp:lastModifiedBy>山河 自然</cp:lastModifiedBy>
  <cp:revision>124</cp:revision>
  <cp:lastPrinted>2019-07-03T08:27:41Z</cp:lastPrinted>
  <dcterms:created xsi:type="dcterms:W3CDTF">2019-03-04T01:23:41Z</dcterms:created>
  <dcterms:modified xsi:type="dcterms:W3CDTF">2021-06-22T08:17:11Z</dcterms:modified>
</cp:coreProperties>
</file>