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34" r:id="rId2"/>
    <p:sldId id="558" r:id="rId3"/>
    <p:sldId id="861" r:id="rId4"/>
    <p:sldId id="559" r:id="rId5"/>
    <p:sldId id="560" r:id="rId6"/>
    <p:sldId id="275" r:id="rId7"/>
    <p:sldId id="607" r:id="rId8"/>
    <p:sldId id="862" r:id="rId9"/>
    <p:sldId id="863" r:id="rId10"/>
    <p:sldId id="864" r:id="rId11"/>
  </p:sldIdLst>
  <p:sldSz cx="9144000" cy="6858000" type="screen4x3"/>
  <p:notesSz cx="6742113" cy="98726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FF9900"/>
    <a:srgbClr val="000032"/>
    <a:srgbClr val="000066"/>
    <a:srgbClr val="FFFF00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16" y="1074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9" name="Rectangle 5">
            <a:extLst>
              <a:ext uri="{FF2B5EF4-FFF2-40B4-BE49-F238E27FC236}">
                <a16:creationId xmlns:a16="http://schemas.microsoft.com/office/drawing/2014/main" id="{0745BBAB-4AB8-4A45-97D3-5610E2C4E7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169" y="9379108"/>
            <a:ext cx="2922944" cy="4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499221-51F9-499B-BF02-D4AA742EA7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2C897D6-C8DD-4084-A216-55E5C76A9E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2945" cy="4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3721B3-02C9-4988-9958-515DD619DD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7596" y="0"/>
            <a:ext cx="2922945" cy="4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00094B-5EAC-4CCF-A0B0-6656CA38548C}" type="datetimeFigureOut">
              <a:rPr lang="en-US" altLang="ja-JP"/>
              <a:pPr>
                <a:defRPr/>
              </a:pPr>
              <a:t>4/9/2021</a:t>
            </a:fld>
            <a:endParaRPr lang="en-US" altLang="ja-JP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A70C2CF-BE5E-4C9C-AAEB-A2EB3E5E5C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954" y="4689555"/>
            <a:ext cx="5396206" cy="44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1B483C6-0482-4379-8743-5F243BA704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532"/>
            <a:ext cx="292294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910623D-6655-43A5-97DF-3709C2806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596" y="9377532"/>
            <a:ext cx="292294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8C7955-2642-44E9-AA0A-3F37C2A284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86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7081" indent="-28349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3970" indent="-2267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7558" indent="-2267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41147" indent="-2267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109033EE-ADED-43E2-B2F8-667FECFD2B61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7081" indent="-28349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3970" indent="-2267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7558" indent="-2267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41147" indent="-2267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51A9CFC-0D2A-4053-B518-4BFCD694BED3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7081" indent="-28349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3970" indent="-2267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7558" indent="-2267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41147" indent="-2267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694FF1D-4E35-43F5-A23D-EEC9E378E275}" type="slidenum">
              <a:rPr lang="ja-JP" altLang="en-US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ja-JP" altLang="en-US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F33B-3FE3-49C5-904C-B61251E01289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B4B66-3690-4D67-9EBD-30743E65D2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17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8DA9-2D82-452F-8A15-5D736F8ED832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A27D-F2FD-47D7-BA3B-C842C986A2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443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D377-D8AC-4970-945C-7EE404495509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FFBA-C7E2-4A82-A21D-A95D806A71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696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3FFF-EF97-44DF-B3BD-FB88FA65DEA7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8355-C98B-4D86-85ED-42134DD2E7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662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4ACA1-CA95-48BF-BF25-F612A0ABABCF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01C4-C43B-4ECF-A78E-4596638DA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872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8E8F-13E8-4C13-A6C4-4FF471A1B155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64A73-9761-4825-A31E-447143090A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758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5685A-9743-4211-8D20-EB0C60962736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D1D9-6458-4A6F-AB35-D2DA5EE225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299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5F0D-76AB-4DF3-95D3-7D0FB36B71A2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D0E9-0324-42CC-B0C0-FCA56E2A0D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338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BF068-244C-4EEA-83A0-C7FB6FD2FE4F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2536-82F8-4841-AEBD-C0B8AF52DC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152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49587-7601-445A-AC09-CC05D1FC8D93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1D0B-0DBF-4047-949B-279734ACDE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649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DCC5A-861A-48D9-AD0C-5D513D4190A6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72D7-9E75-4192-B109-F9E748B634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187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6892-EAEB-4F15-9FD5-33B2AAC9F669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2204B-1AC2-49D9-A6DF-684168D8F5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978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B914E6-6E93-4CA1-A6BB-024B57B3C9BA}" type="datetime1">
              <a:rPr lang="ja-JP" altLang="en-US"/>
              <a:pPr>
                <a:defRPr/>
              </a:pPr>
              <a:t>2021/4/9</a:t>
            </a:fld>
            <a:endParaRPr lang="en-US" altLang="ja-JP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055FA9-2161-4FAC-AC0E-95BFF94890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v-online.go.jp/tokusyu/201208/naze/henka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番号プレースホルダ 2"/>
          <p:cNvSpPr txBox="1">
            <a:spLocks noGrp="1"/>
          </p:cNvSpPr>
          <p:nvPr/>
        </p:nvSpPr>
        <p:spPr bwMode="auto">
          <a:xfrm>
            <a:off x="6443663" y="61928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ADE4958-D6D8-4852-8594-BE964167F134}" type="slidenum">
              <a:rPr lang="en-US" altLang="ja-JP" sz="14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692A33-1502-45DC-80BE-8404EA035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76475"/>
            <a:ext cx="8229600" cy="11525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kern="0" dirty="0">
                <a:solidFill>
                  <a:schemeClr val="bg1"/>
                </a:solidFill>
              </a:rPr>
              <a:t>今、私たちはどの様な世に中で暮らしているのか</a:t>
            </a:r>
          </a:p>
        </p:txBody>
      </p:sp>
      <p:pic>
        <p:nvPicPr>
          <p:cNvPr id="23558" name="Picture 3" descr="HITO0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3789363"/>
            <a:ext cx="19240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5C6638-878B-4D93-84B0-FA32DA80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71D0B-0DBF-4047-949B-279734ACDE76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E60A00-BB2A-46A8-88FF-C1D09BD6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408"/>
            <a:ext cx="9144000" cy="50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1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628650"/>
            <a:ext cx="6238875" cy="4943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032000" y="142875"/>
            <a:ext cx="4841875" cy="3619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latin typeface="ＭＳ Ｐゴシック" panose="020B0600070205080204" pitchFamily="50" charset="-128"/>
              </a:rPr>
              <a:t>宮城県の人口ピラミッドの推移（昭和</a:t>
            </a:r>
            <a:r>
              <a:rPr lang="en-US" altLang="ja-JP" sz="1600">
                <a:latin typeface="ＭＳ Ｐゴシック" panose="020B0600070205080204" pitchFamily="50" charset="-128"/>
              </a:rPr>
              <a:t>25</a:t>
            </a:r>
            <a:r>
              <a:rPr lang="ja-JP" altLang="en-US" sz="1600">
                <a:latin typeface="ＭＳ Ｐゴシック" panose="020B0600070205080204" pitchFamily="50" charset="-128"/>
              </a:rPr>
              <a:t>年～平成</a:t>
            </a:r>
            <a:r>
              <a:rPr lang="en-US" altLang="ja-JP" sz="1600">
                <a:latin typeface="ＭＳ Ｐゴシック" panose="020B0600070205080204" pitchFamily="50" charset="-128"/>
              </a:rPr>
              <a:t>17</a:t>
            </a:r>
            <a:r>
              <a:rPr lang="ja-JP" altLang="en-US" sz="1600">
                <a:latin typeface="ＭＳ Ｐゴシック" panose="020B0600070205080204" pitchFamily="50" charset="-128"/>
              </a:rPr>
              <a:t>年）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17588" y="6511925"/>
            <a:ext cx="4983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chemeClr val="accent2"/>
                </a:solidFill>
                <a:latin typeface="ＭＳ Ｐゴシック" panose="020B0600070205080204" pitchFamily="50" charset="-128"/>
              </a:rPr>
              <a:t>出典　平成</a:t>
            </a:r>
            <a:r>
              <a:rPr lang="en-US" altLang="ja-JP" sz="1200">
                <a:solidFill>
                  <a:schemeClr val="accent2"/>
                </a:solidFill>
                <a:latin typeface="ＭＳ Ｐゴシック" panose="020B0600070205080204" pitchFamily="50" charset="-128"/>
              </a:rPr>
              <a:t>17</a:t>
            </a:r>
            <a:r>
              <a:rPr lang="ja-JP" altLang="en-US" sz="1200">
                <a:solidFill>
                  <a:schemeClr val="accent2"/>
                </a:solidFill>
                <a:latin typeface="ＭＳ Ｐゴシック" panose="020B0600070205080204" pitchFamily="50" charset="-128"/>
              </a:rPr>
              <a:t>年国勢調査に基づく宮城県の人口概要　宮城県統計課　</a:t>
            </a:r>
            <a:r>
              <a:rPr lang="en-US" altLang="ja-JP" sz="1200">
                <a:solidFill>
                  <a:schemeClr val="accent2"/>
                </a:solidFill>
                <a:latin typeface="ＭＳ Ｐゴシック" panose="020B0600070205080204" pitchFamily="50" charset="-128"/>
              </a:rPr>
              <a:t>2007</a:t>
            </a:r>
          </a:p>
        </p:txBody>
      </p:sp>
      <p:sp>
        <p:nvSpPr>
          <p:cNvPr id="2560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CD32DB-0181-417F-9649-1761A818B08A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/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322388" y="5516563"/>
            <a:ext cx="7107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imes New Roman" panose="02020603050405020304" pitchFamily="18" charset="0"/>
              </a:rPr>
              <a:t>○</a:t>
            </a:r>
            <a:r>
              <a:rPr lang="ja-JP" altLang="en-US" sz="1400">
                <a:latin typeface="Times New Roman" panose="02020603050405020304" pitchFamily="18" charset="0"/>
              </a:rPr>
              <a:t>日　 本総人口のピークは２００４（平成１６）年　１億２７００万人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anose="02020603050405020304" pitchFamily="18" charset="0"/>
              </a:rPr>
              <a:t>○宮城県総人口のピークは２００４（平成１６年１月１日現在　２３７万２６７５人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anose="02020603050405020304" pitchFamily="18" charset="0"/>
              </a:rPr>
              <a:t>　　　Ｈ１８．１０．１　→　Ｈ１９．１０．１　の１年間で５，９９３人減少（大衡村５，６０７人相当分）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anose="02020603050405020304" pitchFamily="18" charset="0"/>
              </a:rPr>
              <a:t>　　　１０年後は，１年間で約１万人の人口が減少し，年々その数は増えていく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71D0B-0DBF-4047-949B-279734ACDE76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60" y="322383"/>
            <a:ext cx="6761990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653213" y="6388100"/>
            <a:ext cx="2133600" cy="32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E9F753-780C-4A42-B3A9-001F7E81672A}" type="slidenum">
              <a:rPr lang="en-US" altLang="ja-JP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pic>
        <p:nvPicPr>
          <p:cNvPr id="146435" name="Picture 3" descr="D:\10プレゼン共通スライド・データ\人口ピラミッド\19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5" descr="D:\10プレゼン共通スライド・データ\人口ピラミッド\19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8" name="Picture 6" descr="D:\10プレゼン共通スライド・データ\人口ピラミッド\196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7" descr="D:\10プレゼン共通スライド・データ\人口ピラミッド\197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0" name="Picture 8" descr="D:\10プレゼン共通スライド・データ\人口ピラミッド\198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1" name="Picture 9" descr="D:\10プレゼン共通スライド・データ\人口ピラミッド\199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2" name="Picture 10" descr="D:\10プレゼン共通スライド・データ\人口ピラミッド\2000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3" name="Picture 11" descr="D:\10プレゼン共通スライド・データ\人口ピラミッド\2005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4" name="Picture 12" descr="D:\10プレゼン共通スライド・データ\人口ピラミッド\2010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5" name="Picture 13" descr="D:\10プレゼン共通スライド・データ\人口ピラミッド\2015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6" name="Picture 14" descr="D:\10プレゼン共通スライド・データ\人口ピラミッド\2020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7" name="Picture 15" descr="D:\10プレゼン共通スライド・データ\人口ピラミッド\2025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8" name="Picture 16" descr="D:\10プレゼン共通スライド・データ\人口ピラミッド\2030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9" name="Picture 17" descr="D:\10プレゼン共通スライド・データ\人口ピラミッド\2035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50" name="Picture 18" descr="D:\10プレゼン共通スライド・データ\人口ピラミッド\2040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51" name="Picture 19" descr="D:\10プレゼン共通スライド・データ\人口ピラミッド\2045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52" name="Picture 20" descr="D:\10プレゼン共通スライド・データ\人口ピラミッド\2050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53" name="Picture 21" descr="D:\10プレゼン共通スライド・データ\人口ピラミッド\2055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9" name="テキスト ボックス 23"/>
          <p:cNvSpPr txBox="1">
            <a:spLocks noChangeArrowheads="1"/>
          </p:cNvSpPr>
          <p:nvPr/>
        </p:nvSpPr>
        <p:spPr bwMode="auto">
          <a:xfrm>
            <a:off x="1928813" y="201613"/>
            <a:ext cx="540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</a:rPr>
              <a:t>日本総人口ピラミッドの推移（昭和５年から平成６７年）</a:t>
            </a:r>
          </a:p>
        </p:txBody>
      </p:sp>
      <p:sp>
        <p:nvSpPr>
          <p:cNvPr id="27670" name="テキスト ボックス 24"/>
          <p:cNvSpPr txBox="1">
            <a:spLocks noChangeArrowheads="1"/>
          </p:cNvSpPr>
          <p:nvPr/>
        </p:nvSpPr>
        <p:spPr bwMode="auto">
          <a:xfrm>
            <a:off x="285750" y="6429375"/>
            <a:ext cx="643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chemeClr val="bg1"/>
                </a:solidFill>
              </a:rPr>
              <a:t>出典　国立社会保障・人口問題研究所 　　</a:t>
            </a:r>
            <a:r>
              <a:rPr lang="en-US" altLang="ja-JP" sz="1400">
                <a:solidFill>
                  <a:schemeClr val="bg1"/>
                </a:solidFill>
              </a:rPr>
              <a:t>http://www.ipss.go.jp/</a:t>
            </a:r>
            <a:r>
              <a:rPr lang="ja-JP" altLang="en-US" sz="1400">
                <a:solidFill>
                  <a:schemeClr val="bg1"/>
                </a:solidFill>
              </a:rPr>
              <a:t>　　（</a:t>
            </a:r>
            <a:r>
              <a:rPr lang="en-US" altLang="ja-JP" sz="1400">
                <a:solidFill>
                  <a:schemeClr val="bg1"/>
                </a:solidFill>
              </a:rPr>
              <a:t>2010/01/05)</a:t>
            </a:r>
            <a:endParaRPr lang="ja-JP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577FC1-560C-4EAE-B4E5-5E18AD47FABA}" type="slidenum">
              <a:rPr lang="en-US" altLang="ja-JP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pic>
        <p:nvPicPr>
          <p:cNvPr id="29699" name="Picture 21" descr="D:\10プレゼン共通スライド・データ\人口ピラミッド\20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52450"/>
            <a:ext cx="92392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テキスト ボックス 3"/>
          <p:cNvSpPr txBox="1">
            <a:spLocks noChangeArrowheads="1"/>
          </p:cNvSpPr>
          <p:nvPr/>
        </p:nvSpPr>
        <p:spPr bwMode="auto">
          <a:xfrm>
            <a:off x="285750" y="6429375"/>
            <a:ext cx="643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chemeClr val="bg1"/>
                </a:solidFill>
              </a:rPr>
              <a:t>出典　国立社会保障・人口問題研究所 　　</a:t>
            </a:r>
            <a:r>
              <a:rPr lang="en-US" altLang="ja-JP" sz="1400">
                <a:solidFill>
                  <a:schemeClr val="bg1"/>
                </a:solidFill>
              </a:rPr>
              <a:t>http://www.ipss.go.jp/</a:t>
            </a:r>
            <a:r>
              <a:rPr lang="ja-JP" altLang="en-US" sz="1400">
                <a:solidFill>
                  <a:schemeClr val="bg1"/>
                </a:solidFill>
              </a:rPr>
              <a:t>　　（</a:t>
            </a:r>
            <a:r>
              <a:rPr lang="en-US" altLang="ja-JP" sz="1400">
                <a:solidFill>
                  <a:schemeClr val="bg1"/>
                </a:solidFill>
              </a:rPr>
              <a:t>2010/01/05)</a:t>
            </a:r>
            <a:endParaRPr lang="ja-JP" altLang="en-US" sz="1400">
              <a:solidFill>
                <a:schemeClr val="bg1"/>
              </a:solidFill>
            </a:endParaRPr>
          </a:p>
        </p:txBody>
      </p:sp>
      <p:sp>
        <p:nvSpPr>
          <p:cNvPr id="29701" name="テキスト ボックス 4"/>
          <p:cNvSpPr txBox="1">
            <a:spLocks noChangeArrowheads="1"/>
          </p:cNvSpPr>
          <p:nvPr/>
        </p:nvSpPr>
        <p:spPr bwMode="auto">
          <a:xfrm>
            <a:off x="1928813" y="201613"/>
            <a:ext cx="540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</a:rPr>
              <a:t>日本総人口ピラミッドの推移（昭和５年から平成６７年）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番号プレースホルダ 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79094-7192-4211-BC14-90D6FEF91FB7}" type="slidenum">
              <a:rPr lang="en-US" altLang="ja-JP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正方形/長方形 4"/>
          <p:cNvSpPr>
            <a:spLocks noChangeArrowheads="1"/>
          </p:cNvSpPr>
          <p:nvPr/>
        </p:nvSpPr>
        <p:spPr bwMode="auto">
          <a:xfrm>
            <a:off x="250825" y="6380163"/>
            <a:ext cx="6500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出典：人口問題研究所　</a:t>
            </a:r>
            <a:r>
              <a:rPr lang="en-US" altLang="ja-JP" sz="1400">
                <a:solidFill>
                  <a:srgbClr val="FFFFFF"/>
                </a:solidFill>
                <a:latin typeface="Calibri" panose="020F0502020204030204" pitchFamily="34" charset="0"/>
              </a:rPr>
              <a:t>http://www.ipss.go.jp/syoushika/site-ad/index-sj.html</a:t>
            </a:r>
            <a:endParaRPr lang="ja-JP" altLang="en-US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1748" name="図 5" descr="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01700"/>
            <a:ext cx="81375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533650" y="315913"/>
            <a:ext cx="393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FF00"/>
                </a:solidFill>
                <a:latin typeface="Calibri" panose="020F0502020204030204" pitchFamily="34" charset="0"/>
                <a:ea typeface="ＭＳ ゴシック" panose="020B0609070205080204" pitchFamily="49" charset="-128"/>
              </a:rPr>
              <a:t>三階層別日本総人口</a:t>
            </a:r>
            <a:r>
              <a:rPr lang="ja-JP" altLang="en-US" sz="1800">
                <a:solidFill>
                  <a:srgbClr val="FFFF00"/>
                </a:solidFill>
                <a:latin typeface="Calibri" panose="020F0502020204030204" pitchFamily="34" charset="0"/>
              </a:rPr>
              <a:t>（現在 </a:t>
            </a:r>
            <a:r>
              <a:rPr lang="en-US" altLang="ja-JP" sz="180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vs34</a:t>
            </a:r>
            <a:r>
              <a:rPr lang="ja-JP" altLang="en-US" sz="1800">
                <a:solidFill>
                  <a:srgbClr val="FFFF00"/>
                </a:solidFill>
                <a:latin typeface="Calibri" panose="020F0502020204030204" pitchFamily="34" charset="0"/>
              </a:rPr>
              <a:t>年後）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27088"/>
            <a:ext cx="8016875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テキスト ボックス 4"/>
          <p:cNvSpPr txBox="1">
            <a:spLocks noChangeArrowheads="1"/>
          </p:cNvSpPr>
          <p:nvPr/>
        </p:nvSpPr>
        <p:spPr bwMode="auto">
          <a:xfrm>
            <a:off x="468313" y="6092825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出典：</a:t>
            </a:r>
            <a:r>
              <a:rPr lang="ja-JP" altLang="en-US" sz="1800">
                <a:solidFill>
                  <a:schemeClr val="bg1"/>
                </a:solidFill>
                <a:hlinkClick r:id="rId4"/>
              </a:rPr>
              <a:t>　</a:t>
            </a:r>
            <a:r>
              <a:rPr lang="en-US" altLang="ja-JP" sz="1800">
                <a:solidFill>
                  <a:schemeClr val="bg1"/>
                </a:solidFill>
                <a:hlinkClick r:id="rId4"/>
              </a:rPr>
              <a:t>http://www.gov-online.go.jp/tokusyu/201208/naze/henka.html</a:t>
            </a:r>
            <a:endParaRPr lang="en-US" altLang="ja-JP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</a:rPr>
              <a:t>　　　　</a:t>
            </a:r>
            <a:r>
              <a:rPr lang="ja-JP" altLang="en-US" sz="160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内閣府大臣官房政府広報室</a:t>
            </a:r>
            <a:endParaRPr lang="en-US" altLang="ja-JP" sz="160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2772" name="テキスト ボックス 5"/>
          <p:cNvSpPr txBox="1">
            <a:spLocks noChangeArrowheads="1"/>
          </p:cNvSpPr>
          <p:nvPr/>
        </p:nvSpPr>
        <p:spPr bwMode="auto">
          <a:xfrm>
            <a:off x="755650" y="3394075"/>
            <a:ext cx="38147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</a:t>
            </a:r>
            <a:r>
              <a:rPr lang="en-US" altLang="ja-JP" sz="160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1965</a:t>
            </a:r>
            <a:r>
              <a:rPr lang="ja-JP" altLang="en-US" sz="160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年当時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の日本は、高齢者</a:t>
            </a:r>
            <a:r>
              <a:rPr lang="en-US" altLang="ja-JP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人を現役世代（</a:t>
            </a:r>
            <a:r>
              <a:rPr lang="en-US" altLang="ja-JP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lang="en-US" altLang="ja-JP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64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歳）約</a:t>
            </a:r>
            <a:r>
              <a:rPr lang="en-US" altLang="ja-JP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9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人で支える</a:t>
            </a:r>
            <a:endParaRPr lang="en-US" altLang="ja-JP" sz="1600">
              <a:solidFill>
                <a:srgbClr val="00206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「胴上げ」型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の社会でした。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◇しかし、出生数の減少により、</a:t>
            </a:r>
            <a:r>
              <a:rPr lang="en-US" altLang="ja-JP" sz="160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2012</a:t>
            </a:r>
            <a:r>
              <a:rPr lang="ja-JP" altLang="en-US" sz="160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年の現在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では、高齢者１人を現役世代</a:t>
            </a:r>
            <a:r>
              <a:rPr lang="en-US" altLang="ja-JP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人弱で支える</a:t>
            </a:r>
            <a:r>
              <a:rPr lang="ja-JP" altLang="en-US" sz="1600" b="1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「騎馬戦」型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の社会になっています。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◇さらに、今後も支え手の減少は続き、</a:t>
            </a:r>
            <a:r>
              <a:rPr lang="en-US" altLang="ja-JP" sz="160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2050</a:t>
            </a:r>
            <a:r>
              <a:rPr lang="ja-JP" altLang="en-US" sz="160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年には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、高齢者１人をほぼ</a:t>
            </a:r>
            <a:r>
              <a:rPr lang="en-US" altLang="ja-JP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人の現役世代が支える</a:t>
            </a:r>
            <a:r>
              <a:rPr lang="ja-JP" altLang="en-US" sz="1600" b="1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「肩車」型</a:t>
            </a:r>
            <a:r>
              <a:rPr lang="ja-JP" altLang="en-US" sz="160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の社会になることが見込まれます。</a:t>
            </a:r>
          </a:p>
        </p:txBody>
      </p:sp>
      <p:sp>
        <p:nvSpPr>
          <p:cNvPr id="32773" name="正方形/長方形 3"/>
          <p:cNvSpPr>
            <a:spLocks noChangeArrowheads="1"/>
          </p:cNvSpPr>
          <p:nvPr/>
        </p:nvSpPr>
        <p:spPr bwMode="auto">
          <a:xfrm>
            <a:off x="2143125" y="179388"/>
            <a:ext cx="5320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bg1"/>
                </a:solidFill>
              </a:rPr>
              <a:t>胴上げ型から肩車型社会へ（皆さんが働き盛りの頃）</a:t>
            </a:r>
            <a:endParaRPr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32774" name="テキスト ボックス 6"/>
          <p:cNvSpPr txBox="1">
            <a:spLocks noChangeArrowheads="1"/>
          </p:cNvSpPr>
          <p:nvPr/>
        </p:nvSpPr>
        <p:spPr bwMode="auto">
          <a:xfrm>
            <a:off x="871538" y="1125538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ＭＳ Ｐ明朝" panose="02020600040205080304" pitchFamily="18" charset="-128"/>
                <a:ea typeface="ＭＳ Ｐ明朝" panose="02020600040205080304" pitchFamily="18" charset="-128"/>
              </a:rPr>
              <a:t>昭和</a:t>
            </a:r>
            <a:r>
              <a:rPr lang="en-US" altLang="ja-JP" sz="1800">
                <a:latin typeface="ＭＳ Ｐ明朝" panose="02020600040205080304" pitchFamily="18" charset="-128"/>
                <a:ea typeface="ＭＳ Ｐ明朝" panose="02020600040205080304" pitchFamily="18" charset="-128"/>
              </a:rPr>
              <a:t>40</a:t>
            </a:r>
            <a:r>
              <a:rPr lang="ja-JP" altLang="en-US" sz="180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</a:p>
        </p:txBody>
      </p:sp>
      <p:sp>
        <p:nvSpPr>
          <p:cNvPr id="32775" name="テキスト ボックス 7"/>
          <p:cNvSpPr txBox="1">
            <a:spLocks noChangeArrowheads="1"/>
          </p:cNvSpPr>
          <p:nvPr/>
        </p:nvSpPr>
        <p:spPr bwMode="auto">
          <a:xfrm>
            <a:off x="3392488" y="11255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ＭＳ Ｐ明朝" panose="02020600040205080304" pitchFamily="18" charset="-128"/>
                <a:ea typeface="ＭＳ Ｐ明朝" panose="02020600040205080304" pitchFamily="18" charset="-128"/>
              </a:rPr>
              <a:t>平成</a:t>
            </a:r>
            <a:r>
              <a:rPr lang="en-US" altLang="ja-JP" sz="1800">
                <a:latin typeface="ＭＳ Ｐ明朝" panose="02020600040205080304" pitchFamily="18" charset="-128"/>
                <a:ea typeface="ＭＳ Ｐ明朝" panose="02020600040205080304" pitchFamily="18" charset="-128"/>
              </a:rPr>
              <a:t>24</a:t>
            </a:r>
            <a:r>
              <a:rPr lang="ja-JP" altLang="en-US" sz="180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endParaRPr lang="en-US" altLang="ja-JP" sz="18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2776" name="テキスト ボックス 8"/>
          <p:cNvSpPr txBox="1">
            <a:spLocks noChangeArrowheads="1"/>
          </p:cNvSpPr>
          <p:nvPr/>
        </p:nvSpPr>
        <p:spPr bwMode="auto">
          <a:xfrm>
            <a:off x="6011863" y="1125538"/>
            <a:ext cx="2443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2050</a:t>
            </a:r>
            <a:r>
              <a:rPr lang="ja-JP" altLang="en-US" sz="1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　　　　→</a:t>
            </a:r>
            <a:r>
              <a:rPr lang="en-US" altLang="ja-JP" sz="1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30</a:t>
            </a:r>
            <a:r>
              <a:rPr lang="ja-JP" altLang="en-US" sz="1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年後</a:t>
            </a:r>
          </a:p>
        </p:txBody>
      </p:sp>
      <p:sp>
        <p:nvSpPr>
          <p:cNvPr id="32777" name="テキスト ボックス 1"/>
          <p:cNvSpPr txBox="1">
            <a:spLocks noChangeArrowheads="1"/>
          </p:cNvSpPr>
          <p:nvPr/>
        </p:nvSpPr>
        <p:spPr bwMode="auto">
          <a:xfrm>
            <a:off x="869950" y="1412875"/>
            <a:ext cx="1109663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胴上げ型</a:t>
            </a:r>
            <a:endParaRPr lang="ja-JP" altLang="en-US" sz="1800"/>
          </a:p>
        </p:txBody>
      </p:sp>
      <p:sp>
        <p:nvSpPr>
          <p:cNvPr id="32778" name="テキスト ボックス 9"/>
          <p:cNvSpPr txBox="1">
            <a:spLocks noChangeArrowheads="1"/>
          </p:cNvSpPr>
          <p:nvPr/>
        </p:nvSpPr>
        <p:spPr bwMode="auto">
          <a:xfrm>
            <a:off x="3386138" y="1412875"/>
            <a:ext cx="1114425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騎馬戦型</a:t>
            </a:r>
            <a:endParaRPr lang="ja-JP" altLang="en-US" sz="1800"/>
          </a:p>
        </p:txBody>
      </p:sp>
      <p:sp>
        <p:nvSpPr>
          <p:cNvPr id="32779" name="テキスト ボックス 10"/>
          <p:cNvSpPr txBox="1">
            <a:spLocks noChangeArrowheads="1"/>
          </p:cNvSpPr>
          <p:nvPr/>
        </p:nvSpPr>
        <p:spPr bwMode="auto">
          <a:xfrm>
            <a:off x="6084888" y="1412875"/>
            <a:ext cx="881062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肩車型</a:t>
            </a:r>
            <a:endParaRPr lang="ja-JP" altLang="en-US" sz="18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EEE0A30-F4ED-4ECE-9761-5F56EB5E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5014" y="6332486"/>
            <a:ext cx="2133600" cy="47625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71D0B-0DBF-4047-949B-279734ACDE76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6A953F-65E7-4DE8-8724-17D61F8B8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2" y="566092"/>
            <a:ext cx="6526453" cy="6155383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56066A3-E1EB-4836-8F4A-251A793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2" y="718166"/>
            <a:ext cx="23764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２０１８（Ｈ３０）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単独世帯　２７．４％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夫婦のみ　３２．３％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　 計　　　５９．７％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　　　　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540184C-8722-4920-8AB4-71B5709E2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731" y="136525"/>
            <a:ext cx="6840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65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歳以上の高齢者のいる世帯数及び構成割合（世帯構造別）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453B33-B378-4162-A9EF-40F0F31C2F30}"/>
              </a:ext>
            </a:extLst>
          </p:cNvPr>
          <p:cNvSpPr txBox="1"/>
          <p:nvPr/>
        </p:nvSpPr>
        <p:spPr>
          <a:xfrm>
            <a:off x="6848669" y="2815847"/>
            <a:ext cx="22953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65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歳以上の一人暮らしの者は男女ともに増加傾向にあり、昭和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55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1980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）年には男性約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19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万人、女性約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69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万人、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65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歳以上人口に占める割合は男性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4.3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％、女性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11.2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％であったが、平成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27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2015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）年には男性約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192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万人、女性約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400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万人、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65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歳以上人口に占める割合は男性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13.3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％、女性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21.1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％となっている。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D66FEA0-2F20-4CB2-9775-0C22B0AA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669" y="5731251"/>
            <a:ext cx="1906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出典：内閣府令和２年度版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｢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高齢社会白書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｣</a:t>
            </a:r>
          </a:p>
        </p:txBody>
      </p:sp>
    </p:spTree>
    <p:extLst>
      <p:ext uri="{BB962C8B-B14F-4D97-AF65-F5344CB8AC3E}">
        <p14:creationId xmlns:p14="http://schemas.microsoft.com/office/powerpoint/2010/main" val="409947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6C85810-B6BA-4883-9BAA-7CF54FF9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71D0B-0DBF-4047-949B-279734ACDE76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F90CE6-5D03-48F4-B766-4B8AFC8D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5" y="94652"/>
            <a:ext cx="7781731" cy="665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40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12512</TotalTime>
  <Words>519</Words>
  <Application>Microsoft Office PowerPoint</Application>
  <PresentationFormat>画面に合わせる (4:3)</PresentationFormat>
  <Paragraphs>48</Paragraphs>
  <Slides>10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ＭＳ Ｐ明朝</vt:lpstr>
      <vt:lpstr>ＭＳ ゴシック</vt:lpstr>
      <vt:lpstr>Arial</vt:lpstr>
      <vt:lpstr>Calibri</vt:lpstr>
      <vt:lpstr>Times New Roman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山河自然</dc:creator>
  <cp:lastModifiedBy>山河 自然</cp:lastModifiedBy>
  <cp:revision>627</cp:revision>
  <cp:lastPrinted>2020-12-02T04:23:33Z</cp:lastPrinted>
  <dcterms:created xsi:type="dcterms:W3CDTF">2006-02-15T14:11:15Z</dcterms:created>
  <dcterms:modified xsi:type="dcterms:W3CDTF">2021-04-09T00:33:51Z</dcterms:modified>
</cp:coreProperties>
</file>