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4" r:id="rId2"/>
    <p:sldMasterId id="2147483696" r:id="rId3"/>
  </p:sldMasterIdLst>
  <p:notesMasterIdLst>
    <p:notesMasterId r:id="rId34"/>
  </p:notesMasterIdLst>
  <p:handoutMasterIdLst>
    <p:handoutMasterId r:id="rId35"/>
  </p:handoutMasterIdLst>
  <p:sldIdLst>
    <p:sldId id="1329" r:id="rId4"/>
    <p:sldId id="1330" r:id="rId5"/>
    <p:sldId id="1331" r:id="rId6"/>
    <p:sldId id="1332" r:id="rId7"/>
    <p:sldId id="1333" r:id="rId8"/>
    <p:sldId id="1334" r:id="rId9"/>
    <p:sldId id="1322" r:id="rId10"/>
    <p:sldId id="1336" r:id="rId11"/>
    <p:sldId id="1360" r:id="rId12"/>
    <p:sldId id="1342" r:id="rId13"/>
    <p:sldId id="1343" r:id="rId14"/>
    <p:sldId id="1361" r:id="rId15"/>
    <p:sldId id="1337" r:id="rId16"/>
    <p:sldId id="1338" r:id="rId17"/>
    <p:sldId id="1340" r:id="rId18"/>
    <p:sldId id="1341" r:id="rId19"/>
    <p:sldId id="1357" r:id="rId20"/>
    <p:sldId id="285" r:id="rId21"/>
    <p:sldId id="407" r:id="rId22"/>
    <p:sldId id="501" r:id="rId23"/>
    <p:sldId id="655" r:id="rId24"/>
    <p:sldId id="1110" r:id="rId25"/>
    <p:sldId id="1111" r:id="rId26"/>
    <p:sldId id="1112" r:id="rId27"/>
    <p:sldId id="1113" r:id="rId28"/>
    <p:sldId id="1348" r:id="rId29"/>
    <p:sldId id="1350" r:id="rId30"/>
    <p:sldId id="1352" r:id="rId31"/>
    <p:sldId id="1355" r:id="rId32"/>
    <p:sldId id="1356" r:id="rId33"/>
  </p:sldIdLst>
  <p:sldSz cx="9144000" cy="6858000" type="screen4x3"/>
  <p:notesSz cx="6742113" cy="9872663"/>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CC"/>
    <a:srgbClr val="000032"/>
    <a:srgbClr val="00206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3165" autoAdjust="0"/>
  </p:normalViewPr>
  <p:slideViewPr>
    <p:cSldViewPr showGuides="1">
      <p:cViewPr varScale="1">
        <p:scale>
          <a:sx n="105" d="100"/>
          <a:sy n="105" d="100"/>
        </p:scale>
        <p:origin x="2064" y="11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D7DF6B-5B1E-4000-8506-D05EC96A65A7}" type="doc">
      <dgm:prSet loTypeId="urn:microsoft.com/office/officeart/2005/8/layout/pyramid1" loCatId="pyramid" qsTypeId="urn:microsoft.com/office/officeart/2005/8/quickstyle/simple1" qsCatId="simple" csTypeId="urn:microsoft.com/office/officeart/2005/8/colors/accent1_2" csCatId="accent1" phldr="1"/>
      <dgm:spPr/>
    </dgm:pt>
    <dgm:pt modelId="{DCE7F355-A1D2-485C-A654-3707B6721587}">
      <dgm:prSet phldrT="[テキスト]" custT="1"/>
      <dgm:spPr>
        <a:solidFill>
          <a:srgbClr val="CC6600"/>
        </a:solidFill>
      </dgm:spPr>
      <dgm:t>
        <a:bodyPr/>
        <a:lstStyle/>
        <a:p>
          <a:r>
            <a:rPr kumimoji="1" lang="ja-JP" altLang="en-US" sz="2000" dirty="0" smtClean="0">
              <a:solidFill>
                <a:schemeClr val="tx1"/>
              </a:solidFill>
            </a:rPr>
            <a:t>専門職の見守り</a:t>
          </a:r>
          <a:endParaRPr kumimoji="1" lang="ja-JP" altLang="en-US" sz="2000" dirty="0">
            <a:solidFill>
              <a:schemeClr val="tx1"/>
            </a:solidFill>
          </a:endParaRPr>
        </a:p>
      </dgm:t>
    </dgm:pt>
    <dgm:pt modelId="{12BA52C1-EA4B-4CC9-9D30-9D68E895F1C6}" type="parTrans" cxnId="{2075F73B-357D-4DD3-9F7C-261AC9395507}">
      <dgm:prSet/>
      <dgm:spPr/>
      <dgm:t>
        <a:bodyPr/>
        <a:lstStyle/>
        <a:p>
          <a:endParaRPr kumimoji="1" lang="ja-JP" altLang="en-US"/>
        </a:p>
      </dgm:t>
    </dgm:pt>
    <dgm:pt modelId="{4D6A8EFA-FADF-48CE-BCC2-F8C23503B2B8}" type="sibTrans" cxnId="{2075F73B-357D-4DD3-9F7C-261AC9395507}">
      <dgm:prSet/>
      <dgm:spPr/>
      <dgm:t>
        <a:bodyPr/>
        <a:lstStyle/>
        <a:p>
          <a:endParaRPr kumimoji="1" lang="ja-JP" altLang="en-US"/>
        </a:p>
      </dgm:t>
    </dgm:pt>
    <dgm:pt modelId="{92C029E5-9CEA-4E33-B882-B61D1E2F21E9}">
      <dgm:prSet phldrT="[テキスト]" custT="1"/>
      <dgm:spPr>
        <a:solidFill>
          <a:schemeClr val="tx2"/>
        </a:solidFill>
      </dgm:spPr>
      <dgm:t>
        <a:bodyPr/>
        <a:lstStyle/>
        <a:p>
          <a:r>
            <a:rPr kumimoji="1" lang="ja-JP" altLang="en-US" sz="2800" dirty="0" smtClean="0">
              <a:solidFill>
                <a:srgbClr val="002060"/>
              </a:solidFill>
            </a:rPr>
            <a:t>あれ！</a:t>
          </a:r>
          <a:endParaRPr kumimoji="1" lang="en-US" altLang="ja-JP" sz="2800" dirty="0" smtClean="0">
            <a:solidFill>
              <a:srgbClr val="002060"/>
            </a:solidFill>
          </a:endParaRPr>
        </a:p>
        <a:p>
          <a:r>
            <a:rPr kumimoji="1" lang="ja-JP" altLang="en-US" sz="2800" dirty="0" smtClean="0">
              <a:solidFill>
                <a:srgbClr val="002060"/>
              </a:solidFill>
            </a:rPr>
            <a:t>チョット気になる</a:t>
          </a:r>
          <a:endParaRPr kumimoji="1" lang="ja-JP" altLang="en-US" sz="2800" dirty="0">
            <a:solidFill>
              <a:srgbClr val="002060"/>
            </a:solidFill>
          </a:endParaRPr>
        </a:p>
      </dgm:t>
    </dgm:pt>
    <dgm:pt modelId="{0E518CE9-D257-4F03-9B26-1B482D8AB248}" type="parTrans" cxnId="{A5D300B5-38B8-425C-98E3-719E7FC6C132}">
      <dgm:prSet/>
      <dgm:spPr/>
      <dgm:t>
        <a:bodyPr/>
        <a:lstStyle/>
        <a:p>
          <a:endParaRPr kumimoji="1" lang="ja-JP" altLang="en-US"/>
        </a:p>
      </dgm:t>
    </dgm:pt>
    <dgm:pt modelId="{F3933A18-CB8D-415F-9C53-77856276271A}" type="sibTrans" cxnId="{A5D300B5-38B8-425C-98E3-719E7FC6C132}">
      <dgm:prSet/>
      <dgm:spPr/>
      <dgm:t>
        <a:bodyPr/>
        <a:lstStyle/>
        <a:p>
          <a:endParaRPr kumimoji="1" lang="ja-JP" altLang="en-US"/>
        </a:p>
      </dgm:t>
    </dgm:pt>
    <dgm:pt modelId="{A0331D23-DEE4-4CC3-A0FC-2108C72CD765}">
      <dgm:prSet phldrT="[テキスト]" custT="1"/>
      <dgm:spPr>
        <a:solidFill>
          <a:schemeClr val="bg1">
            <a:lumMod val="60000"/>
            <a:lumOff val="40000"/>
          </a:schemeClr>
        </a:solidFill>
      </dgm:spPr>
      <dgm:t>
        <a:bodyPr/>
        <a:lstStyle/>
        <a:p>
          <a:r>
            <a:rPr kumimoji="1" lang="ja-JP" altLang="en-US" sz="2800" dirty="0" smtClean="0"/>
            <a:t>いつもと同じだな～</a:t>
          </a:r>
          <a:endParaRPr kumimoji="1" lang="en-US" altLang="ja-JP" sz="2800" dirty="0" smtClean="0"/>
        </a:p>
        <a:p>
          <a:r>
            <a:rPr kumimoji="1" lang="ja-JP" altLang="en-US" sz="2800" dirty="0" smtClean="0"/>
            <a:t>（何もしない見守り）</a:t>
          </a:r>
          <a:endParaRPr kumimoji="1" lang="ja-JP" altLang="en-US" sz="2800" dirty="0"/>
        </a:p>
      </dgm:t>
    </dgm:pt>
    <dgm:pt modelId="{8A0BE727-4750-49CD-A5BE-44936F371974}" type="parTrans" cxnId="{34187CD1-E587-4257-A64C-2B2FFA20A75F}">
      <dgm:prSet/>
      <dgm:spPr/>
      <dgm:t>
        <a:bodyPr/>
        <a:lstStyle/>
        <a:p>
          <a:endParaRPr kumimoji="1" lang="ja-JP" altLang="en-US"/>
        </a:p>
      </dgm:t>
    </dgm:pt>
    <dgm:pt modelId="{5E6C7FB5-53DA-420F-9FBD-9649DBE638D2}" type="sibTrans" cxnId="{34187CD1-E587-4257-A64C-2B2FFA20A75F}">
      <dgm:prSet/>
      <dgm:spPr/>
      <dgm:t>
        <a:bodyPr/>
        <a:lstStyle/>
        <a:p>
          <a:endParaRPr kumimoji="1" lang="ja-JP" altLang="en-US"/>
        </a:p>
      </dgm:t>
    </dgm:pt>
    <dgm:pt modelId="{FC6B00FF-7E2A-4E9D-9F5C-7A593F07FA7B}" type="pres">
      <dgm:prSet presAssocID="{09D7DF6B-5B1E-4000-8506-D05EC96A65A7}" presName="Name0" presStyleCnt="0">
        <dgm:presLayoutVars>
          <dgm:dir/>
          <dgm:animLvl val="lvl"/>
          <dgm:resizeHandles val="exact"/>
        </dgm:presLayoutVars>
      </dgm:prSet>
      <dgm:spPr/>
    </dgm:pt>
    <dgm:pt modelId="{2120FD68-9AF3-4909-89D6-57D5F7F4FBE7}" type="pres">
      <dgm:prSet presAssocID="{DCE7F355-A1D2-485C-A654-3707B6721587}" presName="Name8" presStyleCnt="0"/>
      <dgm:spPr/>
    </dgm:pt>
    <dgm:pt modelId="{FE48BAF5-8853-42BC-A85C-8FD335C83B8C}" type="pres">
      <dgm:prSet presAssocID="{DCE7F355-A1D2-485C-A654-3707B6721587}" presName="level" presStyleLbl="node1" presStyleIdx="0" presStyleCnt="3">
        <dgm:presLayoutVars>
          <dgm:chMax val="1"/>
          <dgm:bulletEnabled val="1"/>
        </dgm:presLayoutVars>
      </dgm:prSet>
      <dgm:spPr/>
      <dgm:t>
        <a:bodyPr/>
        <a:lstStyle/>
        <a:p>
          <a:endParaRPr kumimoji="1" lang="ja-JP" altLang="en-US"/>
        </a:p>
      </dgm:t>
    </dgm:pt>
    <dgm:pt modelId="{66539622-E531-4502-8CF3-202EC9567356}" type="pres">
      <dgm:prSet presAssocID="{DCE7F355-A1D2-485C-A654-3707B6721587}" presName="levelTx" presStyleLbl="revTx" presStyleIdx="0" presStyleCnt="0">
        <dgm:presLayoutVars>
          <dgm:chMax val="1"/>
          <dgm:bulletEnabled val="1"/>
        </dgm:presLayoutVars>
      </dgm:prSet>
      <dgm:spPr/>
      <dgm:t>
        <a:bodyPr/>
        <a:lstStyle/>
        <a:p>
          <a:endParaRPr kumimoji="1" lang="ja-JP" altLang="en-US"/>
        </a:p>
      </dgm:t>
    </dgm:pt>
    <dgm:pt modelId="{D8574D6B-FB79-4502-B501-6B01E16F7DA9}" type="pres">
      <dgm:prSet presAssocID="{92C029E5-9CEA-4E33-B882-B61D1E2F21E9}" presName="Name8" presStyleCnt="0"/>
      <dgm:spPr/>
    </dgm:pt>
    <dgm:pt modelId="{7CA460E6-104D-4F54-BE8D-59293BA3055E}" type="pres">
      <dgm:prSet presAssocID="{92C029E5-9CEA-4E33-B882-B61D1E2F21E9}" presName="level" presStyleLbl="node1" presStyleIdx="1" presStyleCnt="3">
        <dgm:presLayoutVars>
          <dgm:chMax val="1"/>
          <dgm:bulletEnabled val="1"/>
        </dgm:presLayoutVars>
      </dgm:prSet>
      <dgm:spPr/>
      <dgm:t>
        <a:bodyPr/>
        <a:lstStyle/>
        <a:p>
          <a:endParaRPr kumimoji="1" lang="ja-JP" altLang="en-US"/>
        </a:p>
      </dgm:t>
    </dgm:pt>
    <dgm:pt modelId="{9686C85C-16D9-48A8-A227-E6B25FD81B2C}" type="pres">
      <dgm:prSet presAssocID="{92C029E5-9CEA-4E33-B882-B61D1E2F21E9}" presName="levelTx" presStyleLbl="revTx" presStyleIdx="0" presStyleCnt="0">
        <dgm:presLayoutVars>
          <dgm:chMax val="1"/>
          <dgm:bulletEnabled val="1"/>
        </dgm:presLayoutVars>
      </dgm:prSet>
      <dgm:spPr/>
      <dgm:t>
        <a:bodyPr/>
        <a:lstStyle/>
        <a:p>
          <a:endParaRPr kumimoji="1" lang="ja-JP" altLang="en-US"/>
        </a:p>
      </dgm:t>
    </dgm:pt>
    <dgm:pt modelId="{4D4C2D7E-00E8-4E4F-930E-C49574BD67B1}" type="pres">
      <dgm:prSet presAssocID="{A0331D23-DEE4-4CC3-A0FC-2108C72CD765}" presName="Name8" presStyleCnt="0"/>
      <dgm:spPr/>
    </dgm:pt>
    <dgm:pt modelId="{631A88F5-E297-4934-91DD-F00F6BA19C3E}" type="pres">
      <dgm:prSet presAssocID="{A0331D23-DEE4-4CC3-A0FC-2108C72CD765}" presName="level" presStyleLbl="node1" presStyleIdx="2" presStyleCnt="3">
        <dgm:presLayoutVars>
          <dgm:chMax val="1"/>
          <dgm:bulletEnabled val="1"/>
        </dgm:presLayoutVars>
      </dgm:prSet>
      <dgm:spPr/>
      <dgm:t>
        <a:bodyPr/>
        <a:lstStyle/>
        <a:p>
          <a:endParaRPr kumimoji="1" lang="ja-JP" altLang="en-US"/>
        </a:p>
      </dgm:t>
    </dgm:pt>
    <dgm:pt modelId="{2EB432E8-0C5A-4C0A-9A6B-139D4BFBB787}" type="pres">
      <dgm:prSet presAssocID="{A0331D23-DEE4-4CC3-A0FC-2108C72CD765}" presName="levelTx" presStyleLbl="revTx" presStyleIdx="0" presStyleCnt="0">
        <dgm:presLayoutVars>
          <dgm:chMax val="1"/>
          <dgm:bulletEnabled val="1"/>
        </dgm:presLayoutVars>
      </dgm:prSet>
      <dgm:spPr/>
      <dgm:t>
        <a:bodyPr/>
        <a:lstStyle/>
        <a:p>
          <a:endParaRPr kumimoji="1" lang="ja-JP" altLang="en-US"/>
        </a:p>
      </dgm:t>
    </dgm:pt>
  </dgm:ptLst>
  <dgm:cxnLst>
    <dgm:cxn modelId="{2945F4F6-F1BB-4DEC-AFB0-9F212FC1114A}" type="presOf" srcId="{DCE7F355-A1D2-485C-A654-3707B6721587}" destId="{FE48BAF5-8853-42BC-A85C-8FD335C83B8C}" srcOrd="0" destOrd="0" presId="urn:microsoft.com/office/officeart/2005/8/layout/pyramid1"/>
    <dgm:cxn modelId="{AE894607-7CFF-4E18-9119-EE202A2A59E9}" type="presOf" srcId="{92C029E5-9CEA-4E33-B882-B61D1E2F21E9}" destId="{7CA460E6-104D-4F54-BE8D-59293BA3055E}" srcOrd="0" destOrd="0" presId="urn:microsoft.com/office/officeart/2005/8/layout/pyramid1"/>
    <dgm:cxn modelId="{CD4D4F3E-6597-4E01-BB56-0C773522F1CF}" type="presOf" srcId="{A0331D23-DEE4-4CC3-A0FC-2108C72CD765}" destId="{631A88F5-E297-4934-91DD-F00F6BA19C3E}" srcOrd="0" destOrd="0" presId="urn:microsoft.com/office/officeart/2005/8/layout/pyramid1"/>
    <dgm:cxn modelId="{34187CD1-E587-4257-A64C-2B2FFA20A75F}" srcId="{09D7DF6B-5B1E-4000-8506-D05EC96A65A7}" destId="{A0331D23-DEE4-4CC3-A0FC-2108C72CD765}" srcOrd="2" destOrd="0" parTransId="{8A0BE727-4750-49CD-A5BE-44936F371974}" sibTransId="{5E6C7FB5-53DA-420F-9FBD-9649DBE638D2}"/>
    <dgm:cxn modelId="{CAA35CF4-475E-4437-B715-4CE7EA8D292D}" type="presOf" srcId="{A0331D23-DEE4-4CC3-A0FC-2108C72CD765}" destId="{2EB432E8-0C5A-4C0A-9A6B-139D4BFBB787}" srcOrd="1" destOrd="0" presId="urn:microsoft.com/office/officeart/2005/8/layout/pyramid1"/>
    <dgm:cxn modelId="{2075F73B-357D-4DD3-9F7C-261AC9395507}" srcId="{09D7DF6B-5B1E-4000-8506-D05EC96A65A7}" destId="{DCE7F355-A1D2-485C-A654-3707B6721587}" srcOrd="0" destOrd="0" parTransId="{12BA52C1-EA4B-4CC9-9D30-9D68E895F1C6}" sibTransId="{4D6A8EFA-FADF-48CE-BCC2-F8C23503B2B8}"/>
    <dgm:cxn modelId="{CD1C1C6D-228B-4BAD-BBAA-E8B7F1D3BD63}" type="presOf" srcId="{92C029E5-9CEA-4E33-B882-B61D1E2F21E9}" destId="{9686C85C-16D9-48A8-A227-E6B25FD81B2C}" srcOrd="1" destOrd="0" presId="urn:microsoft.com/office/officeart/2005/8/layout/pyramid1"/>
    <dgm:cxn modelId="{F768F690-E589-4719-B9A4-63D2B8EDFC54}" type="presOf" srcId="{DCE7F355-A1D2-485C-A654-3707B6721587}" destId="{66539622-E531-4502-8CF3-202EC9567356}" srcOrd="1" destOrd="0" presId="urn:microsoft.com/office/officeart/2005/8/layout/pyramid1"/>
    <dgm:cxn modelId="{01D205AA-B5C5-43DC-B108-33F4691F936E}" type="presOf" srcId="{09D7DF6B-5B1E-4000-8506-D05EC96A65A7}" destId="{FC6B00FF-7E2A-4E9D-9F5C-7A593F07FA7B}" srcOrd="0" destOrd="0" presId="urn:microsoft.com/office/officeart/2005/8/layout/pyramid1"/>
    <dgm:cxn modelId="{A5D300B5-38B8-425C-98E3-719E7FC6C132}" srcId="{09D7DF6B-5B1E-4000-8506-D05EC96A65A7}" destId="{92C029E5-9CEA-4E33-B882-B61D1E2F21E9}" srcOrd="1" destOrd="0" parTransId="{0E518CE9-D257-4F03-9B26-1B482D8AB248}" sibTransId="{F3933A18-CB8D-415F-9C53-77856276271A}"/>
    <dgm:cxn modelId="{D5CD359B-140D-44AE-A267-9573F5427AE6}" type="presParOf" srcId="{FC6B00FF-7E2A-4E9D-9F5C-7A593F07FA7B}" destId="{2120FD68-9AF3-4909-89D6-57D5F7F4FBE7}" srcOrd="0" destOrd="0" presId="urn:microsoft.com/office/officeart/2005/8/layout/pyramid1"/>
    <dgm:cxn modelId="{FF3C6EF9-24C3-4766-BBD2-7004443C8A3E}" type="presParOf" srcId="{2120FD68-9AF3-4909-89D6-57D5F7F4FBE7}" destId="{FE48BAF5-8853-42BC-A85C-8FD335C83B8C}" srcOrd="0" destOrd="0" presId="urn:microsoft.com/office/officeart/2005/8/layout/pyramid1"/>
    <dgm:cxn modelId="{C3C22FD8-CA17-4F5B-BAA6-DF7817C78C5B}" type="presParOf" srcId="{2120FD68-9AF3-4909-89D6-57D5F7F4FBE7}" destId="{66539622-E531-4502-8CF3-202EC9567356}" srcOrd="1" destOrd="0" presId="urn:microsoft.com/office/officeart/2005/8/layout/pyramid1"/>
    <dgm:cxn modelId="{04A58D2E-F631-4304-9FC1-156150211052}" type="presParOf" srcId="{FC6B00FF-7E2A-4E9D-9F5C-7A593F07FA7B}" destId="{D8574D6B-FB79-4502-B501-6B01E16F7DA9}" srcOrd="1" destOrd="0" presId="urn:microsoft.com/office/officeart/2005/8/layout/pyramid1"/>
    <dgm:cxn modelId="{19B0DB28-98E5-4AC6-A6F6-0584D3059DE4}" type="presParOf" srcId="{D8574D6B-FB79-4502-B501-6B01E16F7DA9}" destId="{7CA460E6-104D-4F54-BE8D-59293BA3055E}" srcOrd="0" destOrd="0" presId="urn:microsoft.com/office/officeart/2005/8/layout/pyramid1"/>
    <dgm:cxn modelId="{2120AC12-3020-486B-B345-70B9D9233E82}" type="presParOf" srcId="{D8574D6B-FB79-4502-B501-6B01E16F7DA9}" destId="{9686C85C-16D9-48A8-A227-E6B25FD81B2C}" srcOrd="1" destOrd="0" presId="urn:microsoft.com/office/officeart/2005/8/layout/pyramid1"/>
    <dgm:cxn modelId="{2D979D9A-F516-4379-A5C7-6CC3ECFE05FE}" type="presParOf" srcId="{FC6B00FF-7E2A-4E9D-9F5C-7A593F07FA7B}" destId="{4D4C2D7E-00E8-4E4F-930E-C49574BD67B1}" srcOrd="2" destOrd="0" presId="urn:microsoft.com/office/officeart/2005/8/layout/pyramid1"/>
    <dgm:cxn modelId="{E55ACFE0-6143-4A95-839E-BC440A032D55}" type="presParOf" srcId="{4D4C2D7E-00E8-4E4F-930E-C49574BD67B1}" destId="{631A88F5-E297-4934-91DD-F00F6BA19C3E}" srcOrd="0" destOrd="0" presId="urn:microsoft.com/office/officeart/2005/8/layout/pyramid1"/>
    <dgm:cxn modelId="{C032D5E8-AF93-4415-9762-123E1BFE0E2A}" type="presParOf" srcId="{4D4C2D7E-00E8-4E4F-930E-C49574BD67B1}" destId="{2EB432E8-0C5A-4C0A-9A6B-139D4BFBB787}"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78EAC5-EE4D-4B0D-B5A1-8EE8552B1214}" type="doc">
      <dgm:prSet loTypeId="urn:microsoft.com/office/officeart/2005/8/layout/gear1" loCatId="cycle" qsTypeId="urn:microsoft.com/office/officeart/2005/8/quickstyle/simple1" qsCatId="simple" csTypeId="urn:microsoft.com/office/officeart/2005/8/colors/accent1_2" csCatId="accent1" phldr="1"/>
      <dgm:spPr/>
    </dgm:pt>
    <dgm:pt modelId="{C0D84E7A-A04D-4355-ABB6-49669CD5F17E}">
      <dgm:prSet phldrT="[テキスト]"/>
      <dgm:spPr/>
      <dgm:t>
        <a:bodyPr/>
        <a:lstStyle/>
        <a:p>
          <a:r>
            <a:rPr kumimoji="1" lang="ja-JP" altLang="en-US" dirty="0" smtClean="0"/>
            <a:t>中間支援機関</a:t>
          </a:r>
          <a:endParaRPr kumimoji="1" lang="ja-JP" altLang="en-US" dirty="0"/>
        </a:p>
      </dgm:t>
    </dgm:pt>
    <dgm:pt modelId="{D8B6C3AE-8886-42E6-9FC5-87721A7BCE79}" type="parTrans" cxnId="{4FDB0335-B6F0-4EDB-8E0A-0C000D99CE87}">
      <dgm:prSet/>
      <dgm:spPr/>
      <dgm:t>
        <a:bodyPr/>
        <a:lstStyle/>
        <a:p>
          <a:endParaRPr kumimoji="1" lang="ja-JP" altLang="en-US"/>
        </a:p>
      </dgm:t>
    </dgm:pt>
    <dgm:pt modelId="{384413F4-B685-487A-9F83-8D2FA7935B8B}" type="sibTrans" cxnId="{4FDB0335-B6F0-4EDB-8E0A-0C000D99CE87}">
      <dgm:prSet/>
      <dgm:spPr/>
      <dgm:t>
        <a:bodyPr/>
        <a:lstStyle/>
        <a:p>
          <a:endParaRPr kumimoji="1" lang="ja-JP" altLang="en-US"/>
        </a:p>
      </dgm:t>
    </dgm:pt>
    <dgm:pt modelId="{5E88F35D-6EBF-4B76-BE19-534A393BE98F}">
      <dgm:prSet phldrT="[テキスト]"/>
      <dgm:spPr>
        <a:solidFill>
          <a:schemeClr val="accent6">
            <a:lumMod val="75000"/>
          </a:schemeClr>
        </a:solidFill>
      </dgm:spPr>
      <dgm:t>
        <a:bodyPr/>
        <a:lstStyle/>
        <a:p>
          <a:r>
            <a:rPr kumimoji="1" lang="ja-JP" altLang="en-US" dirty="0" smtClean="0"/>
            <a:t>行政</a:t>
          </a:r>
          <a:endParaRPr kumimoji="1" lang="ja-JP" altLang="en-US" dirty="0"/>
        </a:p>
      </dgm:t>
    </dgm:pt>
    <dgm:pt modelId="{C1C6CBFF-45B1-48EF-B72D-54E14E5F7D3E}" type="parTrans" cxnId="{F3B94229-10CA-4349-A647-FCC62057AF36}">
      <dgm:prSet/>
      <dgm:spPr/>
      <dgm:t>
        <a:bodyPr/>
        <a:lstStyle/>
        <a:p>
          <a:endParaRPr kumimoji="1" lang="ja-JP" altLang="en-US"/>
        </a:p>
      </dgm:t>
    </dgm:pt>
    <dgm:pt modelId="{20E9E366-C537-425B-A4D6-BB88B344A2D2}" type="sibTrans" cxnId="{F3B94229-10CA-4349-A647-FCC62057AF36}">
      <dgm:prSet/>
      <dgm:spPr/>
      <dgm:t>
        <a:bodyPr/>
        <a:lstStyle/>
        <a:p>
          <a:endParaRPr kumimoji="1" lang="ja-JP" altLang="en-US"/>
        </a:p>
      </dgm:t>
    </dgm:pt>
    <dgm:pt modelId="{AF4E8516-159A-4893-980A-F422C52746BC}">
      <dgm:prSet phldrT="[テキスト]"/>
      <dgm:spPr>
        <a:solidFill>
          <a:schemeClr val="accent3">
            <a:lumMod val="75000"/>
          </a:schemeClr>
        </a:solidFill>
      </dgm:spPr>
      <dgm:t>
        <a:bodyPr/>
        <a:lstStyle/>
        <a:p>
          <a:r>
            <a:rPr kumimoji="1" lang="ja-JP" altLang="en-US" dirty="0" smtClean="0"/>
            <a:t>地域住民</a:t>
          </a:r>
          <a:endParaRPr kumimoji="1" lang="ja-JP" altLang="en-US" dirty="0"/>
        </a:p>
      </dgm:t>
    </dgm:pt>
    <dgm:pt modelId="{74F6A156-EDD6-4ED4-AC52-89DFA47C3365}" type="parTrans" cxnId="{7C26DB6D-A5A7-47BF-B462-B25D77653649}">
      <dgm:prSet/>
      <dgm:spPr/>
      <dgm:t>
        <a:bodyPr/>
        <a:lstStyle/>
        <a:p>
          <a:endParaRPr kumimoji="1" lang="ja-JP" altLang="en-US"/>
        </a:p>
      </dgm:t>
    </dgm:pt>
    <dgm:pt modelId="{D3494B15-4223-4B0A-8588-4354D1E9B73C}" type="sibTrans" cxnId="{7C26DB6D-A5A7-47BF-B462-B25D77653649}">
      <dgm:prSet/>
      <dgm:spPr/>
      <dgm:t>
        <a:bodyPr/>
        <a:lstStyle/>
        <a:p>
          <a:endParaRPr kumimoji="1" lang="ja-JP" altLang="en-US"/>
        </a:p>
      </dgm:t>
    </dgm:pt>
    <dgm:pt modelId="{5CA8E5D0-9388-4D48-B616-AA8DB3426AFC}" type="pres">
      <dgm:prSet presAssocID="{3578EAC5-EE4D-4B0D-B5A1-8EE8552B1214}" presName="composite" presStyleCnt="0">
        <dgm:presLayoutVars>
          <dgm:chMax val="3"/>
          <dgm:animLvl val="lvl"/>
          <dgm:resizeHandles val="exact"/>
        </dgm:presLayoutVars>
      </dgm:prSet>
      <dgm:spPr/>
    </dgm:pt>
    <dgm:pt modelId="{D4EAE283-08A5-48DE-ACD8-FDFCAE7FA5F1}" type="pres">
      <dgm:prSet presAssocID="{C0D84E7A-A04D-4355-ABB6-49669CD5F17E}" presName="gear1" presStyleLbl="node1" presStyleIdx="0" presStyleCnt="3">
        <dgm:presLayoutVars>
          <dgm:chMax val="1"/>
          <dgm:bulletEnabled val="1"/>
        </dgm:presLayoutVars>
      </dgm:prSet>
      <dgm:spPr/>
      <dgm:t>
        <a:bodyPr/>
        <a:lstStyle/>
        <a:p>
          <a:endParaRPr kumimoji="1" lang="ja-JP" altLang="en-US"/>
        </a:p>
      </dgm:t>
    </dgm:pt>
    <dgm:pt modelId="{76F56A18-1602-454F-BAEB-45AF2494C414}" type="pres">
      <dgm:prSet presAssocID="{C0D84E7A-A04D-4355-ABB6-49669CD5F17E}" presName="gear1srcNode" presStyleLbl="node1" presStyleIdx="0" presStyleCnt="3"/>
      <dgm:spPr/>
      <dgm:t>
        <a:bodyPr/>
        <a:lstStyle/>
        <a:p>
          <a:endParaRPr kumimoji="1" lang="ja-JP" altLang="en-US"/>
        </a:p>
      </dgm:t>
    </dgm:pt>
    <dgm:pt modelId="{FD014DF2-0095-49EF-88CC-23185263D6D6}" type="pres">
      <dgm:prSet presAssocID="{C0D84E7A-A04D-4355-ABB6-49669CD5F17E}" presName="gear1dstNode" presStyleLbl="node1" presStyleIdx="0" presStyleCnt="3"/>
      <dgm:spPr/>
      <dgm:t>
        <a:bodyPr/>
        <a:lstStyle/>
        <a:p>
          <a:endParaRPr kumimoji="1" lang="ja-JP" altLang="en-US"/>
        </a:p>
      </dgm:t>
    </dgm:pt>
    <dgm:pt modelId="{159A7B43-4E06-4C7E-A158-E9370AE49B75}" type="pres">
      <dgm:prSet presAssocID="{5E88F35D-6EBF-4B76-BE19-534A393BE98F}" presName="gear2" presStyleLbl="node1" presStyleIdx="1" presStyleCnt="3">
        <dgm:presLayoutVars>
          <dgm:chMax val="1"/>
          <dgm:bulletEnabled val="1"/>
        </dgm:presLayoutVars>
      </dgm:prSet>
      <dgm:spPr/>
      <dgm:t>
        <a:bodyPr/>
        <a:lstStyle/>
        <a:p>
          <a:endParaRPr kumimoji="1" lang="ja-JP" altLang="en-US"/>
        </a:p>
      </dgm:t>
    </dgm:pt>
    <dgm:pt modelId="{6ED77ED3-488A-4FF4-B641-35D0CEACA0E8}" type="pres">
      <dgm:prSet presAssocID="{5E88F35D-6EBF-4B76-BE19-534A393BE98F}" presName="gear2srcNode" presStyleLbl="node1" presStyleIdx="1" presStyleCnt="3"/>
      <dgm:spPr/>
      <dgm:t>
        <a:bodyPr/>
        <a:lstStyle/>
        <a:p>
          <a:endParaRPr kumimoji="1" lang="ja-JP" altLang="en-US"/>
        </a:p>
      </dgm:t>
    </dgm:pt>
    <dgm:pt modelId="{875FEFA0-6C4B-4893-B965-F92C5ECE1AF1}" type="pres">
      <dgm:prSet presAssocID="{5E88F35D-6EBF-4B76-BE19-534A393BE98F}" presName="gear2dstNode" presStyleLbl="node1" presStyleIdx="1" presStyleCnt="3"/>
      <dgm:spPr/>
      <dgm:t>
        <a:bodyPr/>
        <a:lstStyle/>
        <a:p>
          <a:endParaRPr kumimoji="1" lang="ja-JP" altLang="en-US"/>
        </a:p>
      </dgm:t>
    </dgm:pt>
    <dgm:pt modelId="{3A4E70C2-A592-4C61-BF13-1E91121A09DB}" type="pres">
      <dgm:prSet presAssocID="{AF4E8516-159A-4893-980A-F422C52746BC}" presName="gear3" presStyleLbl="node1" presStyleIdx="2" presStyleCnt="3"/>
      <dgm:spPr/>
      <dgm:t>
        <a:bodyPr/>
        <a:lstStyle/>
        <a:p>
          <a:endParaRPr kumimoji="1" lang="ja-JP" altLang="en-US"/>
        </a:p>
      </dgm:t>
    </dgm:pt>
    <dgm:pt modelId="{9D8F6C42-04CA-4C00-ABF6-8D22BDF6CCCF}" type="pres">
      <dgm:prSet presAssocID="{AF4E8516-159A-4893-980A-F422C52746BC}" presName="gear3tx" presStyleLbl="node1" presStyleIdx="2" presStyleCnt="3">
        <dgm:presLayoutVars>
          <dgm:chMax val="1"/>
          <dgm:bulletEnabled val="1"/>
        </dgm:presLayoutVars>
      </dgm:prSet>
      <dgm:spPr/>
      <dgm:t>
        <a:bodyPr/>
        <a:lstStyle/>
        <a:p>
          <a:endParaRPr kumimoji="1" lang="ja-JP" altLang="en-US"/>
        </a:p>
      </dgm:t>
    </dgm:pt>
    <dgm:pt modelId="{ADFA55A4-D5EB-4A7C-A034-425A8107AA9B}" type="pres">
      <dgm:prSet presAssocID="{AF4E8516-159A-4893-980A-F422C52746BC}" presName="gear3srcNode" presStyleLbl="node1" presStyleIdx="2" presStyleCnt="3"/>
      <dgm:spPr/>
      <dgm:t>
        <a:bodyPr/>
        <a:lstStyle/>
        <a:p>
          <a:endParaRPr kumimoji="1" lang="ja-JP" altLang="en-US"/>
        </a:p>
      </dgm:t>
    </dgm:pt>
    <dgm:pt modelId="{30458B7E-FD4E-4320-89F6-7CEC4AF90BB7}" type="pres">
      <dgm:prSet presAssocID="{AF4E8516-159A-4893-980A-F422C52746BC}" presName="gear3dstNode" presStyleLbl="node1" presStyleIdx="2" presStyleCnt="3"/>
      <dgm:spPr/>
      <dgm:t>
        <a:bodyPr/>
        <a:lstStyle/>
        <a:p>
          <a:endParaRPr kumimoji="1" lang="ja-JP" altLang="en-US"/>
        </a:p>
      </dgm:t>
    </dgm:pt>
    <dgm:pt modelId="{1EE2CCB2-4740-4F17-82B0-A34024FE919D}" type="pres">
      <dgm:prSet presAssocID="{384413F4-B685-487A-9F83-8D2FA7935B8B}" presName="connector1" presStyleLbl="sibTrans2D1" presStyleIdx="0" presStyleCnt="3"/>
      <dgm:spPr/>
      <dgm:t>
        <a:bodyPr/>
        <a:lstStyle/>
        <a:p>
          <a:endParaRPr kumimoji="1" lang="ja-JP" altLang="en-US"/>
        </a:p>
      </dgm:t>
    </dgm:pt>
    <dgm:pt modelId="{8644C2A6-8ECC-4878-AF55-CE6D7CC38834}" type="pres">
      <dgm:prSet presAssocID="{20E9E366-C537-425B-A4D6-BB88B344A2D2}" presName="connector2" presStyleLbl="sibTrans2D1" presStyleIdx="1" presStyleCnt="3"/>
      <dgm:spPr/>
      <dgm:t>
        <a:bodyPr/>
        <a:lstStyle/>
        <a:p>
          <a:endParaRPr kumimoji="1" lang="ja-JP" altLang="en-US"/>
        </a:p>
      </dgm:t>
    </dgm:pt>
    <dgm:pt modelId="{2EA5BAFF-F5E1-4BAA-976D-35D6E2CD7D58}" type="pres">
      <dgm:prSet presAssocID="{D3494B15-4223-4B0A-8588-4354D1E9B73C}" presName="connector3" presStyleLbl="sibTrans2D1" presStyleIdx="2" presStyleCnt="3"/>
      <dgm:spPr/>
      <dgm:t>
        <a:bodyPr/>
        <a:lstStyle/>
        <a:p>
          <a:endParaRPr kumimoji="1" lang="ja-JP" altLang="en-US"/>
        </a:p>
      </dgm:t>
    </dgm:pt>
  </dgm:ptLst>
  <dgm:cxnLst>
    <dgm:cxn modelId="{47087759-0EF2-4385-8545-496595E2217A}" type="presOf" srcId="{5E88F35D-6EBF-4B76-BE19-534A393BE98F}" destId="{6ED77ED3-488A-4FF4-B641-35D0CEACA0E8}" srcOrd="1" destOrd="0" presId="urn:microsoft.com/office/officeart/2005/8/layout/gear1"/>
    <dgm:cxn modelId="{9458E403-3B30-4041-A512-744BC83C2BF3}" type="presOf" srcId="{AF4E8516-159A-4893-980A-F422C52746BC}" destId="{30458B7E-FD4E-4320-89F6-7CEC4AF90BB7}" srcOrd="3" destOrd="0" presId="urn:microsoft.com/office/officeart/2005/8/layout/gear1"/>
    <dgm:cxn modelId="{F1F1395F-24A4-4FA9-965A-7900D01B23DA}" type="presOf" srcId="{C0D84E7A-A04D-4355-ABB6-49669CD5F17E}" destId="{D4EAE283-08A5-48DE-ACD8-FDFCAE7FA5F1}" srcOrd="0" destOrd="0" presId="urn:microsoft.com/office/officeart/2005/8/layout/gear1"/>
    <dgm:cxn modelId="{0DE491DF-6D63-47AB-881B-6B93D92A6619}" type="presOf" srcId="{AF4E8516-159A-4893-980A-F422C52746BC}" destId="{ADFA55A4-D5EB-4A7C-A034-425A8107AA9B}" srcOrd="2" destOrd="0" presId="urn:microsoft.com/office/officeart/2005/8/layout/gear1"/>
    <dgm:cxn modelId="{0B545EFC-F724-4D23-9F76-64B8870DF9B8}" type="presOf" srcId="{3578EAC5-EE4D-4B0D-B5A1-8EE8552B1214}" destId="{5CA8E5D0-9388-4D48-B616-AA8DB3426AFC}" srcOrd="0" destOrd="0" presId="urn:microsoft.com/office/officeart/2005/8/layout/gear1"/>
    <dgm:cxn modelId="{6C6A35D6-3F70-4220-94DE-E09B62D3758F}" type="presOf" srcId="{D3494B15-4223-4B0A-8588-4354D1E9B73C}" destId="{2EA5BAFF-F5E1-4BAA-976D-35D6E2CD7D58}" srcOrd="0" destOrd="0" presId="urn:microsoft.com/office/officeart/2005/8/layout/gear1"/>
    <dgm:cxn modelId="{08DE25D0-DC77-490F-B02C-00C37BDBA474}" type="presOf" srcId="{AF4E8516-159A-4893-980A-F422C52746BC}" destId="{3A4E70C2-A592-4C61-BF13-1E91121A09DB}" srcOrd="0" destOrd="0" presId="urn:microsoft.com/office/officeart/2005/8/layout/gear1"/>
    <dgm:cxn modelId="{D46C6290-B2AF-4CF4-8341-5674036498B6}" type="presOf" srcId="{5E88F35D-6EBF-4B76-BE19-534A393BE98F}" destId="{875FEFA0-6C4B-4893-B965-F92C5ECE1AF1}" srcOrd="2" destOrd="0" presId="urn:microsoft.com/office/officeart/2005/8/layout/gear1"/>
    <dgm:cxn modelId="{2FC0E24E-9BD1-4186-9EC9-0294D5D6356E}" type="presOf" srcId="{5E88F35D-6EBF-4B76-BE19-534A393BE98F}" destId="{159A7B43-4E06-4C7E-A158-E9370AE49B75}" srcOrd="0" destOrd="0" presId="urn:microsoft.com/office/officeart/2005/8/layout/gear1"/>
    <dgm:cxn modelId="{A4D74FD4-4C53-4746-AEE1-CE52789FD515}" type="presOf" srcId="{20E9E366-C537-425B-A4D6-BB88B344A2D2}" destId="{8644C2A6-8ECC-4878-AF55-CE6D7CC38834}" srcOrd="0" destOrd="0" presId="urn:microsoft.com/office/officeart/2005/8/layout/gear1"/>
    <dgm:cxn modelId="{9E318F0A-7F48-4559-98E3-5935B1870ADF}" type="presOf" srcId="{384413F4-B685-487A-9F83-8D2FA7935B8B}" destId="{1EE2CCB2-4740-4F17-82B0-A34024FE919D}" srcOrd="0" destOrd="0" presId="urn:microsoft.com/office/officeart/2005/8/layout/gear1"/>
    <dgm:cxn modelId="{4FDB0335-B6F0-4EDB-8E0A-0C000D99CE87}" srcId="{3578EAC5-EE4D-4B0D-B5A1-8EE8552B1214}" destId="{C0D84E7A-A04D-4355-ABB6-49669CD5F17E}" srcOrd="0" destOrd="0" parTransId="{D8B6C3AE-8886-42E6-9FC5-87721A7BCE79}" sibTransId="{384413F4-B685-487A-9F83-8D2FA7935B8B}"/>
    <dgm:cxn modelId="{7C26DB6D-A5A7-47BF-B462-B25D77653649}" srcId="{3578EAC5-EE4D-4B0D-B5A1-8EE8552B1214}" destId="{AF4E8516-159A-4893-980A-F422C52746BC}" srcOrd="2" destOrd="0" parTransId="{74F6A156-EDD6-4ED4-AC52-89DFA47C3365}" sibTransId="{D3494B15-4223-4B0A-8588-4354D1E9B73C}"/>
    <dgm:cxn modelId="{F3B94229-10CA-4349-A647-FCC62057AF36}" srcId="{3578EAC5-EE4D-4B0D-B5A1-8EE8552B1214}" destId="{5E88F35D-6EBF-4B76-BE19-534A393BE98F}" srcOrd="1" destOrd="0" parTransId="{C1C6CBFF-45B1-48EF-B72D-54E14E5F7D3E}" sibTransId="{20E9E366-C537-425B-A4D6-BB88B344A2D2}"/>
    <dgm:cxn modelId="{A38A90DC-553C-464D-9D50-400216C9776D}" type="presOf" srcId="{AF4E8516-159A-4893-980A-F422C52746BC}" destId="{9D8F6C42-04CA-4C00-ABF6-8D22BDF6CCCF}" srcOrd="1" destOrd="0" presId="urn:microsoft.com/office/officeart/2005/8/layout/gear1"/>
    <dgm:cxn modelId="{D2A333E1-7B91-4526-A2B5-5E1C1613B90B}" type="presOf" srcId="{C0D84E7A-A04D-4355-ABB6-49669CD5F17E}" destId="{FD014DF2-0095-49EF-88CC-23185263D6D6}" srcOrd="2" destOrd="0" presId="urn:microsoft.com/office/officeart/2005/8/layout/gear1"/>
    <dgm:cxn modelId="{AA01FADC-04F9-4810-921A-AA264EBC12F6}" type="presOf" srcId="{C0D84E7A-A04D-4355-ABB6-49669CD5F17E}" destId="{76F56A18-1602-454F-BAEB-45AF2494C414}" srcOrd="1" destOrd="0" presId="urn:microsoft.com/office/officeart/2005/8/layout/gear1"/>
    <dgm:cxn modelId="{2D969B6C-48F2-438A-8234-2B6C08676CFB}" type="presParOf" srcId="{5CA8E5D0-9388-4D48-B616-AA8DB3426AFC}" destId="{D4EAE283-08A5-48DE-ACD8-FDFCAE7FA5F1}" srcOrd="0" destOrd="0" presId="urn:microsoft.com/office/officeart/2005/8/layout/gear1"/>
    <dgm:cxn modelId="{430A2CD7-F081-4132-BDB0-73BD531B24A1}" type="presParOf" srcId="{5CA8E5D0-9388-4D48-B616-AA8DB3426AFC}" destId="{76F56A18-1602-454F-BAEB-45AF2494C414}" srcOrd="1" destOrd="0" presId="urn:microsoft.com/office/officeart/2005/8/layout/gear1"/>
    <dgm:cxn modelId="{2A7086D9-5CCD-4F4A-B6FA-91AA8F6276BD}" type="presParOf" srcId="{5CA8E5D0-9388-4D48-B616-AA8DB3426AFC}" destId="{FD014DF2-0095-49EF-88CC-23185263D6D6}" srcOrd="2" destOrd="0" presId="urn:microsoft.com/office/officeart/2005/8/layout/gear1"/>
    <dgm:cxn modelId="{FC471917-A1B0-48ED-87CD-E4CC86AB52E8}" type="presParOf" srcId="{5CA8E5D0-9388-4D48-B616-AA8DB3426AFC}" destId="{159A7B43-4E06-4C7E-A158-E9370AE49B75}" srcOrd="3" destOrd="0" presId="urn:microsoft.com/office/officeart/2005/8/layout/gear1"/>
    <dgm:cxn modelId="{8E83D45A-FA3F-49FB-B664-AF209428FE13}" type="presParOf" srcId="{5CA8E5D0-9388-4D48-B616-AA8DB3426AFC}" destId="{6ED77ED3-488A-4FF4-B641-35D0CEACA0E8}" srcOrd="4" destOrd="0" presId="urn:microsoft.com/office/officeart/2005/8/layout/gear1"/>
    <dgm:cxn modelId="{8BC5EF24-1115-4285-85DB-B7DB1C7F5635}" type="presParOf" srcId="{5CA8E5D0-9388-4D48-B616-AA8DB3426AFC}" destId="{875FEFA0-6C4B-4893-B965-F92C5ECE1AF1}" srcOrd="5" destOrd="0" presId="urn:microsoft.com/office/officeart/2005/8/layout/gear1"/>
    <dgm:cxn modelId="{45B0D0B0-492C-455B-A56A-AB1F5F2CA319}" type="presParOf" srcId="{5CA8E5D0-9388-4D48-B616-AA8DB3426AFC}" destId="{3A4E70C2-A592-4C61-BF13-1E91121A09DB}" srcOrd="6" destOrd="0" presId="urn:microsoft.com/office/officeart/2005/8/layout/gear1"/>
    <dgm:cxn modelId="{9FDAB409-71F4-4C44-B9CB-31C907702A29}" type="presParOf" srcId="{5CA8E5D0-9388-4D48-B616-AA8DB3426AFC}" destId="{9D8F6C42-04CA-4C00-ABF6-8D22BDF6CCCF}" srcOrd="7" destOrd="0" presId="urn:microsoft.com/office/officeart/2005/8/layout/gear1"/>
    <dgm:cxn modelId="{4FCE74AB-97E4-4E19-B029-37456B80DB88}" type="presParOf" srcId="{5CA8E5D0-9388-4D48-B616-AA8DB3426AFC}" destId="{ADFA55A4-D5EB-4A7C-A034-425A8107AA9B}" srcOrd="8" destOrd="0" presId="urn:microsoft.com/office/officeart/2005/8/layout/gear1"/>
    <dgm:cxn modelId="{4B772407-A56A-450C-BD7B-1C6CAD7A6D97}" type="presParOf" srcId="{5CA8E5D0-9388-4D48-B616-AA8DB3426AFC}" destId="{30458B7E-FD4E-4320-89F6-7CEC4AF90BB7}" srcOrd="9" destOrd="0" presId="urn:microsoft.com/office/officeart/2005/8/layout/gear1"/>
    <dgm:cxn modelId="{AD39F14F-A469-4023-9620-C388CC48F3E8}" type="presParOf" srcId="{5CA8E5D0-9388-4D48-B616-AA8DB3426AFC}" destId="{1EE2CCB2-4740-4F17-82B0-A34024FE919D}" srcOrd="10" destOrd="0" presId="urn:microsoft.com/office/officeart/2005/8/layout/gear1"/>
    <dgm:cxn modelId="{B7ACC666-3232-4BE2-9F68-A08FC143DD38}" type="presParOf" srcId="{5CA8E5D0-9388-4D48-B616-AA8DB3426AFC}" destId="{8644C2A6-8ECC-4878-AF55-CE6D7CC38834}" srcOrd="11" destOrd="0" presId="urn:microsoft.com/office/officeart/2005/8/layout/gear1"/>
    <dgm:cxn modelId="{EB195CC4-0A3B-4603-9F01-527649D10B2B}" type="presParOf" srcId="{5CA8E5D0-9388-4D48-B616-AA8DB3426AFC}" destId="{2EA5BAFF-F5E1-4BAA-976D-35D6E2CD7D58}"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8BAF5-8853-42BC-A85C-8FD335C83B8C}">
      <dsp:nvSpPr>
        <dsp:cNvPr id="0" name=""/>
        <dsp:cNvSpPr/>
      </dsp:nvSpPr>
      <dsp:spPr>
        <a:xfrm>
          <a:off x="2032000" y="0"/>
          <a:ext cx="2032000" cy="1354666"/>
        </a:xfrm>
        <a:prstGeom prst="trapezoid">
          <a:avLst>
            <a:gd name="adj" fmla="val 75000"/>
          </a:avLst>
        </a:prstGeom>
        <a:solidFill>
          <a:srgbClr val="CC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solidFill>
                <a:schemeClr val="tx1"/>
              </a:solidFill>
            </a:rPr>
            <a:t>専門職の見守り</a:t>
          </a:r>
          <a:endParaRPr kumimoji="1" lang="ja-JP" altLang="en-US" sz="2000" kern="1200" dirty="0">
            <a:solidFill>
              <a:schemeClr val="tx1"/>
            </a:solidFill>
          </a:endParaRPr>
        </a:p>
      </dsp:txBody>
      <dsp:txXfrm>
        <a:off x="2032000" y="0"/>
        <a:ext cx="2032000" cy="1354666"/>
      </dsp:txXfrm>
    </dsp:sp>
    <dsp:sp modelId="{7CA460E6-104D-4F54-BE8D-59293BA3055E}">
      <dsp:nvSpPr>
        <dsp:cNvPr id="0" name=""/>
        <dsp:cNvSpPr/>
      </dsp:nvSpPr>
      <dsp:spPr>
        <a:xfrm>
          <a:off x="1015999" y="1354666"/>
          <a:ext cx="4064000" cy="1354666"/>
        </a:xfrm>
        <a:prstGeom prst="trapezoid">
          <a:avLst>
            <a:gd name="adj" fmla="val 75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kern="1200" dirty="0" smtClean="0">
              <a:solidFill>
                <a:srgbClr val="002060"/>
              </a:solidFill>
            </a:rPr>
            <a:t>あれ！</a:t>
          </a:r>
          <a:endParaRPr kumimoji="1" lang="en-US" altLang="ja-JP" sz="2800" kern="1200" dirty="0" smtClean="0">
            <a:solidFill>
              <a:srgbClr val="002060"/>
            </a:solidFill>
          </a:endParaRPr>
        </a:p>
        <a:p>
          <a:pPr lvl="0" algn="ctr" defTabSz="1244600">
            <a:lnSpc>
              <a:spcPct val="90000"/>
            </a:lnSpc>
            <a:spcBef>
              <a:spcPct val="0"/>
            </a:spcBef>
            <a:spcAft>
              <a:spcPct val="35000"/>
            </a:spcAft>
          </a:pPr>
          <a:r>
            <a:rPr kumimoji="1" lang="ja-JP" altLang="en-US" sz="2800" kern="1200" dirty="0" smtClean="0">
              <a:solidFill>
                <a:srgbClr val="002060"/>
              </a:solidFill>
            </a:rPr>
            <a:t>チョット気になる</a:t>
          </a:r>
          <a:endParaRPr kumimoji="1" lang="ja-JP" altLang="en-US" sz="2800" kern="1200" dirty="0">
            <a:solidFill>
              <a:srgbClr val="002060"/>
            </a:solidFill>
          </a:endParaRPr>
        </a:p>
      </dsp:txBody>
      <dsp:txXfrm>
        <a:off x="1727199" y="1354666"/>
        <a:ext cx="2641600" cy="1354666"/>
      </dsp:txXfrm>
    </dsp:sp>
    <dsp:sp modelId="{631A88F5-E297-4934-91DD-F00F6BA19C3E}">
      <dsp:nvSpPr>
        <dsp:cNvPr id="0" name=""/>
        <dsp:cNvSpPr/>
      </dsp:nvSpPr>
      <dsp:spPr>
        <a:xfrm>
          <a:off x="0" y="2709333"/>
          <a:ext cx="6096000" cy="1354666"/>
        </a:xfrm>
        <a:prstGeom prst="trapezoid">
          <a:avLst>
            <a:gd name="adj" fmla="val 75000"/>
          </a:avLst>
        </a:prstGeom>
        <a:solidFill>
          <a:schemeClr val="bg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kern="1200" dirty="0" smtClean="0"/>
            <a:t>いつもと同じだな～</a:t>
          </a:r>
          <a:endParaRPr kumimoji="1" lang="en-US" altLang="ja-JP" sz="2800" kern="1200" dirty="0" smtClean="0"/>
        </a:p>
        <a:p>
          <a:pPr lvl="0" algn="ctr" defTabSz="1244600">
            <a:lnSpc>
              <a:spcPct val="90000"/>
            </a:lnSpc>
            <a:spcBef>
              <a:spcPct val="0"/>
            </a:spcBef>
            <a:spcAft>
              <a:spcPct val="35000"/>
            </a:spcAft>
          </a:pPr>
          <a:r>
            <a:rPr kumimoji="1" lang="ja-JP" altLang="en-US" sz="2800" kern="1200" dirty="0" smtClean="0"/>
            <a:t>（何もしない見守り）</a:t>
          </a:r>
          <a:endParaRPr kumimoji="1" lang="ja-JP" altLang="en-US" sz="2800" kern="1200" dirty="0"/>
        </a:p>
      </dsp:txBody>
      <dsp:txXfrm>
        <a:off x="1066799" y="2709333"/>
        <a:ext cx="3962400" cy="13546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AE283-08A5-48DE-ACD8-FDFCAE7FA5F1}">
      <dsp:nvSpPr>
        <dsp:cNvPr id="0" name=""/>
        <dsp:cNvSpPr/>
      </dsp:nvSpPr>
      <dsp:spPr>
        <a:xfrm>
          <a:off x="1418799" y="946803"/>
          <a:ext cx="1157204" cy="1157204"/>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1" lang="ja-JP" altLang="en-US" sz="1400" kern="1200" dirty="0" smtClean="0"/>
            <a:t>中間支援機関</a:t>
          </a:r>
          <a:endParaRPr kumimoji="1" lang="ja-JP" altLang="en-US" sz="1400" kern="1200" dirty="0"/>
        </a:p>
      </dsp:txBody>
      <dsp:txXfrm>
        <a:off x="1651448" y="1217873"/>
        <a:ext cx="691906" cy="594826"/>
      </dsp:txXfrm>
    </dsp:sp>
    <dsp:sp modelId="{159A7B43-4E06-4C7E-A158-E9370AE49B75}">
      <dsp:nvSpPr>
        <dsp:cNvPr id="0" name=""/>
        <dsp:cNvSpPr/>
      </dsp:nvSpPr>
      <dsp:spPr>
        <a:xfrm>
          <a:off x="745517" y="673282"/>
          <a:ext cx="841603" cy="841603"/>
        </a:xfrm>
        <a:prstGeom prst="gear6">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1" lang="ja-JP" altLang="en-US" sz="1400" kern="1200" dirty="0" smtClean="0"/>
            <a:t>行政</a:t>
          </a:r>
          <a:endParaRPr kumimoji="1" lang="ja-JP" altLang="en-US" sz="1400" kern="1200" dirty="0"/>
        </a:p>
      </dsp:txBody>
      <dsp:txXfrm>
        <a:off x="957393" y="886439"/>
        <a:ext cx="417851" cy="415289"/>
      </dsp:txXfrm>
    </dsp:sp>
    <dsp:sp modelId="{3A4E70C2-A592-4C61-BF13-1E91121A09DB}">
      <dsp:nvSpPr>
        <dsp:cNvPr id="0" name=""/>
        <dsp:cNvSpPr/>
      </dsp:nvSpPr>
      <dsp:spPr>
        <a:xfrm rot="20700000">
          <a:off x="1216900" y="92662"/>
          <a:ext cx="824599" cy="824599"/>
        </a:xfrm>
        <a:prstGeom prst="gear6">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1" lang="ja-JP" altLang="en-US" sz="1400" kern="1200" dirty="0" smtClean="0"/>
            <a:t>地域住民</a:t>
          </a:r>
          <a:endParaRPr kumimoji="1" lang="ja-JP" altLang="en-US" sz="1400" kern="1200" dirty="0"/>
        </a:p>
      </dsp:txBody>
      <dsp:txXfrm rot="-20700000">
        <a:off x="1397759" y="273521"/>
        <a:ext cx="462881" cy="462881"/>
      </dsp:txXfrm>
    </dsp:sp>
    <dsp:sp modelId="{1EE2CCB2-4740-4F17-82B0-A34024FE919D}">
      <dsp:nvSpPr>
        <dsp:cNvPr id="0" name=""/>
        <dsp:cNvSpPr/>
      </dsp:nvSpPr>
      <dsp:spPr>
        <a:xfrm>
          <a:off x="1308673" y="783860"/>
          <a:ext cx="1481221" cy="1481221"/>
        </a:xfrm>
        <a:prstGeom prst="circularArrow">
          <a:avLst>
            <a:gd name="adj1" fmla="val 4687"/>
            <a:gd name="adj2" fmla="val 299029"/>
            <a:gd name="adj3" fmla="val 2429087"/>
            <a:gd name="adj4" fmla="val 1606355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44C2A6-8ECC-4878-AF55-CE6D7CC38834}">
      <dsp:nvSpPr>
        <dsp:cNvPr id="0" name=""/>
        <dsp:cNvSpPr/>
      </dsp:nvSpPr>
      <dsp:spPr>
        <a:xfrm>
          <a:off x="596470" y="496038"/>
          <a:ext cx="1076200" cy="107620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A5BAFF-F5E1-4BAA-976D-35D6E2CD7D58}">
      <dsp:nvSpPr>
        <dsp:cNvPr id="0" name=""/>
        <dsp:cNvSpPr/>
      </dsp:nvSpPr>
      <dsp:spPr>
        <a:xfrm>
          <a:off x="1026162" y="-78985"/>
          <a:ext cx="1160360" cy="116036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22317" cy="494186"/>
          </a:xfrm>
          <a:prstGeom prst="rect">
            <a:avLst/>
          </a:prstGeom>
        </p:spPr>
        <p:txBody>
          <a:bodyPr vert="horz" lIns="91467" tIns="45732" rIns="91467" bIns="45732"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sz="quarter" idx="1"/>
          </p:nvPr>
        </p:nvSpPr>
        <p:spPr>
          <a:xfrm>
            <a:off x="3818222" y="0"/>
            <a:ext cx="2922317" cy="494186"/>
          </a:xfrm>
          <a:prstGeom prst="rect">
            <a:avLst/>
          </a:prstGeom>
        </p:spPr>
        <p:txBody>
          <a:bodyPr vert="horz" lIns="91467" tIns="45732" rIns="91467" bIns="45732" rtlCol="0"/>
          <a:lstStyle>
            <a:lvl1pPr algn="r" fontAlgn="auto">
              <a:spcBef>
                <a:spcPts val="0"/>
              </a:spcBef>
              <a:spcAft>
                <a:spcPts val="0"/>
              </a:spcAft>
              <a:defRPr sz="1200">
                <a:latin typeface="+mn-lt"/>
                <a:ea typeface="+mn-ea"/>
              </a:defRPr>
            </a:lvl1pPr>
          </a:lstStyle>
          <a:p>
            <a:pPr>
              <a:defRPr/>
            </a:pPr>
            <a:fld id="{8F1400D4-36C1-4AF5-9E11-DAA74D895A43}" type="datetimeFigureOut">
              <a:rPr lang="ja-JP" altLang="en-US"/>
              <a:pPr>
                <a:defRPr/>
              </a:pPr>
              <a:t>2016/10/25</a:t>
            </a:fld>
            <a:endParaRPr lang="ja-JP" altLang="en-US"/>
          </a:p>
        </p:txBody>
      </p:sp>
      <p:sp>
        <p:nvSpPr>
          <p:cNvPr id="4" name="フッター プレースホルダー 3"/>
          <p:cNvSpPr>
            <a:spLocks noGrp="1"/>
          </p:cNvSpPr>
          <p:nvPr>
            <p:ph type="ftr" sz="quarter" idx="2"/>
          </p:nvPr>
        </p:nvSpPr>
        <p:spPr>
          <a:xfrm>
            <a:off x="1" y="9376900"/>
            <a:ext cx="2922317" cy="494185"/>
          </a:xfrm>
          <a:prstGeom prst="rect">
            <a:avLst/>
          </a:prstGeom>
        </p:spPr>
        <p:txBody>
          <a:bodyPr vert="horz" lIns="91467" tIns="45732" rIns="91467" bIns="45732"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5" name="スライド番号プレースホルダー 4"/>
          <p:cNvSpPr>
            <a:spLocks noGrp="1"/>
          </p:cNvSpPr>
          <p:nvPr>
            <p:ph type="sldNum" sz="quarter" idx="3"/>
          </p:nvPr>
        </p:nvSpPr>
        <p:spPr>
          <a:xfrm>
            <a:off x="3818222" y="9376900"/>
            <a:ext cx="2922317" cy="494185"/>
          </a:xfrm>
          <a:prstGeom prst="rect">
            <a:avLst/>
          </a:prstGeom>
        </p:spPr>
        <p:txBody>
          <a:bodyPr vert="horz" wrap="square" lIns="91467" tIns="45732" rIns="91467" bIns="45732" numCol="1" anchor="b" anchorCtr="0" compatLnSpc="1">
            <a:prstTxWarp prst="textNoShape">
              <a:avLst/>
            </a:prstTxWarp>
          </a:bodyPr>
          <a:lstStyle>
            <a:lvl1pPr algn="r">
              <a:defRPr sz="1200">
                <a:latin typeface="Calibri" panose="020F0502020204030204" pitchFamily="34" charset="0"/>
              </a:defRPr>
            </a:lvl1pPr>
          </a:lstStyle>
          <a:p>
            <a:fld id="{1C231917-8881-4F60-BD55-E7357CF2ABB4}" type="slidenum">
              <a:rPr lang="ja-JP" altLang="en-US"/>
              <a:pPr/>
              <a:t>‹#›</a:t>
            </a:fld>
            <a:endParaRPr lang="ja-JP" altLang="en-US"/>
          </a:p>
        </p:txBody>
      </p:sp>
    </p:spTree>
    <p:extLst>
      <p:ext uri="{BB962C8B-B14F-4D97-AF65-F5344CB8AC3E}">
        <p14:creationId xmlns:p14="http://schemas.microsoft.com/office/powerpoint/2010/main" val="346613790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22317" cy="494186"/>
          </a:xfrm>
          <a:prstGeom prst="rect">
            <a:avLst/>
          </a:prstGeom>
        </p:spPr>
        <p:txBody>
          <a:bodyPr vert="horz" lIns="91467" tIns="45732" rIns="91467" bIns="45732"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18222" y="0"/>
            <a:ext cx="2922317" cy="494186"/>
          </a:xfrm>
          <a:prstGeom prst="rect">
            <a:avLst/>
          </a:prstGeom>
        </p:spPr>
        <p:txBody>
          <a:bodyPr vert="horz" lIns="91467" tIns="45732" rIns="91467" bIns="45732" rtlCol="0"/>
          <a:lstStyle>
            <a:lvl1pPr algn="r" fontAlgn="auto">
              <a:spcBef>
                <a:spcPts val="0"/>
              </a:spcBef>
              <a:spcAft>
                <a:spcPts val="0"/>
              </a:spcAft>
              <a:defRPr sz="1200">
                <a:latin typeface="+mn-lt"/>
                <a:ea typeface="+mn-ea"/>
              </a:defRPr>
            </a:lvl1pPr>
          </a:lstStyle>
          <a:p>
            <a:pPr>
              <a:defRPr/>
            </a:pPr>
            <a:fld id="{57A47175-F73D-4DA0-BCA9-9675DCA9A448}" type="datetimeFigureOut">
              <a:rPr lang="ja-JP" altLang="en-US"/>
              <a:pPr>
                <a:defRPr/>
              </a:pPr>
              <a:t>2016/10/25</a:t>
            </a:fld>
            <a:endParaRPr lang="ja-JP" altLang="en-US"/>
          </a:p>
        </p:txBody>
      </p:sp>
      <p:sp>
        <p:nvSpPr>
          <p:cNvPr id="4" name="スライド イメージ プレースホルダー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67" tIns="45732" rIns="91467" bIns="45732" rtlCol="0" anchor="ctr"/>
          <a:lstStyle/>
          <a:p>
            <a:pPr lvl="0"/>
            <a:endParaRPr lang="ja-JP" altLang="en-US" noProof="0"/>
          </a:p>
        </p:txBody>
      </p:sp>
      <p:sp>
        <p:nvSpPr>
          <p:cNvPr id="5" name="ノート プレースホルダー 4"/>
          <p:cNvSpPr>
            <a:spLocks noGrp="1"/>
          </p:cNvSpPr>
          <p:nvPr>
            <p:ph type="body" sz="quarter" idx="3"/>
          </p:nvPr>
        </p:nvSpPr>
        <p:spPr>
          <a:xfrm>
            <a:off x="675473" y="4689240"/>
            <a:ext cx="5392745" cy="4442935"/>
          </a:xfrm>
          <a:prstGeom prst="rect">
            <a:avLst/>
          </a:prstGeom>
        </p:spPr>
        <p:txBody>
          <a:bodyPr vert="horz" lIns="91467" tIns="45732" rIns="91467" bIns="45732"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1" y="9376900"/>
            <a:ext cx="2922317" cy="494185"/>
          </a:xfrm>
          <a:prstGeom prst="rect">
            <a:avLst/>
          </a:prstGeom>
        </p:spPr>
        <p:txBody>
          <a:bodyPr vert="horz" lIns="91467" tIns="45732" rIns="91467" bIns="45732"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18222" y="9376900"/>
            <a:ext cx="2922317" cy="494185"/>
          </a:xfrm>
          <a:prstGeom prst="rect">
            <a:avLst/>
          </a:prstGeom>
        </p:spPr>
        <p:txBody>
          <a:bodyPr vert="horz" wrap="square" lIns="91467" tIns="45732" rIns="91467" bIns="45732" numCol="1" anchor="b" anchorCtr="0" compatLnSpc="1">
            <a:prstTxWarp prst="textNoShape">
              <a:avLst/>
            </a:prstTxWarp>
          </a:bodyPr>
          <a:lstStyle>
            <a:lvl1pPr algn="r">
              <a:defRPr sz="1200">
                <a:latin typeface="Calibri" panose="020F0502020204030204" pitchFamily="34" charset="0"/>
              </a:defRPr>
            </a:lvl1pPr>
          </a:lstStyle>
          <a:p>
            <a:fld id="{344DA7AB-EF20-49D6-BD7C-35F0FBB94658}" type="slidenum">
              <a:rPr lang="ja-JP" altLang="en-US"/>
              <a:pPr/>
              <a:t>‹#›</a:t>
            </a:fld>
            <a:endParaRPr lang="ja-JP" altLang="en-US"/>
          </a:p>
        </p:txBody>
      </p:sp>
    </p:spTree>
    <p:extLst>
      <p:ext uri="{BB962C8B-B14F-4D97-AF65-F5344CB8AC3E}">
        <p14:creationId xmlns:p14="http://schemas.microsoft.com/office/powerpoint/2010/main" val="173037476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bwMode="auto">
          <a:xfrm>
            <a:off x="887413" y="735013"/>
            <a:ext cx="4911725" cy="3684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extLst>
      <p:ext uri="{BB962C8B-B14F-4D97-AF65-F5344CB8AC3E}">
        <p14:creationId xmlns:p14="http://schemas.microsoft.com/office/powerpoint/2010/main" val="2102300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extLst>
      <p:ext uri="{BB962C8B-B14F-4D97-AF65-F5344CB8AC3E}">
        <p14:creationId xmlns:p14="http://schemas.microsoft.com/office/powerpoint/2010/main" val="1232385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TextEdit="1"/>
          </p:cNvSpPr>
          <p:nvPr>
            <p:ph type="sldImg"/>
          </p:nvPr>
        </p:nvSpPr>
        <p:spPr>
          <a:ln/>
        </p:spPr>
      </p:sp>
      <p:sp>
        <p:nvSpPr>
          <p:cNvPr id="829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itchFamily="34" charset="0"/>
            </a:endParaRPr>
          </a:p>
        </p:txBody>
      </p:sp>
    </p:spTree>
    <p:extLst>
      <p:ext uri="{BB962C8B-B14F-4D97-AF65-F5344CB8AC3E}">
        <p14:creationId xmlns:p14="http://schemas.microsoft.com/office/powerpoint/2010/main" val="401977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ー 1"/>
          <p:cNvSpPr>
            <a:spLocks noGrp="1" noRot="1" noChangeAspect="1" noTextEdit="1"/>
          </p:cNvSpPr>
          <p:nvPr>
            <p:ph type="sldImg"/>
          </p:nvPr>
        </p:nvSpPr>
        <p:spPr>
          <a:ln/>
        </p:spPr>
      </p:sp>
      <p:sp>
        <p:nvSpPr>
          <p:cNvPr id="839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itchFamily="34" charset="0"/>
            </a:endParaRPr>
          </a:p>
        </p:txBody>
      </p:sp>
    </p:spTree>
    <p:extLst>
      <p:ext uri="{BB962C8B-B14F-4D97-AF65-F5344CB8AC3E}">
        <p14:creationId xmlns:p14="http://schemas.microsoft.com/office/powerpoint/2010/main" val="163965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ー 1"/>
          <p:cNvSpPr>
            <a:spLocks noGrp="1" noRot="1" noChangeAspect="1" noTextEdit="1"/>
          </p:cNvSpPr>
          <p:nvPr>
            <p:ph type="sldImg"/>
          </p:nvPr>
        </p:nvSpPr>
        <p:spPr>
          <a:ln/>
        </p:spPr>
      </p:sp>
      <p:sp>
        <p:nvSpPr>
          <p:cNvPr id="849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itchFamily="34" charset="0"/>
            </a:endParaRPr>
          </a:p>
        </p:txBody>
      </p:sp>
    </p:spTree>
    <p:extLst>
      <p:ext uri="{BB962C8B-B14F-4D97-AF65-F5344CB8AC3E}">
        <p14:creationId xmlns:p14="http://schemas.microsoft.com/office/powerpoint/2010/main" val="2406563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593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3100" indent="-281962">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27848" indent="-225569">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78987" indent="-225569">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30126" indent="-225569">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81265" indent="-22556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32405" indent="-22556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83542" indent="-22556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34682" indent="-22556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defTabSz="903453" fontAlgn="auto">
              <a:spcBef>
                <a:spcPct val="0"/>
              </a:spcBef>
              <a:spcAft>
                <a:spcPts val="0"/>
              </a:spcAft>
              <a:defRPr/>
            </a:pPr>
            <a:fld id="{7649F793-9AD2-485F-A511-C51FD8C40EB6}" type="slidenum">
              <a:rPr lang="ja-JP" altLang="en-US">
                <a:solidFill>
                  <a:prstClr val="black"/>
                </a:solidFill>
                <a:latin typeface="Arial" panose="020B0604020202020204" pitchFamily="34" charset="0"/>
              </a:rPr>
              <a:pPr defTabSz="903453" fontAlgn="auto">
                <a:spcBef>
                  <a:spcPct val="0"/>
                </a:spcBef>
                <a:spcAft>
                  <a:spcPts val="0"/>
                </a:spcAft>
                <a:defRPr/>
              </a:pPr>
              <a:t>28</a:t>
            </a:fld>
            <a:endParaRPr lang="ja-JP"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04520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smtClean="0"/>
          </a:p>
        </p:txBody>
      </p:sp>
    </p:spTree>
    <p:extLst>
      <p:ext uri="{BB962C8B-B14F-4D97-AF65-F5344CB8AC3E}">
        <p14:creationId xmlns:p14="http://schemas.microsoft.com/office/powerpoint/2010/main" val="221232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Tree>
    <p:extLst>
      <p:ext uri="{BB962C8B-B14F-4D97-AF65-F5344CB8AC3E}">
        <p14:creationId xmlns:p14="http://schemas.microsoft.com/office/powerpoint/2010/main" val="3467260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extLst>
      <p:ext uri="{BB962C8B-B14F-4D97-AF65-F5344CB8AC3E}">
        <p14:creationId xmlns:p14="http://schemas.microsoft.com/office/powerpoint/2010/main" val="4260271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ー 3"/>
          <p:cNvSpPr>
            <a:spLocks noGrp="1"/>
          </p:cNvSpPr>
          <p:nvPr>
            <p:ph type="sldNum" sz="quarter" idx="5"/>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33101" indent="-281962" eaLnBrk="0" hangingPunct="0">
              <a:defRPr kumimoji="1">
                <a:solidFill>
                  <a:schemeClr val="tx1"/>
                </a:solidFill>
                <a:latin typeface="Arial" panose="020B0604020202020204" pitchFamily="34" charset="0"/>
                <a:ea typeface="ＭＳ Ｐゴシック" panose="020B0600070205080204" pitchFamily="50" charset="-128"/>
              </a:defRPr>
            </a:lvl2pPr>
            <a:lvl3pPr marL="1127848" indent="-225568" eaLnBrk="0" hangingPunct="0">
              <a:defRPr kumimoji="1">
                <a:solidFill>
                  <a:schemeClr val="tx1"/>
                </a:solidFill>
                <a:latin typeface="Arial" panose="020B0604020202020204" pitchFamily="34" charset="0"/>
                <a:ea typeface="ＭＳ Ｐゴシック" panose="020B0600070205080204" pitchFamily="50" charset="-128"/>
              </a:defRPr>
            </a:lvl3pPr>
            <a:lvl4pPr marL="1578986" indent="-225568" eaLnBrk="0" hangingPunct="0">
              <a:defRPr kumimoji="1">
                <a:solidFill>
                  <a:schemeClr val="tx1"/>
                </a:solidFill>
                <a:latin typeface="Arial" panose="020B0604020202020204" pitchFamily="34" charset="0"/>
                <a:ea typeface="ＭＳ Ｐゴシック" panose="020B0600070205080204" pitchFamily="50" charset="-128"/>
              </a:defRPr>
            </a:lvl4pPr>
            <a:lvl5pPr marL="2030126" indent="-225568" eaLnBrk="0" hangingPunct="0">
              <a:defRPr kumimoji="1">
                <a:solidFill>
                  <a:schemeClr val="tx1"/>
                </a:solidFill>
                <a:latin typeface="Arial" panose="020B0604020202020204" pitchFamily="34" charset="0"/>
                <a:ea typeface="ＭＳ Ｐゴシック" panose="020B0600070205080204" pitchFamily="50" charset="-128"/>
              </a:defRPr>
            </a:lvl5pPr>
            <a:lvl6pPr marL="2481265" indent="-22556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32404" indent="-22556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83543" indent="-22556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34682" indent="-22556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68ABE85F-5BB6-48B8-BCE4-8A94CD144655}" type="slidenum">
              <a:rPr lang="ja-JP" altLang="en-US">
                <a:latin typeface="Calibri" panose="020F0502020204030204" pitchFamily="34" charset="0"/>
              </a:rPr>
              <a:pPr eaLnBrk="1" hangingPunct="1"/>
              <a:t>11</a:t>
            </a:fld>
            <a:endParaRPr lang="ja-JP" altLang="en-US">
              <a:latin typeface="Calibri" panose="020F0502020204030204" pitchFamily="34" charset="0"/>
            </a:endParaRPr>
          </a:p>
        </p:txBody>
      </p:sp>
    </p:spTree>
    <p:extLst>
      <p:ext uri="{BB962C8B-B14F-4D97-AF65-F5344CB8AC3E}">
        <p14:creationId xmlns:p14="http://schemas.microsoft.com/office/powerpoint/2010/main" val="2436986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extLst>
      <p:ext uri="{BB962C8B-B14F-4D97-AF65-F5344CB8AC3E}">
        <p14:creationId xmlns:p14="http://schemas.microsoft.com/office/powerpoint/2010/main" val="4282252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33476" name="スライド番号プレースホルダー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33101" indent="-281962" eaLnBrk="0" hangingPunct="0">
              <a:defRPr kumimoji="1">
                <a:solidFill>
                  <a:schemeClr val="tx1"/>
                </a:solidFill>
                <a:latin typeface="Arial" panose="020B0604020202020204" pitchFamily="34" charset="0"/>
                <a:ea typeface="ＭＳ Ｐゴシック" panose="020B0600070205080204" pitchFamily="50" charset="-128"/>
              </a:defRPr>
            </a:lvl2pPr>
            <a:lvl3pPr marL="1127848" indent="-225568" eaLnBrk="0" hangingPunct="0">
              <a:defRPr kumimoji="1">
                <a:solidFill>
                  <a:schemeClr val="tx1"/>
                </a:solidFill>
                <a:latin typeface="Arial" panose="020B0604020202020204" pitchFamily="34" charset="0"/>
                <a:ea typeface="ＭＳ Ｐゴシック" panose="020B0600070205080204" pitchFamily="50" charset="-128"/>
              </a:defRPr>
            </a:lvl3pPr>
            <a:lvl4pPr marL="1578986" indent="-225568" eaLnBrk="0" hangingPunct="0">
              <a:defRPr kumimoji="1">
                <a:solidFill>
                  <a:schemeClr val="tx1"/>
                </a:solidFill>
                <a:latin typeface="Arial" panose="020B0604020202020204" pitchFamily="34" charset="0"/>
                <a:ea typeface="ＭＳ Ｐゴシック" panose="020B0600070205080204" pitchFamily="50" charset="-128"/>
              </a:defRPr>
            </a:lvl4pPr>
            <a:lvl5pPr marL="2030126" indent="-225568" eaLnBrk="0" hangingPunct="0">
              <a:defRPr kumimoji="1">
                <a:solidFill>
                  <a:schemeClr val="tx1"/>
                </a:solidFill>
                <a:latin typeface="Arial" panose="020B0604020202020204" pitchFamily="34" charset="0"/>
                <a:ea typeface="ＭＳ Ｐゴシック" panose="020B0600070205080204" pitchFamily="50" charset="-128"/>
              </a:defRPr>
            </a:lvl5pPr>
            <a:lvl6pPr marL="2481265" indent="-22556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32404" indent="-22556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83543" indent="-22556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34682" indent="-22556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8583ABC3-4273-430C-8C94-3E3086E0B96B}" type="slidenum">
              <a:rPr lang="ja-JP" altLang="en-US">
                <a:latin typeface="Calibri" panose="020F0502020204030204" pitchFamily="34" charset="0"/>
              </a:rPr>
              <a:pPr eaLnBrk="1" hangingPunct="1"/>
              <a:t>15</a:t>
            </a:fld>
            <a:endParaRPr lang="ja-JP" altLang="en-US">
              <a:latin typeface="Calibri" panose="020F0502020204030204" pitchFamily="34" charset="0"/>
            </a:endParaRPr>
          </a:p>
        </p:txBody>
      </p:sp>
    </p:spTree>
    <p:extLst>
      <p:ext uri="{BB962C8B-B14F-4D97-AF65-F5344CB8AC3E}">
        <p14:creationId xmlns:p14="http://schemas.microsoft.com/office/powerpoint/2010/main" val="1188044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Tree>
    <p:extLst>
      <p:ext uri="{BB962C8B-B14F-4D97-AF65-F5344CB8AC3E}">
        <p14:creationId xmlns:p14="http://schemas.microsoft.com/office/powerpoint/2010/main" val="4040382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extLst>
      <p:ext uri="{BB962C8B-B14F-4D97-AF65-F5344CB8AC3E}">
        <p14:creationId xmlns:p14="http://schemas.microsoft.com/office/powerpoint/2010/main" val="2814145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Tree>
    <p:extLst>
      <p:ext uri="{BB962C8B-B14F-4D97-AF65-F5344CB8AC3E}">
        <p14:creationId xmlns:p14="http://schemas.microsoft.com/office/powerpoint/2010/main" val="3515456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71FC5C04-FF4F-41BC-898E-0704C695F017}" type="datetime1">
              <a:rPr lang="ja-JP" altLang="en-US"/>
              <a:pPr>
                <a:defRPr/>
              </a:pPr>
              <a:t>2016/10/25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27F22E2F-4F40-4D53-BF84-B75E27F0CC30}" type="slidenum">
              <a:rPr lang="ja-JP" altLang="en-US"/>
              <a:pPr/>
              <a:t>‹#›</a:t>
            </a:fld>
            <a:endParaRPr lang="ja-JP" altLang="en-US"/>
          </a:p>
        </p:txBody>
      </p:sp>
    </p:spTree>
    <p:extLst>
      <p:ext uri="{BB962C8B-B14F-4D97-AF65-F5344CB8AC3E}">
        <p14:creationId xmlns:p14="http://schemas.microsoft.com/office/powerpoint/2010/main" val="121833093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13C85031-DBE0-42D0-B224-DF9E715D4B6E}" type="datetime1">
              <a:rPr lang="ja-JP" altLang="en-US"/>
              <a:pPr>
                <a:defRPr/>
              </a:pPr>
              <a:t>2016/10/25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BEC8B53B-EC9F-4771-9BD3-345377D433F7}" type="slidenum">
              <a:rPr lang="ja-JP" altLang="en-US"/>
              <a:pPr/>
              <a:t>‹#›</a:t>
            </a:fld>
            <a:endParaRPr lang="ja-JP" altLang="en-US"/>
          </a:p>
        </p:txBody>
      </p:sp>
    </p:spTree>
    <p:extLst>
      <p:ext uri="{BB962C8B-B14F-4D97-AF65-F5344CB8AC3E}">
        <p14:creationId xmlns:p14="http://schemas.microsoft.com/office/powerpoint/2010/main" val="268813962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E4370BF2-A6C7-45DF-A395-831CBC51AB7B}" type="datetime1">
              <a:rPr lang="ja-JP" altLang="en-US"/>
              <a:pPr>
                <a:defRPr/>
              </a:pPr>
              <a:t>2016/10/25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5F3FBE15-8ABC-4882-B82A-4660A3A17125}" type="slidenum">
              <a:rPr lang="ja-JP" altLang="en-US"/>
              <a:pPr/>
              <a:t>‹#›</a:t>
            </a:fld>
            <a:endParaRPr lang="ja-JP" altLang="en-US"/>
          </a:p>
        </p:txBody>
      </p:sp>
    </p:spTree>
    <p:extLst>
      <p:ext uri="{BB962C8B-B14F-4D97-AF65-F5344CB8AC3E}">
        <p14:creationId xmlns:p14="http://schemas.microsoft.com/office/powerpoint/2010/main" val="427035351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354642BB-3FDF-49F0-BB87-40560D6FA691}" type="datetime1">
              <a:rPr lang="ja-JP" altLang="en-US">
                <a:solidFill>
                  <a:prstClr val="black">
                    <a:tint val="75000"/>
                  </a:prstClr>
                </a:solidFill>
              </a:rPr>
              <a:pPr>
                <a:defRPr/>
              </a:pPr>
              <a:t>2016/10/25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2669E6B0-1FB7-41B8-ACC1-1C38EDC7D22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08876484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D9EE3FAD-6679-4D0B-8701-7E700C8F59C2}" type="datetime1">
              <a:rPr lang="ja-JP" altLang="en-US">
                <a:solidFill>
                  <a:prstClr val="black">
                    <a:tint val="75000"/>
                  </a:prstClr>
                </a:solidFill>
              </a:rPr>
              <a:pPr>
                <a:defRPr/>
              </a:pPr>
              <a:t>2016/10/25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EBD0DC3D-E6A4-4B0E-9B2C-1121CF18F2E1}"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60817762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FC6BD24A-8C36-4A3A-B08D-0E4BDB44409E}" type="datetime1">
              <a:rPr lang="ja-JP" altLang="en-US">
                <a:solidFill>
                  <a:prstClr val="black">
                    <a:tint val="75000"/>
                  </a:prstClr>
                </a:solidFill>
              </a:rPr>
              <a:pPr>
                <a:defRPr/>
              </a:pPr>
              <a:t>2016/10/25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44A8021E-F284-477D-9D04-F2DB16C1D5B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3789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5E3B3B31-2AE7-4A38-8023-6427A0DE6D6A}" type="datetime1">
              <a:rPr lang="ja-JP" altLang="en-US">
                <a:solidFill>
                  <a:prstClr val="black">
                    <a:tint val="75000"/>
                  </a:prstClr>
                </a:solidFill>
              </a:rPr>
              <a:pPr>
                <a:defRPr/>
              </a:pPr>
              <a:t>2016/10/25</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879C2C9F-A65D-4667-9AD1-1128F147E8D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511530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59E589A0-2341-4731-955A-98CBDED09A20}" type="datetime1">
              <a:rPr lang="ja-JP" altLang="en-US">
                <a:solidFill>
                  <a:prstClr val="black">
                    <a:tint val="75000"/>
                  </a:prstClr>
                </a:solidFill>
              </a:rPr>
              <a:pPr>
                <a:defRPr/>
              </a:pPr>
              <a:t>2016/10/25</a:t>
            </a:fld>
            <a:endParaRPr lang="ja-JP" altLang="en-US">
              <a:solidFill>
                <a:prstClr val="black">
                  <a:tint val="75000"/>
                </a:prstClr>
              </a:solidFill>
            </a:endParaRPr>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ー 5"/>
          <p:cNvSpPr>
            <a:spLocks noGrp="1"/>
          </p:cNvSpPr>
          <p:nvPr>
            <p:ph type="sldNum" sz="quarter" idx="12"/>
          </p:nvPr>
        </p:nvSpPr>
        <p:spPr/>
        <p:txBody>
          <a:bodyPr/>
          <a:lstStyle>
            <a:lvl1pPr>
              <a:defRPr/>
            </a:lvl1pPr>
          </a:lstStyle>
          <a:p>
            <a:pPr>
              <a:defRPr/>
            </a:pPr>
            <a:fld id="{D2C9D2B0-42CE-48E6-9A26-8E14B0056B0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0360076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4D461B8F-2908-4B10-8566-33EDA7C8A435}" type="datetime1">
              <a:rPr lang="ja-JP" altLang="en-US">
                <a:solidFill>
                  <a:prstClr val="black">
                    <a:tint val="75000"/>
                  </a:prstClr>
                </a:solidFill>
              </a:rPr>
              <a:pPr>
                <a:defRPr/>
              </a:pPr>
              <a:t>2016/10/25</a:t>
            </a:fld>
            <a:endParaRPr lang="ja-JP" altLang="en-US">
              <a:solidFill>
                <a:prstClr val="black">
                  <a:tint val="75000"/>
                </a:prstClr>
              </a:solidFill>
            </a:endParaRPr>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ー 5"/>
          <p:cNvSpPr>
            <a:spLocks noGrp="1"/>
          </p:cNvSpPr>
          <p:nvPr>
            <p:ph type="sldNum" sz="quarter" idx="12"/>
          </p:nvPr>
        </p:nvSpPr>
        <p:spPr/>
        <p:txBody>
          <a:bodyPr/>
          <a:lstStyle>
            <a:lvl1pPr>
              <a:defRPr/>
            </a:lvl1pPr>
          </a:lstStyle>
          <a:p>
            <a:pPr>
              <a:defRPr/>
            </a:pPr>
            <a:fld id="{832B672C-64EE-490D-B321-3E1B31762C31}"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9273064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BED1B616-BD2C-43E6-B5CA-2FB7915D9BA2}" type="datetime1">
              <a:rPr lang="ja-JP" altLang="en-US">
                <a:solidFill>
                  <a:prstClr val="black">
                    <a:tint val="75000"/>
                  </a:prstClr>
                </a:solidFill>
              </a:rPr>
              <a:pPr>
                <a:defRPr/>
              </a:pPr>
              <a:t>2016/10/25</a:t>
            </a:fld>
            <a:endParaRPr lang="ja-JP" altLang="en-US">
              <a:solidFill>
                <a:prstClr val="black">
                  <a:tint val="75000"/>
                </a:prstClr>
              </a:solidFill>
            </a:endParaRPr>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ー 5"/>
          <p:cNvSpPr>
            <a:spLocks noGrp="1"/>
          </p:cNvSpPr>
          <p:nvPr>
            <p:ph type="sldNum" sz="quarter" idx="12"/>
          </p:nvPr>
        </p:nvSpPr>
        <p:spPr/>
        <p:txBody>
          <a:bodyPr/>
          <a:lstStyle>
            <a:lvl1pPr>
              <a:defRPr/>
            </a:lvl1pPr>
          </a:lstStyle>
          <a:p>
            <a:pPr>
              <a:defRPr/>
            </a:pPr>
            <a:fld id="{0A01F923-2F49-4B1E-ADBC-C2941A90A6AD}"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9144225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70D95763-B4F4-42F9-9A32-C0B257DE9A89}" type="datetime1">
              <a:rPr lang="ja-JP" altLang="en-US">
                <a:solidFill>
                  <a:prstClr val="black">
                    <a:tint val="75000"/>
                  </a:prstClr>
                </a:solidFill>
              </a:rPr>
              <a:pPr>
                <a:defRPr/>
              </a:pPr>
              <a:t>2016/10/25</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5AB0B68D-44B0-4706-8875-7C2120A6A968}"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099320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5C425D3E-438D-4D79-93D3-DD522C43808E}" type="datetime1">
              <a:rPr lang="ja-JP" altLang="en-US"/>
              <a:pPr>
                <a:defRPr/>
              </a:pPr>
              <a:t>2016/10/25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CEE9F614-AAB1-4A4D-9409-FBC71B4F3B3B}" type="slidenum">
              <a:rPr lang="ja-JP" altLang="en-US"/>
              <a:pPr/>
              <a:t>‹#›</a:t>
            </a:fld>
            <a:endParaRPr lang="ja-JP" altLang="en-US"/>
          </a:p>
        </p:txBody>
      </p:sp>
    </p:spTree>
    <p:extLst>
      <p:ext uri="{BB962C8B-B14F-4D97-AF65-F5344CB8AC3E}">
        <p14:creationId xmlns:p14="http://schemas.microsoft.com/office/powerpoint/2010/main" val="60403006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4CF0FE02-A22D-453C-9F67-79D598689EC2}" type="datetime1">
              <a:rPr lang="ja-JP" altLang="en-US">
                <a:solidFill>
                  <a:prstClr val="black">
                    <a:tint val="75000"/>
                  </a:prstClr>
                </a:solidFill>
              </a:rPr>
              <a:pPr>
                <a:defRPr/>
              </a:pPr>
              <a:t>2016/10/25</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991A36A7-3AA9-4456-BFD8-5366B11FEEB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8082087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22E0E233-DF03-4674-9FBB-D8808B596D00}" type="datetime1">
              <a:rPr lang="ja-JP" altLang="en-US">
                <a:solidFill>
                  <a:prstClr val="black">
                    <a:tint val="75000"/>
                  </a:prstClr>
                </a:solidFill>
              </a:rPr>
              <a:pPr>
                <a:defRPr/>
              </a:pPr>
              <a:t>2016/10/25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8F8CA2AE-8A5C-4AA9-A3BE-8CCB7E3A543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4633347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6E5C5EB8-E414-40CD-8B99-BD4E3144E2EE}" type="datetime1">
              <a:rPr lang="ja-JP" altLang="en-US">
                <a:solidFill>
                  <a:prstClr val="black">
                    <a:tint val="75000"/>
                  </a:prstClr>
                </a:solidFill>
              </a:rPr>
              <a:pPr>
                <a:defRPr/>
              </a:pPr>
              <a:t>2016/10/25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F0F5BD61-9E79-4E0D-9B2F-EC8C3E15A85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8703537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sz="4000">
                <a:solidFill>
                  <a:srgbClr val="FFFFFF"/>
                </a:solidFill>
                <a:latin typeface="Times New Roman"/>
                <a:ea typeface="ＭＳ Ｐゴシック"/>
              </a:endParaRPr>
            </a:p>
          </p:txBody>
        </p:sp>
        <p:sp>
          <p:nvSpPr>
            <p:cNvPr id="6" name="Arc 4"/>
            <p:cNvSpPr>
              <a:spLocks/>
            </p:cNvSpPr>
            <p:nvPr/>
          </p:nvSpPr>
          <p:spPr bwMode="auto">
            <a:xfrm>
              <a:off x="-652" y="978"/>
              <a:ext cx="4237" cy="3342"/>
            </a:xfrm>
            <a:custGeom>
              <a:avLst/>
              <a:gdLst>
                <a:gd name="T0" fmla="*/ 6 w 21600"/>
                <a:gd name="T1" fmla="*/ 0 h 21231"/>
                <a:gd name="T2" fmla="*/ 32 w 21600"/>
                <a:gd name="T3" fmla="*/ 13 h 21231"/>
                <a:gd name="T4" fmla="*/ 0 w 21600"/>
                <a:gd name="T5" fmla="*/ 1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4000">
                <a:solidFill>
                  <a:srgbClr val="FFFFFF"/>
                </a:solidFill>
                <a:latin typeface="Times New Roman"/>
                <a:ea typeface="ＭＳ Ｐゴシック"/>
              </a:endParaRPr>
            </a:p>
          </p:txBody>
        </p:sp>
      </p:grpSp>
      <p:sp>
        <p:nvSpPr>
          <p:cNvPr id="7680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ja-JP" altLang="en-US" noProof="0" smtClean="0"/>
              <a:t>マスタ タイトルの書式設定</a:t>
            </a:r>
          </a:p>
        </p:txBody>
      </p:sp>
      <p:sp>
        <p:nvSpPr>
          <p:cNvPr id="76806"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pPr lvl="0"/>
            <a:r>
              <a:rPr lang="ja-JP" altLang="en-US" noProof="0" smtClean="0"/>
              <a:t>マスタ サブタイトルの書式設定</a:t>
            </a:r>
          </a:p>
        </p:txBody>
      </p:sp>
      <p:sp>
        <p:nvSpPr>
          <p:cNvPr id="7" name="Rectangle 7"/>
          <p:cNvSpPr>
            <a:spLocks noGrp="1" noChangeArrowheads="1"/>
          </p:cNvSpPr>
          <p:nvPr>
            <p:ph type="dt" sz="quarter" idx="10"/>
          </p:nvPr>
        </p:nvSpPr>
        <p:spPr/>
        <p:txBody>
          <a:bodyPr/>
          <a:lstStyle>
            <a:lvl1pPr>
              <a:defRPr/>
            </a:lvl1pPr>
          </a:lstStyle>
          <a:p>
            <a:pPr>
              <a:defRPr/>
            </a:pPr>
            <a:endParaRPr lang="en-US" altLang="ja-JP">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ltLang="ja-JP">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E49AA21-790E-44EF-B5D8-4CE0D7C35EB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6543129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p:txBody>
          <a:bodyPr/>
          <a:lstStyle>
            <a:lvl1pPr>
              <a:defRPr/>
            </a:lvl1pPr>
          </a:lstStyle>
          <a:p>
            <a:pPr>
              <a:defRPr/>
            </a:pPr>
            <a:endParaRPr lang="en-US" altLang="ja-JP">
              <a:solidFill>
                <a:srgbClr val="FFFFFF"/>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ja-JP">
              <a:solidFill>
                <a:srgbClr val="FFFFFF"/>
              </a:solidFill>
            </a:endParaRPr>
          </a:p>
        </p:txBody>
      </p:sp>
      <p:sp>
        <p:nvSpPr>
          <p:cNvPr id="6" name="Rectangle 8"/>
          <p:cNvSpPr>
            <a:spLocks noGrp="1" noChangeArrowheads="1"/>
          </p:cNvSpPr>
          <p:nvPr>
            <p:ph type="sldNum" sz="quarter" idx="12"/>
          </p:nvPr>
        </p:nvSpPr>
        <p:spPr/>
        <p:txBody>
          <a:bodyPr/>
          <a:lstStyle>
            <a:lvl1pPr>
              <a:defRPr/>
            </a:lvl1pPr>
          </a:lstStyle>
          <a:p>
            <a:pPr>
              <a:defRPr/>
            </a:pPr>
            <a:fld id="{6668EBF2-165E-4FFA-8723-03880DAA553E}"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26337348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6"/>
          <p:cNvSpPr>
            <a:spLocks noGrp="1" noChangeArrowheads="1"/>
          </p:cNvSpPr>
          <p:nvPr>
            <p:ph type="dt" sz="half" idx="10"/>
          </p:nvPr>
        </p:nvSpPr>
        <p:spPr/>
        <p:txBody>
          <a:bodyPr/>
          <a:lstStyle>
            <a:lvl1pPr>
              <a:defRPr/>
            </a:lvl1pPr>
          </a:lstStyle>
          <a:p>
            <a:pPr>
              <a:defRPr/>
            </a:pPr>
            <a:endParaRPr lang="en-US" altLang="ja-JP">
              <a:solidFill>
                <a:srgbClr val="FFFFFF"/>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ja-JP">
              <a:solidFill>
                <a:srgbClr val="FFFFFF"/>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1AA7EBF-B076-45AD-8D9F-F871311C6932}"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88007764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dt" sz="half" idx="10"/>
          </p:nvPr>
        </p:nvSpPr>
        <p:spPr/>
        <p:txBody>
          <a:bodyPr/>
          <a:lstStyle>
            <a:lvl1pPr>
              <a:defRPr/>
            </a:lvl1pPr>
          </a:lstStyle>
          <a:p>
            <a:pPr>
              <a:defRPr/>
            </a:pPr>
            <a:endParaRPr lang="en-US" altLang="ja-JP">
              <a:solidFill>
                <a:srgbClr val="FFFFFF"/>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ja-JP">
              <a:solidFill>
                <a:srgbClr val="FFFFFF"/>
              </a:solidFill>
            </a:endParaRPr>
          </a:p>
        </p:txBody>
      </p:sp>
      <p:sp>
        <p:nvSpPr>
          <p:cNvPr id="7" name="Rectangle 8"/>
          <p:cNvSpPr>
            <a:spLocks noGrp="1" noChangeArrowheads="1"/>
          </p:cNvSpPr>
          <p:nvPr>
            <p:ph type="sldNum" sz="quarter" idx="12"/>
          </p:nvPr>
        </p:nvSpPr>
        <p:spPr/>
        <p:txBody>
          <a:bodyPr/>
          <a:lstStyle>
            <a:lvl1pPr>
              <a:defRPr/>
            </a:lvl1pPr>
          </a:lstStyle>
          <a:p>
            <a:pPr>
              <a:defRPr/>
            </a:pPr>
            <a:fld id="{073438D6-8B85-4F37-953B-E1B3800E744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1189696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6"/>
          <p:cNvSpPr>
            <a:spLocks noGrp="1" noChangeArrowheads="1"/>
          </p:cNvSpPr>
          <p:nvPr>
            <p:ph type="dt" sz="half" idx="10"/>
          </p:nvPr>
        </p:nvSpPr>
        <p:spPr/>
        <p:txBody>
          <a:bodyPr/>
          <a:lstStyle>
            <a:lvl1pPr>
              <a:defRPr/>
            </a:lvl1pPr>
          </a:lstStyle>
          <a:p>
            <a:pPr>
              <a:defRPr/>
            </a:pPr>
            <a:endParaRPr lang="en-US" altLang="ja-JP">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ltLang="ja-JP">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76B838C0-9C24-4F6D-B447-4336F289EE0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13024999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6"/>
          <p:cNvSpPr>
            <a:spLocks noGrp="1" noChangeArrowheads="1"/>
          </p:cNvSpPr>
          <p:nvPr>
            <p:ph type="dt" sz="half" idx="10"/>
          </p:nvPr>
        </p:nvSpPr>
        <p:spPr/>
        <p:txBody>
          <a:bodyPr/>
          <a:lstStyle>
            <a:lvl1pPr>
              <a:defRPr/>
            </a:lvl1pPr>
          </a:lstStyle>
          <a:p>
            <a:pPr>
              <a:defRPr/>
            </a:pPr>
            <a:endParaRPr lang="en-US" altLang="ja-JP">
              <a:solidFill>
                <a:srgbClr val="FFFFFF"/>
              </a:solidFill>
            </a:endParaRPr>
          </a:p>
        </p:txBody>
      </p:sp>
      <p:sp>
        <p:nvSpPr>
          <p:cNvPr id="4" name="Rectangle 7"/>
          <p:cNvSpPr>
            <a:spLocks noGrp="1" noChangeArrowheads="1"/>
          </p:cNvSpPr>
          <p:nvPr>
            <p:ph type="ftr" sz="quarter" idx="11"/>
          </p:nvPr>
        </p:nvSpPr>
        <p:spPr/>
        <p:txBody>
          <a:bodyPr/>
          <a:lstStyle>
            <a:lvl1pPr>
              <a:defRPr/>
            </a:lvl1pPr>
          </a:lstStyle>
          <a:p>
            <a:pPr>
              <a:defRPr/>
            </a:pPr>
            <a:endParaRPr lang="en-US" altLang="ja-JP">
              <a:solidFill>
                <a:srgbClr val="FFFFFF"/>
              </a:solidFill>
            </a:endParaRPr>
          </a:p>
        </p:txBody>
      </p:sp>
      <p:sp>
        <p:nvSpPr>
          <p:cNvPr id="5" name="Rectangle 8"/>
          <p:cNvSpPr>
            <a:spLocks noGrp="1" noChangeArrowheads="1"/>
          </p:cNvSpPr>
          <p:nvPr>
            <p:ph type="sldNum" sz="quarter" idx="12"/>
          </p:nvPr>
        </p:nvSpPr>
        <p:spPr/>
        <p:txBody>
          <a:bodyPr/>
          <a:lstStyle>
            <a:lvl1pPr>
              <a:defRPr/>
            </a:lvl1pPr>
          </a:lstStyle>
          <a:p>
            <a:pPr>
              <a:defRPr/>
            </a:pPr>
            <a:fld id="{D43ADDBB-B48B-4C5F-9962-D51544A9313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62130384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ltLang="ja-JP">
              <a:solidFill>
                <a:srgbClr val="FFFFFF"/>
              </a:solidFill>
            </a:endParaRPr>
          </a:p>
        </p:txBody>
      </p:sp>
      <p:sp>
        <p:nvSpPr>
          <p:cNvPr id="3" name="Rectangle 7"/>
          <p:cNvSpPr>
            <a:spLocks noGrp="1" noChangeArrowheads="1"/>
          </p:cNvSpPr>
          <p:nvPr>
            <p:ph type="ftr" sz="quarter" idx="11"/>
          </p:nvPr>
        </p:nvSpPr>
        <p:spPr/>
        <p:txBody>
          <a:bodyPr/>
          <a:lstStyle>
            <a:lvl1pPr>
              <a:defRPr/>
            </a:lvl1pPr>
          </a:lstStyle>
          <a:p>
            <a:pPr>
              <a:defRPr/>
            </a:pPr>
            <a:endParaRPr lang="en-US" altLang="ja-JP">
              <a:solidFill>
                <a:srgbClr val="FFFFFF"/>
              </a:solidFill>
            </a:endParaRPr>
          </a:p>
        </p:txBody>
      </p:sp>
      <p:sp>
        <p:nvSpPr>
          <p:cNvPr id="4" name="Rectangle 8"/>
          <p:cNvSpPr>
            <a:spLocks noGrp="1" noChangeArrowheads="1"/>
          </p:cNvSpPr>
          <p:nvPr>
            <p:ph type="sldNum" sz="quarter" idx="12"/>
          </p:nvPr>
        </p:nvSpPr>
        <p:spPr/>
        <p:txBody>
          <a:bodyPr/>
          <a:lstStyle>
            <a:lvl1pPr>
              <a:defRPr/>
            </a:lvl1pPr>
          </a:lstStyle>
          <a:p>
            <a:pPr>
              <a:defRPr/>
            </a:pPr>
            <a:fld id="{8FD66057-1B5E-4408-AC8A-E73F2C97916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2051488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916FF6AB-0F1C-4F11-A395-A7716D818352}" type="datetime1">
              <a:rPr lang="ja-JP" altLang="en-US"/>
              <a:pPr>
                <a:defRPr/>
              </a:pPr>
              <a:t>2016/10/25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856A8BA0-E376-436F-9830-FC9114FA9D80}" type="slidenum">
              <a:rPr lang="ja-JP" altLang="en-US"/>
              <a:pPr/>
              <a:t>‹#›</a:t>
            </a:fld>
            <a:endParaRPr lang="ja-JP" altLang="en-US"/>
          </a:p>
        </p:txBody>
      </p:sp>
    </p:spTree>
    <p:extLst>
      <p:ext uri="{BB962C8B-B14F-4D97-AF65-F5344CB8AC3E}">
        <p14:creationId xmlns:p14="http://schemas.microsoft.com/office/powerpoint/2010/main" val="1535724640"/>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6"/>
          <p:cNvSpPr>
            <a:spLocks noGrp="1" noChangeArrowheads="1"/>
          </p:cNvSpPr>
          <p:nvPr>
            <p:ph type="dt" sz="half" idx="10"/>
          </p:nvPr>
        </p:nvSpPr>
        <p:spPr/>
        <p:txBody>
          <a:bodyPr/>
          <a:lstStyle>
            <a:lvl1pPr>
              <a:defRPr/>
            </a:lvl1pPr>
          </a:lstStyle>
          <a:p>
            <a:pPr>
              <a:defRPr/>
            </a:pPr>
            <a:endParaRPr lang="en-US" altLang="ja-JP">
              <a:solidFill>
                <a:srgbClr val="FFFFFF"/>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ja-JP">
              <a:solidFill>
                <a:srgbClr val="FFFFFF"/>
              </a:solidFill>
            </a:endParaRPr>
          </a:p>
        </p:txBody>
      </p:sp>
      <p:sp>
        <p:nvSpPr>
          <p:cNvPr id="7" name="Rectangle 8"/>
          <p:cNvSpPr>
            <a:spLocks noGrp="1" noChangeArrowheads="1"/>
          </p:cNvSpPr>
          <p:nvPr>
            <p:ph type="sldNum" sz="quarter" idx="12"/>
          </p:nvPr>
        </p:nvSpPr>
        <p:spPr/>
        <p:txBody>
          <a:bodyPr/>
          <a:lstStyle>
            <a:lvl1pPr>
              <a:defRPr/>
            </a:lvl1pPr>
          </a:lstStyle>
          <a:p>
            <a:pPr>
              <a:defRPr/>
            </a:pPr>
            <a:fld id="{E18C9E78-4BAF-47BD-A183-0A6EF57EF79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0492346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6"/>
          <p:cNvSpPr>
            <a:spLocks noGrp="1" noChangeArrowheads="1"/>
          </p:cNvSpPr>
          <p:nvPr>
            <p:ph type="dt" sz="half" idx="10"/>
          </p:nvPr>
        </p:nvSpPr>
        <p:spPr/>
        <p:txBody>
          <a:bodyPr/>
          <a:lstStyle>
            <a:lvl1pPr>
              <a:defRPr/>
            </a:lvl1pPr>
          </a:lstStyle>
          <a:p>
            <a:pPr>
              <a:defRPr/>
            </a:pPr>
            <a:endParaRPr lang="en-US" altLang="ja-JP">
              <a:solidFill>
                <a:srgbClr val="FFFFFF"/>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ja-JP">
              <a:solidFill>
                <a:srgbClr val="FFFFFF"/>
              </a:solidFill>
            </a:endParaRPr>
          </a:p>
        </p:txBody>
      </p:sp>
      <p:sp>
        <p:nvSpPr>
          <p:cNvPr id="7" name="Rectangle 8"/>
          <p:cNvSpPr>
            <a:spLocks noGrp="1" noChangeArrowheads="1"/>
          </p:cNvSpPr>
          <p:nvPr>
            <p:ph type="sldNum" sz="quarter" idx="12"/>
          </p:nvPr>
        </p:nvSpPr>
        <p:spPr/>
        <p:txBody>
          <a:bodyPr/>
          <a:lstStyle>
            <a:lvl1pPr>
              <a:defRPr/>
            </a:lvl1pPr>
          </a:lstStyle>
          <a:p>
            <a:pPr>
              <a:defRPr/>
            </a:pPr>
            <a:fld id="{8C1D9094-3B3D-42D7-9013-EE56E329F92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5888622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p:txBody>
          <a:bodyPr/>
          <a:lstStyle>
            <a:lvl1pPr>
              <a:defRPr/>
            </a:lvl1pPr>
          </a:lstStyle>
          <a:p>
            <a:pPr>
              <a:defRPr/>
            </a:pPr>
            <a:endParaRPr lang="en-US" altLang="ja-JP">
              <a:solidFill>
                <a:srgbClr val="FFFFFF"/>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ja-JP">
              <a:solidFill>
                <a:srgbClr val="FFFFFF"/>
              </a:solidFill>
            </a:endParaRPr>
          </a:p>
        </p:txBody>
      </p:sp>
      <p:sp>
        <p:nvSpPr>
          <p:cNvPr id="6" name="Rectangle 8"/>
          <p:cNvSpPr>
            <a:spLocks noGrp="1" noChangeArrowheads="1"/>
          </p:cNvSpPr>
          <p:nvPr>
            <p:ph type="sldNum" sz="quarter" idx="12"/>
          </p:nvPr>
        </p:nvSpPr>
        <p:spPr/>
        <p:txBody>
          <a:bodyPr/>
          <a:lstStyle>
            <a:lvl1pPr>
              <a:defRPr/>
            </a:lvl1pPr>
          </a:lstStyle>
          <a:p>
            <a:pPr>
              <a:defRPr/>
            </a:pPr>
            <a:fld id="{F52A043A-816F-45AA-BBDE-E604C0BCD45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61338552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p:txBody>
          <a:bodyPr/>
          <a:lstStyle>
            <a:lvl1pPr>
              <a:defRPr/>
            </a:lvl1pPr>
          </a:lstStyle>
          <a:p>
            <a:pPr>
              <a:defRPr/>
            </a:pPr>
            <a:endParaRPr lang="en-US" altLang="ja-JP">
              <a:solidFill>
                <a:srgbClr val="FFFFFF"/>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ja-JP">
              <a:solidFill>
                <a:srgbClr val="FFFFFF"/>
              </a:solidFill>
            </a:endParaRPr>
          </a:p>
        </p:txBody>
      </p:sp>
      <p:sp>
        <p:nvSpPr>
          <p:cNvPr id="6" name="Rectangle 8"/>
          <p:cNvSpPr>
            <a:spLocks noGrp="1" noChangeArrowheads="1"/>
          </p:cNvSpPr>
          <p:nvPr>
            <p:ph type="sldNum" sz="quarter" idx="12"/>
          </p:nvPr>
        </p:nvSpPr>
        <p:spPr/>
        <p:txBody>
          <a:bodyPr/>
          <a:lstStyle>
            <a:lvl1pPr>
              <a:defRPr/>
            </a:lvl1pPr>
          </a:lstStyle>
          <a:p>
            <a:pPr>
              <a:defRPr/>
            </a:pPr>
            <a:fld id="{33A36089-126D-4FF2-84B0-FFAC65A0E8A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96337858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758774C1-D868-4B51-86B0-E2942EF26A65}" type="datetime1">
              <a:rPr lang="ja-JP" altLang="en-US"/>
              <a:pPr>
                <a:defRPr/>
              </a:pPr>
              <a:t>2016/10/25</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8AD1B3B0-26E4-4C82-A80F-E2B62CC736F1}" type="slidenum">
              <a:rPr lang="ja-JP" altLang="en-US"/>
              <a:pPr/>
              <a:t>‹#›</a:t>
            </a:fld>
            <a:endParaRPr lang="ja-JP" altLang="en-US"/>
          </a:p>
        </p:txBody>
      </p:sp>
    </p:spTree>
    <p:extLst>
      <p:ext uri="{BB962C8B-B14F-4D97-AF65-F5344CB8AC3E}">
        <p14:creationId xmlns:p14="http://schemas.microsoft.com/office/powerpoint/2010/main" val="135912157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1CF6FB4E-D03B-43FA-A450-0B14B8D47179}" type="datetime1">
              <a:rPr lang="ja-JP" altLang="en-US"/>
              <a:pPr>
                <a:defRPr/>
              </a:pPr>
              <a:t>2016/10/25</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fld id="{FDE547B5-DA69-40EF-B639-5D20EC6EA172}" type="slidenum">
              <a:rPr lang="ja-JP" altLang="en-US"/>
              <a:pPr/>
              <a:t>‹#›</a:t>
            </a:fld>
            <a:endParaRPr lang="ja-JP" altLang="en-US"/>
          </a:p>
        </p:txBody>
      </p:sp>
    </p:spTree>
    <p:extLst>
      <p:ext uri="{BB962C8B-B14F-4D97-AF65-F5344CB8AC3E}">
        <p14:creationId xmlns:p14="http://schemas.microsoft.com/office/powerpoint/2010/main" val="45950155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49D492E6-F491-4D52-8A3D-321906D8563F}" type="datetime1">
              <a:rPr lang="ja-JP" altLang="en-US"/>
              <a:pPr>
                <a:defRPr/>
              </a:pPr>
              <a:t>2016/10/25</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fld id="{881235B0-3600-414E-BB0E-FFC709E72729}" type="slidenum">
              <a:rPr lang="ja-JP" altLang="en-US"/>
              <a:pPr/>
              <a:t>‹#›</a:t>
            </a:fld>
            <a:endParaRPr lang="ja-JP" altLang="en-US"/>
          </a:p>
        </p:txBody>
      </p:sp>
    </p:spTree>
    <p:extLst>
      <p:ext uri="{BB962C8B-B14F-4D97-AF65-F5344CB8AC3E}">
        <p14:creationId xmlns:p14="http://schemas.microsoft.com/office/powerpoint/2010/main" val="250121148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A9ACD89A-5BAC-4B8A-A8B2-80B5168CEB00}" type="datetime1">
              <a:rPr lang="ja-JP" altLang="en-US"/>
              <a:pPr>
                <a:defRPr/>
              </a:pPr>
              <a:t>2016/10/25</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fld id="{29867EC1-BD4C-42A1-A5AD-B0F71D4C29C1}" type="slidenum">
              <a:rPr lang="ja-JP" altLang="en-US"/>
              <a:pPr/>
              <a:t>‹#›</a:t>
            </a:fld>
            <a:endParaRPr lang="ja-JP" altLang="en-US"/>
          </a:p>
        </p:txBody>
      </p:sp>
    </p:spTree>
    <p:extLst>
      <p:ext uri="{BB962C8B-B14F-4D97-AF65-F5344CB8AC3E}">
        <p14:creationId xmlns:p14="http://schemas.microsoft.com/office/powerpoint/2010/main" val="46692933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2B571017-4B20-4885-A3AE-6E18EC2F2C67}" type="datetime1">
              <a:rPr lang="ja-JP" altLang="en-US"/>
              <a:pPr>
                <a:defRPr/>
              </a:pPr>
              <a:t>2016/10/25</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35610246-38EC-4A1C-8832-EBECE73EB1B0}" type="slidenum">
              <a:rPr lang="ja-JP" altLang="en-US"/>
              <a:pPr/>
              <a:t>‹#›</a:t>
            </a:fld>
            <a:endParaRPr lang="ja-JP" altLang="en-US"/>
          </a:p>
        </p:txBody>
      </p:sp>
    </p:spTree>
    <p:extLst>
      <p:ext uri="{BB962C8B-B14F-4D97-AF65-F5344CB8AC3E}">
        <p14:creationId xmlns:p14="http://schemas.microsoft.com/office/powerpoint/2010/main" val="384029817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FFDA4871-95A2-48B8-81D4-68767C3735CA}" type="datetime1">
              <a:rPr lang="ja-JP" altLang="en-US"/>
              <a:pPr>
                <a:defRPr/>
              </a:pPr>
              <a:t>2016/10/25</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DA935EB9-54A6-4839-ACE4-FF33F9CF2B20}" type="slidenum">
              <a:rPr lang="ja-JP" altLang="en-US"/>
              <a:pPr/>
              <a:t>‹#›</a:t>
            </a:fld>
            <a:endParaRPr lang="ja-JP" altLang="en-US"/>
          </a:p>
        </p:txBody>
      </p:sp>
    </p:spTree>
    <p:extLst>
      <p:ext uri="{BB962C8B-B14F-4D97-AF65-F5344CB8AC3E}">
        <p14:creationId xmlns:p14="http://schemas.microsoft.com/office/powerpoint/2010/main" val="277125260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6C83872E-B40D-45BF-81C1-120A48F70835}" type="datetime1">
              <a:rPr lang="ja-JP" altLang="en-US"/>
              <a:pPr>
                <a:defRPr/>
              </a:pPr>
              <a:t>2016/10/25</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5D610B82-0486-4F50-A74F-81E2B65E47BF}"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29B5C183-E250-40CF-8E93-23288B579B4F}" type="datetime1">
              <a:rPr lang="ja-JP" altLang="en-US">
                <a:solidFill>
                  <a:prstClr val="black">
                    <a:tint val="75000"/>
                  </a:prstClr>
                </a:solidFill>
              </a:rPr>
              <a:pPr>
                <a:defRPr/>
              </a:pPr>
              <a:t>2016/10/25</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9CEC9299-AECE-47C4-8E02-FEC2EDAE78F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382159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75779"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sz="4000">
                <a:solidFill>
                  <a:srgbClr val="FFFFFF"/>
                </a:solidFill>
                <a:latin typeface="Times New Roman"/>
                <a:ea typeface="ＭＳ Ｐゴシック"/>
              </a:endParaRPr>
            </a:p>
          </p:txBody>
        </p:sp>
        <p:sp>
          <p:nvSpPr>
            <p:cNvPr id="1033" name="Arc 4"/>
            <p:cNvSpPr>
              <a:spLocks/>
            </p:cNvSpPr>
            <p:nvPr/>
          </p:nvSpPr>
          <p:spPr bwMode="auto">
            <a:xfrm>
              <a:off x="0" y="1"/>
              <a:ext cx="5298" cy="4312"/>
            </a:xfrm>
            <a:custGeom>
              <a:avLst/>
              <a:gdLst>
                <a:gd name="T0" fmla="*/ 0 w 21600"/>
                <a:gd name="T1" fmla="*/ 0 h 21600"/>
                <a:gd name="T2" fmla="*/ 78 w 21600"/>
                <a:gd name="T3" fmla="*/ 34 h 21600"/>
                <a:gd name="T4" fmla="*/ 0 w 21600"/>
                <a:gd name="T5" fmla="*/ 3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4000">
                <a:solidFill>
                  <a:srgbClr val="FFFFFF"/>
                </a:solidFill>
                <a:latin typeface="Times New Roman"/>
                <a:ea typeface="ＭＳ Ｐゴシック"/>
              </a:endParaRPr>
            </a:p>
          </p:txBody>
        </p:sp>
      </p:grpSp>
      <p:sp>
        <p:nvSpPr>
          <p:cNvPr id="75781"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ja-JP" altLang="en-US" smtClean="0"/>
              <a:t>マスタ タイトルの書式設定</a:t>
            </a:r>
          </a:p>
        </p:txBody>
      </p:sp>
      <p:sp>
        <p:nvSpPr>
          <p:cNvPr id="75782" name="Rectangle 6"/>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kumimoji="0" sz="1400"/>
            </a:lvl1pPr>
          </a:lstStyle>
          <a:p>
            <a:pPr>
              <a:defRPr/>
            </a:pPr>
            <a:endParaRPr lang="en-US" altLang="ja-JP">
              <a:solidFill>
                <a:srgbClr val="FFFFFF"/>
              </a:solidFill>
              <a:latin typeface="Times New Roman"/>
              <a:ea typeface="ＭＳ Ｐゴシック"/>
            </a:endParaRPr>
          </a:p>
        </p:txBody>
      </p:sp>
      <p:sp>
        <p:nvSpPr>
          <p:cNvPr id="75783" name="Rectangle 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kumimoji="0" sz="1400"/>
            </a:lvl1pPr>
          </a:lstStyle>
          <a:p>
            <a:pPr>
              <a:defRPr/>
            </a:pPr>
            <a:endParaRPr lang="en-US" altLang="ja-JP">
              <a:solidFill>
                <a:srgbClr val="FFFFFF"/>
              </a:solidFill>
              <a:latin typeface="Times New Roman"/>
              <a:ea typeface="ＭＳ Ｐゴシック"/>
            </a:endParaRPr>
          </a:p>
        </p:txBody>
      </p:sp>
      <p:sp>
        <p:nvSpPr>
          <p:cNvPr id="75784" name="Rectangle 8"/>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kumimoji="0" sz="1400"/>
            </a:lvl1pPr>
          </a:lstStyle>
          <a:p>
            <a:pPr>
              <a:defRPr/>
            </a:pPr>
            <a:fld id="{50102438-713C-43A2-81FB-69EB653D2A43}" type="slidenum">
              <a:rPr lang="en-US" altLang="ja-JP">
                <a:solidFill>
                  <a:srgbClr val="FFFFFF"/>
                </a:solidFill>
                <a:latin typeface="Times New Roman"/>
                <a:ea typeface="ＭＳ Ｐゴシック"/>
              </a:rPr>
              <a:pPr>
                <a:defRPr/>
              </a:pPr>
              <a:t>‹#›</a:t>
            </a:fld>
            <a:endParaRPr lang="en-US" altLang="ja-JP">
              <a:solidFill>
                <a:srgbClr val="FFFFFF"/>
              </a:solidFill>
              <a:latin typeface="Times New Roman"/>
              <a:ea typeface="ＭＳ Ｐゴシック"/>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extLst>
      <p:ext uri="{BB962C8B-B14F-4D97-AF65-F5344CB8AC3E}">
        <p14:creationId xmlns:p14="http://schemas.microsoft.com/office/powerpoint/2010/main" val="2468873580"/>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accent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accent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accent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accent1"/>
        </a:buClr>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4.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9"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6E50D068-82BC-4CE6-BE21-9BB4F9EA4750}" type="slidenum">
              <a:rPr lang="en-US" altLang="ja-JP">
                <a:solidFill>
                  <a:srgbClr val="000000"/>
                </a:solidFill>
              </a:rPr>
              <a:pPr eaLnBrk="1" hangingPunct="1"/>
              <a:t>1</a:t>
            </a:fld>
            <a:endParaRPr lang="en-US" altLang="ja-JP">
              <a:solidFill>
                <a:srgbClr val="000000"/>
              </a:solidFill>
            </a:endParaRPr>
          </a:p>
        </p:txBody>
      </p:sp>
      <p:sp>
        <p:nvSpPr>
          <p:cNvPr id="4" name="テキスト ボックス 2"/>
          <p:cNvSpPr txBox="1">
            <a:spLocks noChangeArrowheads="1"/>
          </p:cNvSpPr>
          <p:nvPr/>
        </p:nvSpPr>
        <p:spPr bwMode="auto">
          <a:xfrm>
            <a:off x="611560" y="1424970"/>
            <a:ext cx="7879080" cy="707886"/>
          </a:xfrm>
          <a:prstGeom prst="rect">
            <a:avLst/>
          </a:prstGeom>
          <a:noFill/>
          <a:ln>
            <a:noFill/>
          </a:ln>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4000" dirty="0">
                <a:solidFill>
                  <a:schemeClr val="bg1"/>
                </a:solidFill>
                <a:latin typeface="AR P丸ゴシック体M" panose="020B0600010101010101" pitchFamily="50" charset="-128"/>
                <a:ea typeface="AR P丸ゴシック体M" panose="020B0600010101010101" pitchFamily="50" charset="-128"/>
              </a:rPr>
              <a:t>これ</a:t>
            </a:r>
            <a:r>
              <a:rPr lang="ja-JP" altLang="en-US" sz="4000" dirty="0" smtClean="0">
                <a:solidFill>
                  <a:schemeClr val="bg1"/>
                </a:solidFill>
                <a:latin typeface="AR P丸ゴシック体M" panose="020B0600010101010101" pitchFamily="50" charset="-128"/>
                <a:ea typeface="AR P丸ゴシック体M" panose="020B0600010101010101" pitchFamily="50" charset="-128"/>
              </a:rPr>
              <a:t>以上　尊い</a:t>
            </a:r>
            <a:r>
              <a:rPr lang="ja-JP" altLang="en-US" sz="4000" dirty="0">
                <a:solidFill>
                  <a:schemeClr val="bg1"/>
                </a:solidFill>
                <a:latin typeface="AR P丸ゴシック体M" panose="020B0600010101010101" pitchFamily="50" charset="-128"/>
                <a:ea typeface="AR P丸ゴシック体M" panose="020B0600010101010101" pitchFamily="50" charset="-128"/>
              </a:rPr>
              <a:t>命を失いたくない</a:t>
            </a:r>
          </a:p>
        </p:txBody>
      </p:sp>
      <p:sp>
        <p:nvSpPr>
          <p:cNvPr id="5" name="テキスト ボックス 1"/>
          <p:cNvSpPr txBox="1">
            <a:spLocks noChangeArrowheads="1"/>
          </p:cNvSpPr>
          <p:nvPr/>
        </p:nvSpPr>
        <p:spPr bwMode="auto">
          <a:xfrm>
            <a:off x="1498192" y="2308810"/>
            <a:ext cx="60981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smtClean="0">
                <a:solidFill>
                  <a:schemeClr val="bg1"/>
                </a:solidFill>
                <a:latin typeface="+mj-ea"/>
                <a:ea typeface="+mj-ea"/>
              </a:rPr>
              <a:t>－町民を人財化して取り組む被災者支援の事例から－</a:t>
            </a:r>
            <a:endParaRPr lang="ja-JP" altLang="en-US" sz="2000" dirty="0">
              <a:solidFill>
                <a:schemeClr val="bg1"/>
              </a:solidFill>
              <a:latin typeface="+mj-ea"/>
              <a:ea typeface="+mj-ea"/>
            </a:endParaRPr>
          </a:p>
        </p:txBody>
      </p:sp>
      <p:sp>
        <p:nvSpPr>
          <p:cNvPr id="6" name="テキスト ボックス 3"/>
          <p:cNvSpPr txBox="1">
            <a:spLocks noChangeArrowheads="1"/>
          </p:cNvSpPr>
          <p:nvPr/>
        </p:nvSpPr>
        <p:spPr bwMode="auto">
          <a:xfrm>
            <a:off x="1907704" y="6011863"/>
            <a:ext cx="52565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dirty="0" smtClean="0">
                <a:solidFill>
                  <a:schemeClr val="bg1"/>
                </a:solidFill>
                <a:latin typeface="Calibri" panose="020F0502020204030204" pitchFamily="34" charset="0"/>
              </a:rPr>
              <a:t>東北学院大学　地域共生推進機構　特任教授</a:t>
            </a:r>
            <a:r>
              <a:rPr lang="ja-JP" altLang="en-US" sz="1600" dirty="0">
                <a:solidFill>
                  <a:schemeClr val="bg1"/>
                </a:solidFill>
                <a:latin typeface="Calibri" panose="020F0502020204030204" pitchFamily="34" charset="0"/>
              </a:rPr>
              <a:t>　本間照</a:t>
            </a:r>
            <a:r>
              <a:rPr lang="ja-JP" altLang="en-US" sz="1600" dirty="0" smtClean="0">
                <a:solidFill>
                  <a:schemeClr val="bg1"/>
                </a:solidFill>
                <a:latin typeface="Calibri" panose="020F0502020204030204" pitchFamily="34" charset="0"/>
              </a:rPr>
              <a:t>雄</a:t>
            </a:r>
            <a:endParaRPr lang="en-US" altLang="ja-JP" sz="1600" dirty="0">
              <a:solidFill>
                <a:schemeClr val="bg1"/>
              </a:solidFill>
              <a:latin typeface="Calibri" panose="020F0502020204030204" pitchFamily="34" charset="0"/>
            </a:endParaRPr>
          </a:p>
          <a:p>
            <a:pPr eaLnBrk="1" hangingPunct="1"/>
            <a:r>
              <a:rPr lang="ja-JP" altLang="en-US" sz="1600" dirty="0" smtClean="0">
                <a:solidFill>
                  <a:schemeClr val="bg1"/>
                </a:solidFill>
                <a:latin typeface="Calibri" panose="020F0502020204030204" pitchFamily="34" charset="0"/>
              </a:rPr>
              <a:t>宮城県社会福祉協議会復興支援福祉</a:t>
            </a:r>
            <a:r>
              <a:rPr lang="ja-JP" altLang="en-US" sz="1600" dirty="0">
                <a:solidFill>
                  <a:schemeClr val="bg1"/>
                </a:solidFill>
                <a:latin typeface="Calibri" panose="020F0502020204030204" pitchFamily="34" charset="0"/>
              </a:rPr>
              <a:t>アドバザー　　</a:t>
            </a:r>
          </a:p>
        </p:txBody>
      </p:sp>
      <p:sp>
        <p:nvSpPr>
          <p:cNvPr id="7" name="テキスト ボックス 7"/>
          <p:cNvSpPr txBox="1">
            <a:spLocks noChangeArrowheads="1"/>
          </p:cNvSpPr>
          <p:nvPr/>
        </p:nvSpPr>
        <p:spPr bwMode="auto">
          <a:xfrm>
            <a:off x="5292080" y="250820"/>
            <a:ext cx="38232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dirty="0" smtClean="0">
                <a:solidFill>
                  <a:srgbClr val="002060"/>
                </a:solidFill>
                <a:latin typeface="+mj-ea"/>
                <a:ea typeface="+mj-ea"/>
              </a:rPr>
              <a:t>2016/10/27</a:t>
            </a:r>
            <a:r>
              <a:rPr lang="ja-JP" altLang="en-US" sz="1400" dirty="0" smtClean="0">
                <a:solidFill>
                  <a:srgbClr val="002060"/>
                </a:solidFill>
                <a:latin typeface="+mj-ea"/>
                <a:ea typeface="+mj-ea"/>
              </a:rPr>
              <a:t> 熊本県地域支え合い</a:t>
            </a:r>
            <a:r>
              <a:rPr lang="ja-JP" altLang="en-US" sz="1400" dirty="0" smtClean="0">
                <a:solidFill>
                  <a:srgbClr val="002060"/>
                </a:solidFill>
                <a:latin typeface="+mj-ea"/>
                <a:ea typeface="+mj-ea"/>
              </a:rPr>
              <a:t>センター研修</a:t>
            </a:r>
            <a:endParaRPr lang="ja-JP" altLang="en-US" sz="1400" dirty="0">
              <a:solidFill>
                <a:srgbClr val="002060"/>
              </a:solidFill>
              <a:latin typeface="+mj-ea"/>
              <a:ea typeface="+mj-ea"/>
            </a:endParaRPr>
          </a:p>
        </p:txBody>
      </p:sp>
    </p:spTree>
    <p:extLst>
      <p:ext uri="{BB962C8B-B14F-4D97-AF65-F5344CB8AC3E}">
        <p14:creationId xmlns:p14="http://schemas.microsoft.com/office/powerpoint/2010/main" val="2594050492"/>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0910\Desktop\南三陸町災害\9研究資料（南三陸町）\2-0被災写真\2-1被災写真（本間撮影）\2011年度\2011-12-27戸倉サテライトの様子\IMG_00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07950" y="6356350"/>
            <a:ext cx="5626100" cy="338138"/>
          </a:xfrm>
          <a:prstGeom prst="rect">
            <a:avLst/>
          </a:prstGeom>
          <a:noFill/>
        </p:spPr>
        <p:txBody>
          <a:bodyPr wrap="none">
            <a:spAutoFit/>
          </a:bodyPr>
          <a:lstStyle/>
          <a:p>
            <a:pPr>
              <a:defRPr/>
            </a:pPr>
            <a:r>
              <a:rPr lang="ja-JP" altLang="en-US" sz="1600" dirty="0">
                <a:solidFill>
                  <a:schemeClr val="bg1"/>
                </a:solidFill>
                <a:latin typeface="+mn-ea"/>
                <a:ea typeface="+mn-ea"/>
              </a:rPr>
              <a:t>サテライトセンターで記録に励む生活支援員（戸倉）</a:t>
            </a:r>
            <a:r>
              <a:rPr lang="en-US" altLang="ja-JP" sz="1600" dirty="0">
                <a:solidFill>
                  <a:schemeClr val="bg1"/>
                </a:solidFill>
                <a:latin typeface="+mn-ea"/>
                <a:ea typeface="+mn-ea"/>
              </a:rPr>
              <a:t>2011/12/27</a:t>
            </a:r>
            <a:endParaRPr lang="ja-JP" altLang="en-US" sz="1600" dirty="0">
              <a:solidFill>
                <a:schemeClr val="bg1"/>
              </a:solidFill>
              <a:latin typeface="+mn-ea"/>
              <a:ea typeface="+mn-ea"/>
            </a:endParaRPr>
          </a:p>
        </p:txBody>
      </p:sp>
      <p:pic>
        <p:nvPicPr>
          <p:cNvPr id="53252" name="Picture 3" descr="C:\Users\0910\Desktop\南三陸町災害\9研究資料（南三陸町）\2-0被災写真\2-1被災写真（本間撮影）\2011年度\2011-12-27戸倉サテライトの様子\IMG_00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263" y="3589338"/>
            <a:ext cx="2363787" cy="3152775"/>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スライド番号プレースホルダ 4"/>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74C4EA2B-A705-42A6-933B-F49F6A0658A0}" type="slidenum">
              <a:rPr lang="ja-JP" altLang="en-US">
                <a:solidFill>
                  <a:schemeClr val="bg1"/>
                </a:solidFill>
                <a:latin typeface="Calibri" panose="020F0502020204030204" pitchFamily="34" charset="0"/>
              </a:rPr>
              <a:pPr eaLnBrk="1" hangingPunct="1"/>
              <a:t>10</a:t>
            </a:fld>
            <a:endParaRPr lang="ja-JP" altLang="en-US">
              <a:solidFill>
                <a:schemeClr val="bg1"/>
              </a:solidFill>
              <a:latin typeface="Calibri" panose="020F0502020204030204" pitchFamily="34" charset="0"/>
            </a:endParaRPr>
          </a:p>
        </p:txBody>
      </p:sp>
    </p:spTree>
    <p:extLst>
      <p:ext uri="{BB962C8B-B14F-4D97-AF65-F5344CB8AC3E}">
        <p14:creationId xmlns:p14="http://schemas.microsoft.com/office/powerpoint/2010/main" val="110692721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F:\南三陸町災害\9研究資料（南三陸町）\2-0被災写真\2-1被災写真（本間撮影）\2012年度\2013-01-15滞在型支援員\IMG_59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250825" y="6308725"/>
            <a:ext cx="3671888" cy="338138"/>
          </a:xfrm>
          <a:prstGeom prst="rect">
            <a:avLst/>
          </a:prstGeom>
          <a:noFill/>
        </p:spPr>
        <p:txBody>
          <a:bodyPr wrap="none">
            <a:spAutoFit/>
          </a:bodyPr>
          <a:lstStyle/>
          <a:p>
            <a:pPr fontAlgn="auto">
              <a:spcBef>
                <a:spcPts val="0"/>
              </a:spcBef>
              <a:spcAft>
                <a:spcPts val="0"/>
              </a:spcAft>
              <a:defRPr/>
            </a:pPr>
            <a:r>
              <a:rPr lang="ja-JP" altLang="en-US" sz="1600" dirty="0">
                <a:latin typeface="+mj-ea"/>
                <a:ea typeface="+mj-ea"/>
              </a:rPr>
              <a:t>滞在型支援員（中瀬町仮設）</a:t>
            </a:r>
            <a:r>
              <a:rPr lang="en-US" altLang="ja-JP" sz="1600" dirty="0">
                <a:latin typeface="+mj-ea"/>
                <a:ea typeface="+mj-ea"/>
              </a:rPr>
              <a:t>2013/01/15</a:t>
            </a:r>
            <a:endParaRPr lang="ja-JP" altLang="en-US" sz="1600" dirty="0">
              <a:latin typeface="+mj-ea"/>
              <a:ea typeface="+mj-ea"/>
            </a:endParaRPr>
          </a:p>
        </p:txBody>
      </p:sp>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7B90A1E0-E5C2-48F6-8C18-4A8D451A496E}" type="slidenum">
              <a:rPr lang="ja-JP" altLang="en-US">
                <a:solidFill>
                  <a:schemeClr val="bg1"/>
                </a:solidFill>
                <a:latin typeface="Calibri" panose="020F0502020204030204" pitchFamily="34" charset="0"/>
              </a:rPr>
              <a:pPr eaLnBrk="1" hangingPunct="1"/>
              <a:t>11</a:t>
            </a:fld>
            <a:endParaRPr lang="ja-JP" altLang="en-US">
              <a:solidFill>
                <a:schemeClr val="bg1"/>
              </a:solidFill>
              <a:latin typeface="Calibri" panose="020F0502020204030204" pitchFamily="34" charset="0"/>
            </a:endParaRPr>
          </a:p>
        </p:txBody>
      </p:sp>
    </p:spTree>
    <p:extLst>
      <p:ext uri="{BB962C8B-B14F-4D97-AF65-F5344CB8AC3E}">
        <p14:creationId xmlns:p14="http://schemas.microsoft.com/office/powerpoint/2010/main" val="340204569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
          <p:cNvSpPr>
            <a:spLocks noChangeArrowheads="1"/>
          </p:cNvSpPr>
          <p:nvPr/>
        </p:nvSpPr>
        <p:spPr bwMode="auto">
          <a:xfrm>
            <a:off x="251520" y="188640"/>
            <a:ext cx="87122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　被災者生活支援センター</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設置後</a:t>
            </a:r>
            <a:r>
              <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5</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か月間</a:t>
            </a: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の訪問等実績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23</a:t>
            </a: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7</a:t>
            </a: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月から平成</a:t>
            </a:r>
            <a:r>
              <a:rPr kumimoji="1" lang="en-US" altLang="ja-JP"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28</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9</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月</a:t>
            </a: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◇延べ訪問件数　　</a:t>
            </a:r>
            <a:r>
              <a:rPr kumimoji="1" lang="en-US" altLang="ja-JP"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930,722</a:t>
            </a:r>
            <a:r>
              <a:rPr kumimoji="1" lang="ja-JP" altLang="en-US"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件</a:t>
            </a:r>
            <a:r>
              <a:rPr kumimoji="1" lang="ja-JP" altLang="en-US"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手紙</a:t>
            </a:r>
            <a:r>
              <a:rPr kumimoji="1" lang="en-US" altLang="ja-JP"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8,137</a:t>
            </a:r>
            <a:r>
              <a:rPr kumimoji="1" lang="ja-JP" altLang="en-US"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通</a:t>
            </a:r>
            <a:r>
              <a:rPr kumimoji="1" lang="ja-JP" altLang="en-US"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（註）件数は直接会えた場合の数値</a:t>
            </a:r>
            <a:endParaRPr kumimoji="1" lang="en-US" altLang="ja-JP" sz="1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　巡回型支援員　</a:t>
            </a:r>
            <a:r>
              <a:rPr kumimoji="1" lang="en-US" altLang="ja-JP"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391,731</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件</a:t>
            </a:r>
            <a:r>
              <a:rPr kumimoji="1" lang="en-US" altLang="ja-JP"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手紙</a:t>
            </a:r>
            <a:r>
              <a:rPr kumimoji="1" lang="en-US" altLang="ja-JP"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5,848</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通</a:t>
            </a:r>
            <a:r>
              <a:rPr kumimoji="1" lang="en-US" altLang="ja-JP"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仮設住宅世帯数</a:t>
            </a:r>
            <a:r>
              <a:rPr kumimoji="1" lang="en-US" altLang="ja-JP"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1,665</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世帯</a:t>
            </a: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　訪問型支援員　　</a:t>
            </a:r>
            <a:r>
              <a:rPr kumimoji="1" lang="en-US" altLang="ja-JP"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13,621</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件</a:t>
            </a: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手紙</a:t>
            </a:r>
            <a:r>
              <a:rPr kumimoji="1" lang="en-US" altLang="ja-JP"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2,644</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通 </a:t>
            </a:r>
            <a:endPar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（対象</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世帯数</a:t>
            </a:r>
            <a:r>
              <a:rPr kumimoji="1" lang="en-US" altLang="ja-JP"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361</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世帯：県内</a:t>
            </a:r>
            <a:r>
              <a:rPr kumimoji="1" lang="en-US" altLang="ja-JP"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297</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・県外</a:t>
            </a:r>
            <a:r>
              <a:rPr kumimoji="1" lang="en-US" altLang="ja-JP"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64</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27</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4</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月</a:t>
            </a: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現在</a:t>
            </a:r>
            <a:endPar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　滞在型支援員　　</a:t>
            </a:r>
            <a:r>
              <a:rPr kumimoji="1" lang="en-US" altLang="ja-JP"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566,066</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件　 （</a:t>
            </a: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対象</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世帯数 </a:t>
            </a:r>
            <a:r>
              <a:rPr kumimoji="1" lang="en-US" altLang="ja-JP"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Max378</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Min105</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世帯</a:t>
            </a: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◇ミニコミ誌　</a:t>
            </a:r>
            <a:r>
              <a:rPr kumimoji="1" lang="en-US" altLang="ja-JP"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349</a:t>
            </a:r>
            <a:r>
              <a:rPr kumimoji="1" lang="ja-JP" altLang="en-US"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回</a:t>
            </a:r>
            <a:r>
              <a:rPr kumimoji="1" lang="ja-JP" altLang="en-US"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発行（延</a:t>
            </a:r>
            <a:r>
              <a:rPr kumimoji="1" lang="en-US" altLang="ja-JP"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156,385</a:t>
            </a:r>
            <a:r>
              <a:rPr kumimoji="1" lang="ja-JP" altLang="en-US"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部</a:t>
            </a:r>
            <a:r>
              <a:rPr kumimoji="1" lang="ja-JP" altLang="en-US"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◇お茶っこ会　</a:t>
            </a:r>
            <a:r>
              <a:rPr kumimoji="1" lang="en-US" altLang="ja-JP"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675</a:t>
            </a:r>
            <a:r>
              <a:rPr kumimoji="1" lang="ja-JP" altLang="en-US"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307+366+2</a:t>
            </a:r>
            <a:r>
              <a:rPr kumimoji="1" lang="ja-JP" altLang="en-US"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回開催　延べ参加者数　</a:t>
            </a:r>
            <a:r>
              <a:rPr kumimoji="1" lang="en-US" altLang="ja-JP"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7,214</a:t>
            </a:r>
            <a:r>
              <a:rPr kumimoji="1" lang="ja-JP" altLang="en-US"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人</a:t>
            </a:r>
            <a:endParaRPr kumimoji="1" lang="en-US" altLang="ja-JP"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24</a:t>
            </a: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10</a:t>
            </a: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月から</a:t>
            </a:r>
            <a:r>
              <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6</a:t>
            </a: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か月かけて自主開催への移行支援</a:t>
            </a:r>
            <a:endPar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　　　　　　　　　平成</a:t>
            </a:r>
            <a:r>
              <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25</a:t>
            </a: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4</a:t>
            </a: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月からほぼ全地域で自主</a:t>
            </a:r>
            <a:r>
              <a:rPr kumimoji="1" lang="ja-JP" altLang="en-US"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開催</a:t>
            </a:r>
            <a:endParaRPr kumimoji="1" lang="en-US" altLang="ja-JP" sz="20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◇地域間交流　</a:t>
            </a:r>
            <a:r>
              <a:rPr kumimoji="1" lang="en-US" altLang="ja-JP"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1,007</a:t>
            </a:r>
            <a:r>
              <a:rPr kumimoji="1" lang="ja-JP" altLang="en-US" sz="2000" b="0" i="0" u="none" strike="noStrike" kern="1200" cap="none" spc="0" normalizeH="0" baseline="0" noProof="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人参加（仮設・災害公営・在宅）</a:t>
            </a:r>
            <a:endParaRPr kumimoji="1" lang="ja-JP" altLang="en-US"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◇朝のラジオ体操　</a:t>
            </a:r>
            <a:r>
              <a:rPr kumimoji="1" lang="en-US" altLang="ja-JP"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75,353</a:t>
            </a:r>
            <a:r>
              <a:rPr kumimoji="1" lang="ja-JP" altLang="en-US" sz="2000" b="0" i="0" u="none" strike="noStrike" kern="1200" cap="none" spc="0" normalizeH="0" baseline="0" noProof="0" dirty="0" smtClean="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人</a:t>
            </a:r>
            <a:r>
              <a:rPr kumimoji="1" lang="ja-JP" altLang="en-US"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　（平成</a:t>
            </a:r>
            <a:r>
              <a:rPr kumimoji="1" lang="en-US" altLang="ja-JP"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24</a:t>
            </a:r>
            <a:r>
              <a:rPr kumimoji="1" lang="ja-JP" altLang="en-US"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6</a:t>
            </a:r>
            <a:r>
              <a:rPr kumimoji="1" lang="ja-JP" altLang="en-US" sz="2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月分から統計）</a:t>
            </a:r>
          </a:p>
        </p:txBody>
      </p:sp>
      <p:sp>
        <p:nvSpPr>
          <p:cNvPr id="3" name="スライド番号プレースホルダ 2"/>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1377E7-4FA7-440C-86C5-A22E894EBCA0}" type="slidenum">
              <a:rPr kumimoji="1" lang="ja-JP" altLang="en-US" sz="1200" b="0"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12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087545540"/>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9867EC1-BD4C-42A1-A5AD-B0F71D4C29C1}" type="slidenum">
              <a:rPr lang="ja-JP" altLang="en-US" smtClean="0"/>
              <a:pPr/>
              <a:t>13</a:t>
            </a:fld>
            <a:endParaRPr lang="ja-JP" altLang="en-US"/>
          </a:p>
        </p:txBody>
      </p:sp>
      <p:sp>
        <p:nvSpPr>
          <p:cNvPr id="3" name="テキスト ボックス 2"/>
          <p:cNvSpPr txBox="1"/>
          <p:nvPr/>
        </p:nvSpPr>
        <p:spPr>
          <a:xfrm>
            <a:off x="3068028" y="674409"/>
            <a:ext cx="3065263" cy="400110"/>
          </a:xfrm>
          <a:prstGeom prst="rect">
            <a:avLst/>
          </a:prstGeom>
          <a:noFill/>
        </p:spPr>
        <p:txBody>
          <a:bodyPr wrap="none" rtlCol="0">
            <a:spAutoFit/>
          </a:bodyPr>
          <a:lstStyle/>
          <a:p>
            <a:r>
              <a:rPr kumimoji="1" lang="ja-JP" altLang="en-US" sz="2000" dirty="0" smtClean="0">
                <a:solidFill>
                  <a:schemeClr val="bg1"/>
                </a:solidFill>
              </a:rPr>
              <a:t>スキルアップのためには！</a:t>
            </a:r>
            <a:endParaRPr kumimoji="1" lang="ja-JP" altLang="en-US" sz="2000" dirty="0">
              <a:solidFill>
                <a:schemeClr val="bg1"/>
              </a:solidFill>
            </a:endParaRPr>
          </a:p>
        </p:txBody>
      </p:sp>
      <p:sp>
        <p:nvSpPr>
          <p:cNvPr id="4" name="テキスト ボックス 3"/>
          <p:cNvSpPr txBox="1"/>
          <p:nvPr/>
        </p:nvSpPr>
        <p:spPr>
          <a:xfrm>
            <a:off x="524866" y="1772816"/>
            <a:ext cx="8151590" cy="1631216"/>
          </a:xfrm>
          <a:prstGeom prst="rect">
            <a:avLst/>
          </a:prstGeom>
          <a:noFill/>
        </p:spPr>
        <p:txBody>
          <a:bodyPr wrap="none" rtlCol="0">
            <a:spAutoFit/>
          </a:bodyPr>
          <a:lstStyle/>
          <a:p>
            <a:r>
              <a:rPr kumimoji="1" lang="ja-JP" altLang="en-US" sz="2000" dirty="0" smtClean="0">
                <a:solidFill>
                  <a:schemeClr val="bg1"/>
                </a:solidFill>
              </a:rPr>
              <a:t>◇毎朝行う打合せ→カンファレンス化（前日の出来事を基にした事例検討）</a:t>
            </a:r>
            <a:endParaRPr kumimoji="1" lang="en-US" altLang="ja-JP" sz="2000" dirty="0" smtClean="0">
              <a:solidFill>
                <a:schemeClr val="bg1"/>
              </a:solidFill>
            </a:endParaRPr>
          </a:p>
          <a:p>
            <a:endParaRPr lang="en-US" altLang="ja-JP" sz="2000" dirty="0">
              <a:solidFill>
                <a:schemeClr val="bg1"/>
              </a:solidFill>
            </a:endParaRPr>
          </a:p>
          <a:p>
            <a:r>
              <a:rPr kumimoji="1" lang="ja-JP" altLang="en-US" sz="2000" dirty="0" smtClean="0">
                <a:solidFill>
                  <a:schemeClr val="bg1"/>
                </a:solidFill>
              </a:rPr>
              <a:t>◇月例総括会議→１ヶ月分のまとめを言語化・データ化</a:t>
            </a:r>
            <a:endParaRPr kumimoji="1" lang="en-US" altLang="ja-JP" sz="2000" dirty="0" smtClean="0">
              <a:solidFill>
                <a:schemeClr val="bg1"/>
              </a:solidFill>
            </a:endParaRPr>
          </a:p>
          <a:p>
            <a:endParaRPr lang="en-US" altLang="ja-JP" sz="2000" dirty="0">
              <a:solidFill>
                <a:schemeClr val="bg1"/>
              </a:solidFill>
            </a:endParaRPr>
          </a:p>
          <a:p>
            <a:r>
              <a:rPr kumimoji="1" lang="ja-JP" altLang="en-US" sz="2000" dirty="0" smtClean="0">
                <a:solidFill>
                  <a:schemeClr val="bg1"/>
                </a:solidFill>
              </a:rPr>
              <a:t>◇月次目標を設定→行動（見守り活動）の意識化・客観化</a:t>
            </a:r>
            <a:endParaRPr kumimoji="1" lang="ja-JP" altLang="en-US" sz="2000" dirty="0">
              <a:solidFill>
                <a:schemeClr val="bg1"/>
              </a:solidFill>
            </a:endParaRPr>
          </a:p>
        </p:txBody>
      </p:sp>
      <p:sp>
        <p:nvSpPr>
          <p:cNvPr id="5" name="下矢印 4"/>
          <p:cNvSpPr/>
          <p:nvPr/>
        </p:nvSpPr>
        <p:spPr>
          <a:xfrm rot="10800000">
            <a:off x="4348633" y="3789040"/>
            <a:ext cx="504056" cy="576064"/>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555776" y="4750112"/>
            <a:ext cx="4025461" cy="707886"/>
          </a:xfrm>
          <a:prstGeom prst="rect">
            <a:avLst/>
          </a:prstGeom>
          <a:noFill/>
        </p:spPr>
        <p:txBody>
          <a:bodyPr wrap="none" rtlCol="0">
            <a:spAutoFit/>
          </a:bodyPr>
          <a:lstStyle/>
          <a:p>
            <a:r>
              <a:rPr kumimoji="1" lang="ja-JP" altLang="en-US" sz="2000" dirty="0" smtClean="0">
                <a:solidFill>
                  <a:srgbClr val="FFFF00"/>
                </a:solidFill>
              </a:rPr>
              <a:t>座学だけでスキルアップは望めない</a:t>
            </a:r>
            <a:endParaRPr kumimoji="1" lang="en-US" altLang="ja-JP" sz="2000" dirty="0" smtClean="0">
              <a:solidFill>
                <a:srgbClr val="FFFF00"/>
              </a:solidFill>
            </a:endParaRPr>
          </a:p>
          <a:p>
            <a:pPr algn="ctr"/>
            <a:r>
              <a:rPr kumimoji="1" lang="ja-JP" altLang="en-US" sz="2000" dirty="0" smtClean="0">
                <a:solidFill>
                  <a:srgbClr val="FFFF00"/>
                </a:solidFill>
              </a:rPr>
              <a:t>（書いて・話させる）</a:t>
            </a:r>
            <a:endParaRPr kumimoji="1" lang="ja-JP" altLang="en-US" sz="2000" dirty="0">
              <a:solidFill>
                <a:srgbClr val="FFFF00"/>
              </a:solidFill>
            </a:endParaRPr>
          </a:p>
        </p:txBody>
      </p:sp>
    </p:spTree>
    <p:extLst>
      <p:ext uri="{BB962C8B-B14F-4D97-AF65-F5344CB8AC3E}">
        <p14:creationId xmlns:p14="http://schemas.microsoft.com/office/powerpoint/2010/main" val="59301689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E9602888-F2AF-4944-BC65-45CCF5C0EEBD}" type="slidenum">
              <a:rPr lang="en-US" altLang="ja-JP">
                <a:solidFill>
                  <a:srgbClr val="000000"/>
                </a:solidFill>
              </a:rPr>
              <a:pPr eaLnBrk="1" hangingPunct="1"/>
              <a:t>14</a:t>
            </a:fld>
            <a:endParaRPr lang="en-US" altLang="ja-JP">
              <a:solidFill>
                <a:srgbClr val="000000"/>
              </a:solidFill>
            </a:endParaRPr>
          </a:p>
        </p:txBody>
      </p:sp>
      <p:pic>
        <p:nvPicPr>
          <p:cNvPr id="112643" name="Picture 2" descr="C:\Users\山河自然\Desktop\南三陸町災害\9研究資料（南三陸町）\2被災写真関係\南三陸町写真集（本間撮影）\2011-12-13毎朝のミーティング\IMG_0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46038"/>
            <a:ext cx="9266238" cy="695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テキスト ボックス 2"/>
          <p:cNvSpPr txBox="1">
            <a:spLocks noChangeArrowheads="1"/>
          </p:cNvSpPr>
          <p:nvPr/>
        </p:nvSpPr>
        <p:spPr bwMode="auto">
          <a:xfrm>
            <a:off x="827088" y="6381750"/>
            <a:ext cx="3260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600">
                <a:solidFill>
                  <a:srgbClr val="FFFFFF"/>
                </a:solidFill>
              </a:rPr>
              <a:t>毎朝の報告／伝達（朝ミーティング）</a:t>
            </a:r>
          </a:p>
        </p:txBody>
      </p:sp>
    </p:spTree>
    <p:extLst>
      <p:ext uri="{BB962C8B-B14F-4D97-AF65-F5344CB8AC3E}">
        <p14:creationId xmlns:p14="http://schemas.microsoft.com/office/powerpoint/2010/main" val="481755901"/>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NEC-T026\Desktop\南三陸町災害\9研究資料（南三陸町）\2-0被災写真\2-1被災写真（本間撮影）\2011年度\2011-06-25鳴子二次避難所／フリマ等\135_1025\IMG_0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46038"/>
            <a:ext cx="9266238" cy="695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4573588" y="211138"/>
            <a:ext cx="4527550" cy="369887"/>
          </a:xfrm>
          <a:prstGeom prst="rect">
            <a:avLst/>
          </a:prstGeom>
          <a:noFill/>
        </p:spPr>
        <p:txBody>
          <a:bodyPr wrap="none">
            <a:spAutoFit/>
          </a:bodyPr>
          <a:lstStyle/>
          <a:p>
            <a:pPr fontAlgn="auto">
              <a:spcBef>
                <a:spcPts val="0"/>
              </a:spcBef>
              <a:spcAft>
                <a:spcPts val="0"/>
              </a:spcAft>
              <a:defRPr/>
            </a:pPr>
            <a:r>
              <a:rPr lang="ja-JP" altLang="en-US" dirty="0">
                <a:solidFill>
                  <a:schemeClr val="bg1"/>
                </a:solidFill>
                <a:latin typeface="+mj-ea"/>
                <a:ea typeface="+mj-ea"/>
              </a:rPr>
              <a:t>開設間もない頃のサテライト目標</a:t>
            </a:r>
            <a:r>
              <a:rPr lang="en-US" altLang="ja-JP" dirty="0">
                <a:solidFill>
                  <a:schemeClr val="bg1"/>
                </a:solidFill>
                <a:latin typeface="+mj-ea"/>
              </a:rPr>
              <a:t>2011-10-21</a:t>
            </a:r>
            <a:endParaRPr lang="ja-JP" altLang="en-US" dirty="0">
              <a:solidFill>
                <a:schemeClr val="bg1"/>
              </a:solidFill>
              <a:latin typeface="+mj-ea"/>
              <a:ea typeface="+mj-ea"/>
            </a:endParaRPr>
          </a:p>
        </p:txBody>
      </p:sp>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91A921D7-7583-4A23-B0A3-89E1B9423F2C}" type="slidenum">
              <a:rPr lang="ja-JP" altLang="en-US">
                <a:solidFill>
                  <a:schemeClr val="bg1"/>
                </a:solidFill>
                <a:latin typeface="Calibri" panose="020F0502020204030204" pitchFamily="34" charset="0"/>
              </a:rPr>
              <a:pPr eaLnBrk="1" hangingPunct="1"/>
              <a:t>15</a:t>
            </a:fld>
            <a:endParaRPr lang="ja-JP" altLang="en-US">
              <a:solidFill>
                <a:schemeClr val="bg1"/>
              </a:solidFill>
              <a:latin typeface="Calibri" panose="020F0502020204030204" pitchFamily="34" charset="0"/>
            </a:endParaRPr>
          </a:p>
        </p:txBody>
      </p:sp>
    </p:spTree>
    <p:extLst>
      <p:ext uri="{BB962C8B-B14F-4D97-AF65-F5344CB8AC3E}">
        <p14:creationId xmlns:p14="http://schemas.microsoft.com/office/powerpoint/2010/main" val="204816109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0652359"/>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0A01F923-2F49-4B1E-ADBC-C2941A90A6AD}" type="slidenum">
              <a:rPr lang="ja-JP" altLang="en-US" smtClean="0">
                <a:solidFill>
                  <a:prstClr val="black">
                    <a:tint val="75000"/>
                  </a:prstClr>
                </a:solidFill>
              </a:rPr>
              <a:pPr>
                <a:defRPr/>
              </a:pPr>
              <a:t>17</a:t>
            </a:fld>
            <a:endParaRPr lang="ja-JP" altLang="en-US">
              <a:solidFill>
                <a:prstClr val="black">
                  <a:tint val="75000"/>
                </a:prstClr>
              </a:solidFill>
            </a:endParaRPr>
          </a:p>
        </p:txBody>
      </p:sp>
      <p:sp>
        <p:nvSpPr>
          <p:cNvPr id="4" name="Rectangle 2"/>
          <p:cNvSpPr txBox="1">
            <a:spLocks noChangeArrowheads="1"/>
          </p:cNvSpPr>
          <p:nvPr/>
        </p:nvSpPr>
        <p:spPr bwMode="auto">
          <a:xfrm>
            <a:off x="468313" y="2492499"/>
            <a:ext cx="8229600" cy="1152525"/>
          </a:xfrm>
          <a:prstGeom prst="rect">
            <a:avLst/>
          </a:prstGeom>
          <a:solidFill>
            <a:schemeClr val="accent5">
              <a:lumMod val="75000"/>
            </a:schemeClr>
          </a:solidFill>
          <a:ln w="12700">
            <a:solidFill>
              <a:schemeClr val="bg1"/>
            </a:solidFill>
          </a:ln>
          <a:scene3d>
            <a:camera prst="orthographicFront"/>
            <a:lightRig rig="threePt" dir="t"/>
          </a:scene3d>
          <a:sp3d>
            <a:bevelT/>
          </a:sp3d>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9pPr>
          </a:lstStyle>
          <a:p>
            <a:pPr eaLnBrk="1" fontAlgn="auto" hangingPunct="1">
              <a:spcAft>
                <a:spcPts val="0"/>
              </a:spcAft>
              <a:defRPr/>
            </a:pPr>
            <a:r>
              <a:rPr lang="ja-JP" altLang="en-US" sz="2800" dirty="0">
                <a:solidFill>
                  <a:prstClr val="white"/>
                </a:solidFill>
                <a:latin typeface="ＭＳ Ｐゴシック" panose="020B0600070205080204" pitchFamily="50" charset="-128"/>
              </a:rPr>
              <a:t>地域に軸足をおいた自律を促し自立</a:t>
            </a:r>
            <a:r>
              <a:rPr lang="ja-JP" altLang="en-US" sz="2800" dirty="0" smtClean="0">
                <a:solidFill>
                  <a:prstClr val="white"/>
                </a:solidFill>
                <a:latin typeface="ＭＳ Ｐゴシック" panose="020B0600070205080204" pitchFamily="50" charset="-128"/>
              </a:rPr>
              <a:t>支える支援</a:t>
            </a:r>
            <a:endParaRPr lang="ja-JP" altLang="en-US" sz="2800" dirty="0">
              <a:solidFill>
                <a:prstClr val="white"/>
              </a:solidFill>
              <a:latin typeface="ＭＳ Ｐゴシック" panose="020B0600070205080204" pitchFamily="50" charset="-128"/>
            </a:endParaRPr>
          </a:p>
        </p:txBody>
      </p:sp>
    </p:spTree>
    <p:extLst>
      <p:ext uri="{BB962C8B-B14F-4D97-AF65-F5344CB8AC3E}">
        <p14:creationId xmlns:p14="http://schemas.microsoft.com/office/powerpoint/2010/main" val="3243767471"/>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テキスト ボックス 1"/>
          <p:cNvSpPr txBox="1"/>
          <p:nvPr/>
        </p:nvSpPr>
        <p:spPr>
          <a:xfrm>
            <a:off x="6227763" y="260350"/>
            <a:ext cx="2698750" cy="307975"/>
          </a:xfrm>
          <a:prstGeom prst="rect">
            <a:avLst/>
          </a:prstGeom>
          <a:noFill/>
        </p:spPr>
        <p:txBody>
          <a:bodyPr wrap="none">
            <a:spAutoFit/>
          </a:bodyPr>
          <a:lstStyle/>
          <a:p>
            <a:pPr fontAlgn="auto">
              <a:spcBef>
                <a:spcPts val="0"/>
              </a:spcBef>
              <a:spcAft>
                <a:spcPts val="0"/>
              </a:spcAft>
              <a:defRPr/>
            </a:pPr>
            <a:r>
              <a:rPr lang="en-US" altLang="ja-JP" sz="1400" dirty="0">
                <a:latin typeface="+mj-ea"/>
                <a:ea typeface="+mj-ea"/>
              </a:rPr>
              <a:t>2012/03/14</a:t>
            </a:r>
            <a:r>
              <a:rPr lang="ja-JP" altLang="en-US" sz="1400" dirty="0">
                <a:latin typeface="+mj-ea"/>
                <a:ea typeface="+mj-ea"/>
              </a:rPr>
              <a:t>認知症の理解（歌津）</a:t>
            </a:r>
          </a:p>
        </p:txBody>
      </p:sp>
      <p:pic>
        <p:nvPicPr>
          <p:cNvPr id="93188" name="Picture 4" descr="G:\南三陸町災害\9研究資料（南三陸町）\2-0被災写真\2-1被災写真（本間撮影）\2012年度\2012-10-16\IMG_47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491038"/>
            <a:ext cx="3024188" cy="226853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スライド番号プレースホルダ 4"/>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E25C2D72-9284-4D2A-9D5B-67D85B6A4B81}" type="slidenum">
              <a:rPr lang="ja-JP" altLang="en-US">
                <a:solidFill>
                  <a:schemeClr val="bg1"/>
                </a:solidFill>
                <a:latin typeface="Calibri" panose="020F0502020204030204" pitchFamily="34" charset="0"/>
              </a:rPr>
              <a:pPr eaLnBrk="1" hangingPunct="1"/>
              <a:t>18</a:t>
            </a:fld>
            <a:endParaRPr lang="ja-JP" altLang="en-US">
              <a:solidFill>
                <a:schemeClr val="bg1"/>
              </a:solidFill>
              <a:latin typeface="Calibri" panose="020F0502020204030204" pitchFamily="34" charset="0"/>
            </a:endParaRP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F:\南三陸町災害\9研究資料（南三陸町）\2-0被災写真\2-1被災写真（本間撮影）\2012年度\2012-08-30縁側コンサート\IMG_39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179388" y="6381750"/>
            <a:ext cx="3106737" cy="307975"/>
          </a:xfrm>
          <a:prstGeom prst="rect">
            <a:avLst/>
          </a:prstGeom>
          <a:noFill/>
        </p:spPr>
        <p:txBody>
          <a:bodyPr wrap="none">
            <a:spAutoFit/>
          </a:bodyPr>
          <a:lstStyle/>
          <a:p>
            <a:pPr fontAlgn="auto">
              <a:spcBef>
                <a:spcPts val="0"/>
              </a:spcBef>
              <a:spcAft>
                <a:spcPts val="0"/>
              </a:spcAft>
              <a:defRPr/>
            </a:pPr>
            <a:r>
              <a:rPr lang="ja-JP" altLang="en-US" sz="1400" dirty="0">
                <a:solidFill>
                  <a:schemeClr val="bg1"/>
                </a:solidFill>
                <a:latin typeface="+mn-ea"/>
                <a:ea typeface="+mn-ea"/>
              </a:rPr>
              <a:t>縁側コンサート（志中仮設）</a:t>
            </a:r>
            <a:r>
              <a:rPr lang="en-US" altLang="ja-JP" sz="1400" dirty="0">
                <a:solidFill>
                  <a:schemeClr val="bg1"/>
                </a:solidFill>
                <a:latin typeface="+mn-ea"/>
                <a:ea typeface="+mn-ea"/>
              </a:rPr>
              <a:t>2012/08/30</a:t>
            </a:r>
            <a:endParaRPr lang="ja-JP" altLang="en-US" sz="1400" dirty="0">
              <a:solidFill>
                <a:schemeClr val="bg1"/>
              </a:solidFill>
              <a:latin typeface="+mn-ea"/>
              <a:ea typeface="+mn-ea"/>
            </a:endParaRPr>
          </a:p>
        </p:txBody>
      </p:sp>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F23AEE1D-A857-4F48-8223-8CBD03CA15B1}" type="slidenum">
              <a:rPr lang="ja-JP" altLang="en-US">
                <a:solidFill>
                  <a:schemeClr val="bg1"/>
                </a:solidFill>
                <a:latin typeface="Calibri" panose="020F0502020204030204" pitchFamily="34" charset="0"/>
              </a:rPr>
              <a:pPr eaLnBrk="1" hangingPunct="1"/>
              <a:t>19</a:t>
            </a:fld>
            <a:endParaRPr lang="ja-JP" altLang="en-US">
              <a:solidFill>
                <a:schemeClr val="bg1"/>
              </a:solidFill>
              <a:latin typeface="Calibri" panose="020F0502020204030204" pitchFamily="34" charset="0"/>
            </a:endParaRPr>
          </a:p>
        </p:txBody>
      </p:sp>
      <p:sp>
        <p:nvSpPr>
          <p:cNvPr id="94213" name="テキスト ボックス 1"/>
          <p:cNvSpPr txBox="1">
            <a:spLocks noChangeArrowheads="1"/>
          </p:cNvSpPr>
          <p:nvPr/>
        </p:nvSpPr>
        <p:spPr bwMode="auto">
          <a:xfrm>
            <a:off x="323850" y="511175"/>
            <a:ext cx="17430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a:solidFill>
                  <a:schemeClr val="bg1"/>
                </a:solidFill>
                <a:latin typeface="Arial" panose="020B0604020202020204" pitchFamily="34" charset="0"/>
              </a:rPr>
              <a:t>要援護高齢者</a:t>
            </a:r>
            <a:endParaRPr lang="en-US" altLang="ja-JP" sz="1800">
              <a:solidFill>
                <a:schemeClr val="bg1"/>
              </a:solidFill>
              <a:latin typeface="Arial" panose="020B0604020202020204" pitchFamily="34" charset="0"/>
            </a:endParaRPr>
          </a:p>
          <a:p>
            <a:pPr algn="ctr" eaLnBrk="1" hangingPunct="1">
              <a:spcBef>
                <a:spcPct val="0"/>
              </a:spcBef>
              <a:buFontTx/>
              <a:buNone/>
            </a:pPr>
            <a:r>
              <a:rPr lang="ja-JP" altLang="en-US" sz="1800">
                <a:solidFill>
                  <a:schemeClr val="bg1"/>
                </a:solidFill>
                <a:latin typeface="Arial" panose="020B0604020202020204" pitchFamily="34" charset="0"/>
              </a:rPr>
              <a:t>↓</a:t>
            </a:r>
            <a:endParaRPr lang="en-US" altLang="ja-JP" sz="1800">
              <a:solidFill>
                <a:schemeClr val="bg1"/>
              </a:solidFill>
              <a:latin typeface="Arial" panose="020B0604020202020204" pitchFamily="34" charset="0"/>
            </a:endParaRPr>
          </a:p>
          <a:p>
            <a:pPr algn="ctr" eaLnBrk="1" hangingPunct="1">
              <a:spcBef>
                <a:spcPct val="0"/>
              </a:spcBef>
              <a:buFontTx/>
              <a:buNone/>
            </a:pPr>
            <a:r>
              <a:rPr lang="ja-JP" altLang="en-US" sz="1800">
                <a:solidFill>
                  <a:schemeClr val="bg1"/>
                </a:solidFill>
                <a:latin typeface="Arial" panose="020B0604020202020204" pitchFamily="34" charset="0"/>
              </a:rPr>
              <a:t>（出る幕を用意）</a:t>
            </a:r>
            <a:endParaRPr lang="en-US" altLang="ja-JP" sz="1800">
              <a:solidFill>
                <a:schemeClr val="bg1"/>
              </a:solidFill>
              <a:latin typeface="Arial" panose="020B0604020202020204" pitchFamily="34" charset="0"/>
            </a:endParaRPr>
          </a:p>
          <a:p>
            <a:pPr algn="ctr" eaLnBrk="1" hangingPunct="1">
              <a:spcBef>
                <a:spcPct val="0"/>
              </a:spcBef>
              <a:buFontTx/>
              <a:buNone/>
            </a:pPr>
            <a:r>
              <a:rPr lang="ja-JP" altLang="en-US" sz="1800">
                <a:solidFill>
                  <a:schemeClr val="bg1"/>
                </a:solidFill>
                <a:latin typeface="Arial" panose="020B0604020202020204" pitchFamily="34" charset="0"/>
              </a:rPr>
              <a:t>↓</a:t>
            </a:r>
            <a:endParaRPr lang="en-US" altLang="ja-JP" sz="1800">
              <a:solidFill>
                <a:schemeClr val="bg1"/>
              </a:solidFill>
              <a:latin typeface="Arial" panose="020B0604020202020204" pitchFamily="34" charset="0"/>
            </a:endParaRPr>
          </a:p>
          <a:p>
            <a:pPr algn="ctr" eaLnBrk="1" hangingPunct="1">
              <a:spcBef>
                <a:spcPct val="0"/>
              </a:spcBef>
              <a:buFontTx/>
              <a:buNone/>
            </a:pPr>
            <a:r>
              <a:rPr lang="ja-JP" altLang="en-US" sz="1800">
                <a:solidFill>
                  <a:schemeClr val="bg1"/>
                </a:solidFill>
                <a:latin typeface="Arial" panose="020B0604020202020204" pitchFamily="34" charset="0"/>
              </a:rPr>
              <a:t>長生きの励み</a:t>
            </a:r>
            <a:endParaRPr lang="en-US" altLang="ja-JP" sz="1800">
              <a:solidFill>
                <a:schemeClr val="bg1"/>
              </a:solidFill>
              <a:latin typeface="Arial" panose="020B0604020202020204" pitchFamily="34" charset="0"/>
            </a:endParaRPr>
          </a:p>
          <a:p>
            <a:pPr algn="ctr" eaLnBrk="1" hangingPunct="1">
              <a:spcBef>
                <a:spcPct val="0"/>
              </a:spcBef>
              <a:buFontTx/>
              <a:buNone/>
            </a:pPr>
            <a:r>
              <a:rPr lang="ja-JP" altLang="en-US" sz="1800">
                <a:solidFill>
                  <a:schemeClr val="bg1"/>
                </a:solidFill>
                <a:latin typeface="Arial" panose="020B0604020202020204" pitchFamily="34" charset="0"/>
              </a:rPr>
              <a:t>共感・目標</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0A01F923-2F49-4B1E-ADBC-C2941A90A6AD}" type="slidenum">
              <a:rPr lang="ja-JP" altLang="en-US" smtClean="0">
                <a:solidFill>
                  <a:prstClr val="black">
                    <a:tint val="75000"/>
                  </a:prstClr>
                </a:solidFill>
              </a:rPr>
              <a:pPr>
                <a:defRPr/>
              </a:pPr>
              <a:t>2</a:t>
            </a:fld>
            <a:endParaRPr lang="ja-JP" altLang="en-US">
              <a:solidFill>
                <a:prstClr val="black">
                  <a:tint val="75000"/>
                </a:prstClr>
              </a:solidFill>
            </a:endParaRPr>
          </a:p>
        </p:txBody>
      </p:sp>
      <p:sp>
        <p:nvSpPr>
          <p:cNvPr id="3" name="テキスト ボックス 2"/>
          <p:cNvSpPr txBox="1"/>
          <p:nvPr/>
        </p:nvSpPr>
        <p:spPr>
          <a:xfrm>
            <a:off x="2627784" y="620688"/>
            <a:ext cx="3890809" cy="400110"/>
          </a:xfrm>
          <a:prstGeom prst="rect">
            <a:avLst/>
          </a:prstGeom>
          <a:noFill/>
        </p:spPr>
        <p:txBody>
          <a:bodyPr wrap="none" rtlCol="0">
            <a:spAutoFit/>
          </a:bodyPr>
          <a:lstStyle/>
          <a:p>
            <a:r>
              <a:rPr kumimoji="1" lang="ja-JP" altLang="en-US" sz="2000" dirty="0" smtClean="0">
                <a:solidFill>
                  <a:schemeClr val="bg1"/>
                </a:solidFill>
              </a:rPr>
              <a:t>被災者支援の三大関心事（リスク）</a:t>
            </a:r>
            <a:endParaRPr kumimoji="1" lang="ja-JP" altLang="en-US" sz="2000" dirty="0">
              <a:solidFill>
                <a:schemeClr val="bg1"/>
              </a:solidFill>
            </a:endParaRPr>
          </a:p>
        </p:txBody>
      </p:sp>
      <p:sp>
        <p:nvSpPr>
          <p:cNvPr id="4" name="テキスト ボックス 3"/>
          <p:cNvSpPr txBox="1"/>
          <p:nvPr/>
        </p:nvSpPr>
        <p:spPr>
          <a:xfrm>
            <a:off x="803566" y="1484784"/>
            <a:ext cx="7539243" cy="2000548"/>
          </a:xfrm>
          <a:prstGeom prst="rect">
            <a:avLst/>
          </a:prstGeom>
          <a:noFill/>
        </p:spPr>
        <p:txBody>
          <a:bodyPr wrap="none" rtlCol="0">
            <a:spAutoFit/>
          </a:bodyPr>
          <a:lstStyle/>
          <a:p>
            <a:r>
              <a:rPr kumimoji="1" lang="ja-JP" altLang="en-US" sz="2800" dirty="0" smtClean="0">
                <a:solidFill>
                  <a:schemeClr val="bg1"/>
                </a:solidFill>
              </a:rPr>
              <a:t>◇近隣トラブル　→　メンタル</a:t>
            </a:r>
            <a:endParaRPr kumimoji="1" lang="en-US" altLang="ja-JP" sz="2800" dirty="0" smtClean="0">
              <a:solidFill>
                <a:schemeClr val="bg1"/>
              </a:solidFill>
            </a:endParaRPr>
          </a:p>
          <a:p>
            <a:endParaRPr lang="en-US" altLang="ja-JP" sz="2000" dirty="0">
              <a:solidFill>
                <a:schemeClr val="bg1"/>
              </a:solidFill>
            </a:endParaRPr>
          </a:p>
          <a:p>
            <a:r>
              <a:rPr kumimoji="1" lang="ja-JP" altLang="en-US" sz="2800" dirty="0" smtClean="0">
                <a:solidFill>
                  <a:schemeClr val="bg1"/>
                </a:solidFill>
              </a:rPr>
              <a:t>◇アルコール依存　→　多機能不全</a:t>
            </a:r>
            <a:endParaRPr kumimoji="1" lang="en-US" altLang="ja-JP" sz="2800" dirty="0" smtClean="0">
              <a:solidFill>
                <a:schemeClr val="bg1"/>
              </a:solidFill>
            </a:endParaRPr>
          </a:p>
          <a:p>
            <a:endParaRPr lang="en-US" altLang="ja-JP" sz="2000" dirty="0">
              <a:solidFill>
                <a:schemeClr val="bg1"/>
              </a:solidFill>
            </a:endParaRPr>
          </a:p>
          <a:p>
            <a:r>
              <a:rPr kumimoji="1" lang="ja-JP" altLang="en-US" sz="2800" dirty="0" smtClean="0">
                <a:solidFill>
                  <a:schemeClr val="bg1"/>
                </a:solidFill>
              </a:rPr>
              <a:t>◇廃用性症候群（生活不活発病）　→　ひきこもり</a:t>
            </a:r>
            <a:endParaRPr kumimoji="1" lang="ja-JP" altLang="en-US" sz="2800" dirty="0">
              <a:solidFill>
                <a:schemeClr val="bg1"/>
              </a:solidFill>
            </a:endParaRPr>
          </a:p>
        </p:txBody>
      </p:sp>
      <p:sp>
        <p:nvSpPr>
          <p:cNvPr id="5" name="下矢印 4"/>
          <p:cNvSpPr/>
          <p:nvPr/>
        </p:nvSpPr>
        <p:spPr>
          <a:xfrm>
            <a:off x="4283968" y="3861048"/>
            <a:ext cx="576064" cy="648072"/>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059832" y="4860449"/>
            <a:ext cx="3057247" cy="584775"/>
          </a:xfrm>
          <a:prstGeom prst="rect">
            <a:avLst/>
          </a:prstGeom>
          <a:noFill/>
        </p:spPr>
        <p:txBody>
          <a:bodyPr wrap="none" rtlCol="0">
            <a:spAutoFit/>
          </a:bodyPr>
          <a:lstStyle/>
          <a:p>
            <a:r>
              <a:rPr kumimoji="1" lang="ja-JP" altLang="en-US" sz="3200" dirty="0" smtClean="0">
                <a:solidFill>
                  <a:schemeClr val="bg1"/>
                </a:solidFill>
              </a:rPr>
              <a:t>孤独死／孤立死</a:t>
            </a:r>
            <a:endParaRPr kumimoji="1" lang="ja-JP" altLang="en-US" sz="3200" dirty="0">
              <a:solidFill>
                <a:schemeClr val="bg1"/>
              </a:solidFill>
            </a:endParaRPr>
          </a:p>
        </p:txBody>
      </p:sp>
      <p:sp>
        <p:nvSpPr>
          <p:cNvPr id="7" name="テキスト ボックス 6"/>
          <p:cNvSpPr txBox="1"/>
          <p:nvPr/>
        </p:nvSpPr>
        <p:spPr>
          <a:xfrm>
            <a:off x="2028675" y="5737190"/>
            <a:ext cx="5086649" cy="369332"/>
          </a:xfrm>
          <a:prstGeom prst="rect">
            <a:avLst/>
          </a:prstGeom>
          <a:noFill/>
        </p:spPr>
        <p:txBody>
          <a:bodyPr wrap="none" rtlCol="0">
            <a:spAutoFit/>
          </a:bodyPr>
          <a:lstStyle/>
          <a:p>
            <a:r>
              <a:rPr kumimoji="1" lang="ja-JP" altLang="en-US" dirty="0" smtClean="0">
                <a:solidFill>
                  <a:srgbClr val="FFFF00"/>
                </a:solidFill>
              </a:rPr>
              <a:t>（行政的・社会的・個人的ダメージが非常に大きい）</a:t>
            </a:r>
            <a:endParaRPr kumimoji="1" lang="ja-JP" altLang="en-US" dirty="0">
              <a:solidFill>
                <a:srgbClr val="FFFF00"/>
              </a:solidFill>
            </a:endParaRPr>
          </a:p>
        </p:txBody>
      </p:sp>
    </p:spTree>
    <p:extLst>
      <p:ext uri="{BB962C8B-B14F-4D97-AF65-F5344CB8AC3E}">
        <p14:creationId xmlns:p14="http://schemas.microsoft.com/office/powerpoint/2010/main" val="1341093665"/>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NEC-T026\Desktop\南三陸町災害\9研究資料（南三陸町）\2-0被災写真\2-1被災写真（本間撮影）\2011年度\2012-02-20ちょこっと体操\IMG_0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79388" y="6237288"/>
            <a:ext cx="3406775" cy="369887"/>
          </a:xfrm>
          <a:prstGeom prst="rect">
            <a:avLst/>
          </a:prstGeom>
          <a:noFill/>
        </p:spPr>
        <p:txBody>
          <a:bodyPr wrap="none">
            <a:spAutoFit/>
          </a:bodyPr>
          <a:lstStyle/>
          <a:p>
            <a:pPr fontAlgn="auto">
              <a:spcBef>
                <a:spcPts val="0"/>
              </a:spcBef>
              <a:spcAft>
                <a:spcPts val="0"/>
              </a:spcAft>
              <a:defRPr/>
            </a:pPr>
            <a:r>
              <a:rPr lang="en-US" altLang="ja-JP" dirty="0">
                <a:solidFill>
                  <a:schemeClr val="bg1"/>
                </a:solidFill>
                <a:latin typeface="+mn-ea"/>
                <a:ea typeface="+mn-ea"/>
              </a:rPr>
              <a:t>2012/02/20</a:t>
            </a:r>
            <a:r>
              <a:rPr lang="ja-JP" altLang="en-US" dirty="0" err="1">
                <a:solidFill>
                  <a:schemeClr val="bg1"/>
                </a:solidFill>
                <a:latin typeface="+mn-ea"/>
                <a:ea typeface="+mn-ea"/>
              </a:rPr>
              <a:t>ちょこっと</a:t>
            </a:r>
            <a:r>
              <a:rPr lang="ja-JP" altLang="en-US" dirty="0">
                <a:solidFill>
                  <a:schemeClr val="bg1"/>
                </a:solidFill>
                <a:latin typeface="+mn-ea"/>
                <a:ea typeface="+mn-ea"/>
              </a:rPr>
              <a:t>体操（歌津）</a:t>
            </a:r>
          </a:p>
        </p:txBody>
      </p:sp>
      <p:pic>
        <p:nvPicPr>
          <p:cNvPr id="100356" name="Picture 4" descr="C:\Users\NEC-T026\Desktop\南三陸町災害\9研究資料（南三陸町）\2-0被災写真\2-1被災写真（本間撮影）\2011年度\2012-02-20ちょこっと体操\IMG_00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8438" y="115888"/>
            <a:ext cx="3649662" cy="2738437"/>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スライド番号プレースホルダ 4"/>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EE2D7912-0FDB-412F-9D19-1CC09895A06A}" type="slidenum">
              <a:rPr lang="ja-JP" altLang="en-US" sz="1400">
                <a:solidFill>
                  <a:schemeClr val="bg1"/>
                </a:solidFill>
                <a:latin typeface="Calibri" panose="020F0502020204030204" pitchFamily="34" charset="0"/>
              </a:rPr>
              <a:pPr eaLnBrk="1" hangingPunct="1"/>
              <a:t>20</a:t>
            </a:fld>
            <a:endParaRPr lang="ja-JP" altLang="en-US" sz="1400">
              <a:solidFill>
                <a:schemeClr val="bg1"/>
              </a:solidFill>
              <a:latin typeface="Calibri" panose="020F0502020204030204" pitchFamily="34" charset="0"/>
            </a:endParaRPr>
          </a:p>
        </p:txBody>
      </p:sp>
      <p:sp>
        <p:nvSpPr>
          <p:cNvPr id="100358" name="テキスト ボックス 2"/>
          <p:cNvSpPr txBox="1">
            <a:spLocks noChangeArrowheads="1"/>
          </p:cNvSpPr>
          <p:nvPr/>
        </p:nvSpPr>
        <p:spPr bwMode="auto">
          <a:xfrm>
            <a:off x="7164388" y="2420938"/>
            <a:ext cx="1073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a:solidFill>
                  <a:schemeClr val="bg1"/>
                </a:solidFill>
                <a:latin typeface="Arial" panose="020B0604020202020204" pitchFamily="34" charset="0"/>
              </a:rPr>
              <a:t>長生き坂</a:t>
            </a:r>
          </a:p>
        </p:txBody>
      </p:sp>
      <p:sp>
        <p:nvSpPr>
          <p:cNvPr id="100359" name="テキスト ボックス 7"/>
          <p:cNvSpPr txBox="1">
            <a:spLocks noChangeArrowheads="1"/>
          </p:cNvSpPr>
          <p:nvPr/>
        </p:nvSpPr>
        <p:spPr bwMode="auto">
          <a:xfrm>
            <a:off x="1042988" y="395288"/>
            <a:ext cx="70818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a:solidFill>
                  <a:schemeClr val="bg1"/>
                </a:solidFill>
                <a:latin typeface="Arial" panose="020B0604020202020204" pitchFamily="34" charset="0"/>
              </a:rPr>
              <a:t>介護予防から「地域貢献事業」への転換</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I:\DCIM\185_0105\IMG_37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638"/>
            <a:ext cx="91313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テキスト ボックス 3"/>
          <p:cNvSpPr txBox="1">
            <a:spLocks noChangeArrowheads="1"/>
          </p:cNvSpPr>
          <p:nvPr/>
        </p:nvSpPr>
        <p:spPr bwMode="auto">
          <a:xfrm>
            <a:off x="250825" y="6237288"/>
            <a:ext cx="5989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solidFill>
                  <a:schemeClr val="bg1"/>
                </a:solidFill>
                <a:latin typeface="Arial" panose="020B0604020202020204" pitchFamily="34" charset="0"/>
              </a:rPr>
              <a:t>坂（バリア）→「長生き坂」（資源）＝地域の社会資源化</a:t>
            </a:r>
          </a:p>
        </p:txBody>
      </p:sp>
      <p:sp>
        <p:nvSpPr>
          <p:cNvPr id="2" name="スライド番号プレースホルダー 1"/>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BCBB429C-F6C9-48B3-9EA2-8E5EDD7B68A6}" type="slidenum">
              <a:rPr lang="ja-JP" altLang="en-US">
                <a:solidFill>
                  <a:srgbClr val="898989"/>
                </a:solidFill>
                <a:latin typeface="Calibri" panose="020F0502020204030204" pitchFamily="34" charset="0"/>
              </a:rPr>
              <a:pPr eaLnBrk="1" hangingPunct="1"/>
              <a:t>21</a:t>
            </a:fld>
            <a:endParaRPr lang="ja-JP" altLang="en-US">
              <a:solidFill>
                <a:srgbClr val="898989"/>
              </a:solidFill>
              <a:latin typeface="Calibri" panose="020F0502020204030204" pitchFamily="34" charset="0"/>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9CB57A0F-BB8E-4B21-9842-16017F53FA03}" type="slidenum">
              <a:rPr lang="en-US" altLang="ja-JP" smtClean="0">
                <a:solidFill>
                  <a:schemeClr val="bg1"/>
                </a:solidFill>
              </a:rPr>
              <a:pPr eaLnBrk="1" hangingPunct="1"/>
              <a:t>22</a:t>
            </a:fld>
            <a:endParaRPr lang="en-US" altLang="ja-JP" dirty="0" smtClean="0">
              <a:solidFill>
                <a:schemeClr val="bg1"/>
              </a:solidFill>
            </a:endParaRPr>
          </a:p>
        </p:txBody>
      </p:sp>
      <p:graphicFrame>
        <p:nvGraphicFramePr>
          <p:cNvPr id="1026" name="グラフ 2"/>
          <p:cNvGraphicFramePr>
            <a:graphicFrameLocks/>
          </p:cNvGraphicFramePr>
          <p:nvPr/>
        </p:nvGraphicFramePr>
        <p:xfrm>
          <a:off x="560388" y="425450"/>
          <a:ext cx="8023225" cy="5575300"/>
        </p:xfrm>
        <a:graphic>
          <a:graphicData uri="http://schemas.openxmlformats.org/presentationml/2006/ole">
            <mc:AlternateContent xmlns:mc="http://schemas.openxmlformats.org/markup-compatibility/2006">
              <mc:Choice xmlns:v="urn:schemas-microsoft-com:vml" Requires="v">
                <p:oleObj spid="_x0000_s2146" r:id="rId4" imgW="8023031" imgH="5572227" progId="Excel.Chart.8">
                  <p:embed/>
                </p:oleObj>
              </mc:Choice>
              <mc:Fallback>
                <p:oleObj r:id="rId4" imgW="8023031" imgH="5572227"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388" y="425450"/>
                        <a:ext cx="8023225"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8" name="テキスト ボックス 3"/>
          <p:cNvSpPr txBox="1">
            <a:spLocks noChangeArrowheads="1"/>
          </p:cNvSpPr>
          <p:nvPr/>
        </p:nvSpPr>
        <p:spPr bwMode="auto">
          <a:xfrm>
            <a:off x="5653088" y="1547813"/>
            <a:ext cx="122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a:solidFill>
                  <a:schemeClr val="bg1"/>
                </a:solidFill>
              </a:rPr>
              <a:t>国　</a:t>
            </a:r>
            <a:r>
              <a:rPr lang="en-US" altLang="ja-JP">
                <a:solidFill>
                  <a:schemeClr val="bg1"/>
                </a:solidFill>
              </a:rPr>
              <a:t>25.0%</a:t>
            </a:r>
            <a:endParaRPr lang="ja-JP" altLang="en-US">
              <a:solidFill>
                <a:schemeClr val="bg1"/>
              </a:solidFill>
            </a:endParaRPr>
          </a:p>
        </p:txBody>
      </p:sp>
      <p:sp>
        <p:nvSpPr>
          <p:cNvPr id="1029" name="テキスト ボックス 4"/>
          <p:cNvSpPr txBox="1">
            <a:spLocks noChangeArrowheads="1"/>
          </p:cNvSpPr>
          <p:nvPr/>
        </p:nvSpPr>
        <p:spPr bwMode="auto">
          <a:xfrm>
            <a:off x="6569075" y="2781300"/>
            <a:ext cx="1531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a:solidFill>
                  <a:schemeClr val="bg1"/>
                </a:solidFill>
              </a:rPr>
              <a:t>宮城県</a:t>
            </a:r>
            <a:r>
              <a:rPr lang="en-US" altLang="ja-JP">
                <a:solidFill>
                  <a:schemeClr val="bg1"/>
                </a:solidFill>
              </a:rPr>
              <a:t>12.5%</a:t>
            </a:r>
            <a:endParaRPr lang="ja-JP" altLang="en-US">
              <a:solidFill>
                <a:schemeClr val="bg1"/>
              </a:solidFill>
            </a:endParaRPr>
          </a:p>
        </p:txBody>
      </p:sp>
      <p:sp>
        <p:nvSpPr>
          <p:cNvPr id="1030" name="テキスト ボックス 5"/>
          <p:cNvSpPr txBox="1">
            <a:spLocks noChangeArrowheads="1"/>
          </p:cNvSpPr>
          <p:nvPr/>
        </p:nvSpPr>
        <p:spPr bwMode="auto">
          <a:xfrm>
            <a:off x="5076825" y="3860800"/>
            <a:ext cx="1531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smtClean="0">
                <a:solidFill>
                  <a:schemeClr val="bg1"/>
                </a:solidFill>
              </a:rPr>
              <a:t>市町村</a:t>
            </a:r>
            <a:r>
              <a:rPr lang="en-US" altLang="ja-JP" dirty="0" smtClean="0">
                <a:solidFill>
                  <a:schemeClr val="bg1"/>
                </a:solidFill>
              </a:rPr>
              <a:t>12.5</a:t>
            </a:r>
            <a:r>
              <a:rPr lang="en-US" altLang="ja-JP" dirty="0">
                <a:solidFill>
                  <a:schemeClr val="bg1"/>
                </a:solidFill>
              </a:rPr>
              <a:t>%</a:t>
            </a:r>
            <a:endParaRPr lang="ja-JP" altLang="en-US" dirty="0">
              <a:solidFill>
                <a:schemeClr val="bg1"/>
              </a:solidFill>
            </a:endParaRPr>
          </a:p>
        </p:txBody>
      </p:sp>
      <p:sp>
        <p:nvSpPr>
          <p:cNvPr id="7" name="テキスト ボックス 6"/>
          <p:cNvSpPr txBox="1"/>
          <p:nvPr/>
        </p:nvSpPr>
        <p:spPr>
          <a:xfrm>
            <a:off x="1547813" y="3359150"/>
            <a:ext cx="2724150" cy="646113"/>
          </a:xfrm>
          <a:prstGeom prst="rect">
            <a:avLst/>
          </a:prstGeom>
          <a:noFill/>
        </p:spPr>
        <p:txBody>
          <a:bodyPr wrap="none">
            <a:spAutoFit/>
          </a:bodyPr>
          <a:lstStyle/>
          <a:p>
            <a:pPr>
              <a:defRPr/>
            </a:pPr>
            <a:r>
              <a:rPr lang="en-US" altLang="ja-JP" dirty="0">
                <a:solidFill>
                  <a:schemeClr val="bg1"/>
                </a:solidFill>
                <a:latin typeface="+mj-ea"/>
                <a:ea typeface="+mj-ea"/>
              </a:rPr>
              <a:t>65</a:t>
            </a:r>
            <a:r>
              <a:rPr lang="ja-JP" altLang="en-US" dirty="0">
                <a:solidFill>
                  <a:schemeClr val="bg1"/>
                </a:solidFill>
                <a:latin typeface="+mj-ea"/>
                <a:ea typeface="+mj-ea"/>
              </a:rPr>
              <a:t>歳以上高齢者の保険料</a:t>
            </a:r>
            <a:endParaRPr lang="en-US" altLang="ja-JP" dirty="0">
              <a:solidFill>
                <a:schemeClr val="bg1"/>
              </a:solidFill>
              <a:latin typeface="+mj-ea"/>
              <a:ea typeface="+mj-ea"/>
            </a:endParaRPr>
          </a:p>
          <a:p>
            <a:pPr>
              <a:defRPr/>
            </a:pPr>
            <a:r>
              <a:rPr lang="ja-JP" altLang="en-US" dirty="0">
                <a:solidFill>
                  <a:schemeClr val="bg1"/>
                </a:solidFill>
                <a:latin typeface="+mj-ea"/>
                <a:ea typeface="+mj-ea"/>
              </a:rPr>
              <a:t>（</a:t>
            </a:r>
            <a:r>
              <a:rPr lang="en-US" altLang="ja-JP" dirty="0">
                <a:solidFill>
                  <a:schemeClr val="bg1"/>
                </a:solidFill>
                <a:latin typeface="+mj-ea"/>
                <a:ea typeface="+mj-ea"/>
              </a:rPr>
              <a:t>1</a:t>
            </a:r>
            <a:r>
              <a:rPr lang="ja-JP" altLang="en-US" dirty="0">
                <a:solidFill>
                  <a:schemeClr val="bg1"/>
                </a:solidFill>
                <a:latin typeface="+mj-ea"/>
                <a:ea typeface="+mj-ea"/>
              </a:rPr>
              <a:t>号被保険者）　</a:t>
            </a:r>
            <a:r>
              <a:rPr lang="en-US" altLang="ja-JP" dirty="0">
                <a:solidFill>
                  <a:schemeClr val="bg1"/>
                </a:solidFill>
                <a:latin typeface="+mj-ea"/>
                <a:ea typeface="+mj-ea"/>
              </a:rPr>
              <a:t>19%</a:t>
            </a:r>
            <a:endParaRPr lang="ja-JP" altLang="en-US" dirty="0">
              <a:solidFill>
                <a:schemeClr val="bg1"/>
              </a:solidFill>
              <a:latin typeface="+mj-ea"/>
              <a:ea typeface="+mj-ea"/>
            </a:endParaRPr>
          </a:p>
        </p:txBody>
      </p:sp>
      <p:sp>
        <p:nvSpPr>
          <p:cNvPr id="8" name="テキスト ボックス 7"/>
          <p:cNvSpPr txBox="1"/>
          <p:nvPr/>
        </p:nvSpPr>
        <p:spPr>
          <a:xfrm>
            <a:off x="1128713" y="1630363"/>
            <a:ext cx="3184525" cy="646112"/>
          </a:xfrm>
          <a:prstGeom prst="rect">
            <a:avLst/>
          </a:prstGeom>
          <a:noFill/>
        </p:spPr>
        <p:txBody>
          <a:bodyPr wrap="none">
            <a:spAutoFit/>
          </a:bodyPr>
          <a:lstStyle/>
          <a:p>
            <a:pPr>
              <a:defRPr/>
            </a:pPr>
            <a:r>
              <a:rPr lang="en-US" altLang="ja-JP" dirty="0">
                <a:solidFill>
                  <a:schemeClr val="bg1"/>
                </a:solidFill>
                <a:latin typeface="+mj-ea"/>
                <a:ea typeface="+mj-ea"/>
              </a:rPr>
              <a:t>45</a:t>
            </a:r>
            <a:r>
              <a:rPr lang="ja-JP" altLang="en-US" dirty="0">
                <a:solidFill>
                  <a:schemeClr val="bg1"/>
                </a:solidFill>
                <a:latin typeface="+mj-ea"/>
                <a:ea typeface="+mj-ea"/>
              </a:rPr>
              <a:t>歳以上</a:t>
            </a:r>
            <a:r>
              <a:rPr lang="en-US" altLang="ja-JP" dirty="0">
                <a:solidFill>
                  <a:schemeClr val="bg1"/>
                </a:solidFill>
                <a:latin typeface="+mj-ea"/>
                <a:ea typeface="+mj-ea"/>
              </a:rPr>
              <a:t>65</a:t>
            </a:r>
            <a:r>
              <a:rPr lang="ja-JP" altLang="en-US" dirty="0">
                <a:solidFill>
                  <a:schemeClr val="bg1"/>
                </a:solidFill>
                <a:latin typeface="+mj-ea"/>
                <a:ea typeface="+mj-ea"/>
              </a:rPr>
              <a:t>災未満者の保険料</a:t>
            </a:r>
            <a:endParaRPr lang="en-US" altLang="ja-JP" dirty="0">
              <a:solidFill>
                <a:schemeClr val="bg1"/>
              </a:solidFill>
              <a:latin typeface="+mj-ea"/>
              <a:ea typeface="+mj-ea"/>
            </a:endParaRPr>
          </a:p>
          <a:p>
            <a:pPr>
              <a:defRPr/>
            </a:pPr>
            <a:r>
              <a:rPr lang="ja-JP" altLang="en-US" dirty="0">
                <a:solidFill>
                  <a:schemeClr val="bg1"/>
                </a:solidFill>
                <a:latin typeface="+mj-ea"/>
                <a:ea typeface="+mj-ea"/>
              </a:rPr>
              <a:t>（</a:t>
            </a:r>
            <a:r>
              <a:rPr lang="en-US" altLang="ja-JP" dirty="0">
                <a:solidFill>
                  <a:schemeClr val="bg1"/>
                </a:solidFill>
                <a:latin typeface="+mj-ea"/>
                <a:ea typeface="+mj-ea"/>
              </a:rPr>
              <a:t>2</a:t>
            </a:r>
            <a:r>
              <a:rPr lang="ja-JP" altLang="en-US" dirty="0">
                <a:solidFill>
                  <a:schemeClr val="bg1"/>
                </a:solidFill>
                <a:latin typeface="+mj-ea"/>
                <a:ea typeface="+mj-ea"/>
              </a:rPr>
              <a:t>号被保険者）　</a:t>
            </a:r>
            <a:r>
              <a:rPr lang="en-US" altLang="ja-JP" dirty="0">
                <a:solidFill>
                  <a:schemeClr val="bg1"/>
                </a:solidFill>
                <a:latin typeface="+mj-ea"/>
                <a:ea typeface="+mj-ea"/>
              </a:rPr>
              <a:t>31%</a:t>
            </a:r>
            <a:endParaRPr lang="ja-JP" altLang="en-US" dirty="0">
              <a:solidFill>
                <a:schemeClr val="bg1"/>
              </a:solidFill>
              <a:latin typeface="+mj-ea"/>
              <a:ea typeface="+mj-ea"/>
            </a:endParaRPr>
          </a:p>
        </p:txBody>
      </p:sp>
    </p:spTree>
    <p:extLst>
      <p:ext uri="{BB962C8B-B14F-4D97-AF65-F5344CB8AC3E}">
        <p14:creationId xmlns:p14="http://schemas.microsoft.com/office/powerpoint/2010/main" val="2329968744"/>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1753E4C9-BAF1-41AC-929E-42B39F43384A}" type="slidenum">
              <a:rPr lang="en-US" altLang="ja-JP" smtClean="0">
                <a:solidFill>
                  <a:schemeClr val="bg1"/>
                </a:solidFill>
              </a:rPr>
              <a:pPr eaLnBrk="1" hangingPunct="1"/>
              <a:t>23</a:t>
            </a:fld>
            <a:endParaRPr lang="en-US" altLang="ja-JP" smtClean="0">
              <a:solidFill>
                <a:schemeClr val="bg1"/>
              </a:solidFill>
            </a:endParaRPr>
          </a:p>
        </p:txBody>
      </p:sp>
      <p:sp>
        <p:nvSpPr>
          <p:cNvPr id="25603" name="テキスト ボックス 2"/>
          <p:cNvSpPr txBox="1">
            <a:spLocks noChangeArrowheads="1"/>
          </p:cNvSpPr>
          <p:nvPr/>
        </p:nvSpPr>
        <p:spPr bwMode="auto">
          <a:xfrm>
            <a:off x="1354138" y="868363"/>
            <a:ext cx="638651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2000">
                <a:solidFill>
                  <a:schemeClr val="bg1"/>
                </a:solidFill>
              </a:rPr>
              <a:t>通所介護（老人デイサービス）を</a:t>
            </a:r>
            <a:r>
              <a:rPr lang="en-US" altLang="ja-JP" sz="2000">
                <a:solidFill>
                  <a:schemeClr val="bg1"/>
                </a:solidFill>
              </a:rPr>
              <a:t>1</a:t>
            </a:r>
            <a:r>
              <a:rPr lang="ja-JP" altLang="en-US" sz="2000">
                <a:solidFill>
                  <a:schemeClr val="bg1"/>
                </a:solidFill>
              </a:rPr>
              <a:t>回利用すると ６，０２０円</a:t>
            </a:r>
            <a:endParaRPr lang="en-US" altLang="ja-JP" sz="2000">
              <a:solidFill>
                <a:schemeClr val="bg1"/>
              </a:solidFill>
            </a:endParaRPr>
          </a:p>
          <a:p>
            <a:pPr algn="ctr" eaLnBrk="1" hangingPunct="1"/>
            <a:r>
              <a:rPr lang="ja-JP" altLang="en-US">
                <a:solidFill>
                  <a:schemeClr val="bg1"/>
                </a:solidFill>
              </a:rPr>
              <a:t>介護報酬（要介護１の場合</a:t>
            </a:r>
            <a:r>
              <a:rPr lang="en-US" altLang="ja-JP">
                <a:solidFill>
                  <a:schemeClr val="bg1"/>
                </a:solidFill>
              </a:rPr>
              <a:t>)</a:t>
            </a:r>
            <a:endParaRPr lang="ja-JP" altLang="en-US">
              <a:solidFill>
                <a:schemeClr val="bg1"/>
              </a:solidFill>
            </a:endParaRPr>
          </a:p>
        </p:txBody>
      </p:sp>
      <p:sp>
        <p:nvSpPr>
          <p:cNvPr id="6" name="テキスト ボックス 5"/>
          <p:cNvSpPr txBox="1"/>
          <p:nvPr/>
        </p:nvSpPr>
        <p:spPr>
          <a:xfrm>
            <a:off x="250825" y="1700213"/>
            <a:ext cx="3876675" cy="708025"/>
          </a:xfrm>
          <a:prstGeom prst="rect">
            <a:avLst/>
          </a:prstGeom>
          <a:noFill/>
        </p:spPr>
        <p:txBody>
          <a:bodyPr wrap="none">
            <a:spAutoFit/>
          </a:bodyPr>
          <a:lstStyle/>
          <a:p>
            <a:pPr>
              <a:defRPr/>
            </a:pPr>
            <a:r>
              <a:rPr lang="ja-JP" altLang="en-US" sz="2000" dirty="0">
                <a:solidFill>
                  <a:schemeClr val="bg1"/>
                </a:solidFill>
                <a:latin typeface="+mn-ea"/>
                <a:ea typeface="+mn-ea"/>
              </a:rPr>
              <a:t>□利用者負担（１０％）　　　６０２円</a:t>
            </a:r>
            <a:endParaRPr lang="en-US" altLang="ja-JP" sz="2000" dirty="0">
              <a:solidFill>
                <a:schemeClr val="bg1"/>
              </a:solidFill>
              <a:latin typeface="+mn-ea"/>
              <a:ea typeface="+mn-ea"/>
            </a:endParaRPr>
          </a:p>
          <a:p>
            <a:pPr>
              <a:defRPr/>
            </a:pPr>
            <a:r>
              <a:rPr lang="ja-JP" altLang="en-US" sz="2000" dirty="0">
                <a:solidFill>
                  <a:schemeClr val="bg1"/>
                </a:solidFill>
                <a:latin typeface="+mn-ea"/>
                <a:ea typeface="+mn-ea"/>
              </a:rPr>
              <a:t>□介護報酬　 （９０％）</a:t>
            </a:r>
            <a:r>
              <a:rPr lang="ja-JP" altLang="en-US" sz="2000" dirty="0">
                <a:solidFill>
                  <a:srgbClr val="FFC000"/>
                </a:solidFill>
                <a:latin typeface="+mn-ea"/>
                <a:ea typeface="+mn-ea"/>
              </a:rPr>
              <a:t>　５，４１８円</a:t>
            </a:r>
          </a:p>
        </p:txBody>
      </p:sp>
      <p:sp>
        <p:nvSpPr>
          <p:cNvPr id="7" name="右矢印 6"/>
          <p:cNvSpPr/>
          <p:nvPr/>
        </p:nvSpPr>
        <p:spPr>
          <a:xfrm>
            <a:off x="4356100" y="1844675"/>
            <a:ext cx="503238" cy="396875"/>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606" name="テキスト ボックス 8"/>
          <p:cNvSpPr txBox="1">
            <a:spLocks noChangeArrowheads="1"/>
          </p:cNvSpPr>
          <p:nvPr/>
        </p:nvSpPr>
        <p:spPr bwMode="auto">
          <a:xfrm>
            <a:off x="5073650" y="1844675"/>
            <a:ext cx="2954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000">
                <a:solidFill>
                  <a:schemeClr val="bg1"/>
                </a:solidFill>
              </a:rPr>
              <a:t>「事業者」に支払われます</a:t>
            </a:r>
          </a:p>
        </p:txBody>
      </p:sp>
      <p:sp>
        <p:nvSpPr>
          <p:cNvPr id="10" name="テキスト ボックス 9"/>
          <p:cNvSpPr txBox="1"/>
          <p:nvPr/>
        </p:nvSpPr>
        <p:spPr>
          <a:xfrm>
            <a:off x="290513" y="2997200"/>
            <a:ext cx="2841625" cy="708025"/>
          </a:xfrm>
          <a:prstGeom prst="rect">
            <a:avLst/>
          </a:prstGeom>
          <a:noFill/>
        </p:spPr>
        <p:txBody>
          <a:bodyPr wrap="none">
            <a:spAutoFit/>
          </a:bodyPr>
          <a:lstStyle/>
          <a:p>
            <a:pPr>
              <a:defRPr/>
            </a:pPr>
            <a:r>
              <a:rPr lang="ja-JP" altLang="en-US" sz="2000" dirty="0">
                <a:solidFill>
                  <a:schemeClr val="bg1"/>
                </a:solidFill>
                <a:latin typeface="+mj-ea"/>
                <a:ea typeface="+mj-ea"/>
              </a:rPr>
              <a:t>□介護報酬 （９０％）</a:t>
            </a:r>
            <a:endParaRPr lang="en-US" altLang="ja-JP" sz="2000" dirty="0">
              <a:solidFill>
                <a:schemeClr val="bg1"/>
              </a:solidFill>
              <a:latin typeface="+mj-ea"/>
              <a:ea typeface="+mj-ea"/>
            </a:endParaRPr>
          </a:p>
          <a:p>
            <a:pPr>
              <a:defRPr/>
            </a:pPr>
            <a:r>
              <a:rPr lang="ja-JP" altLang="en-US" sz="2000" dirty="0">
                <a:solidFill>
                  <a:schemeClr val="bg1"/>
                </a:solidFill>
                <a:latin typeface="+mj-ea"/>
                <a:ea typeface="+mj-ea"/>
              </a:rPr>
              <a:t>　 </a:t>
            </a:r>
            <a:r>
              <a:rPr lang="ja-JP" altLang="en-US" sz="2000" dirty="0">
                <a:solidFill>
                  <a:srgbClr val="FFC000"/>
                </a:solidFill>
                <a:latin typeface="+mj-ea"/>
                <a:ea typeface="+mj-ea"/>
              </a:rPr>
              <a:t>５，４１８円の財源は！</a:t>
            </a:r>
          </a:p>
        </p:txBody>
      </p:sp>
      <p:sp>
        <p:nvSpPr>
          <p:cNvPr id="11" name="右矢印 10"/>
          <p:cNvSpPr/>
          <p:nvPr/>
        </p:nvSpPr>
        <p:spPr>
          <a:xfrm>
            <a:off x="3519488" y="3284538"/>
            <a:ext cx="504825" cy="396875"/>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609" name="テキスト ボックス 11"/>
          <p:cNvSpPr txBox="1">
            <a:spLocks noChangeArrowheads="1"/>
          </p:cNvSpPr>
          <p:nvPr/>
        </p:nvSpPr>
        <p:spPr bwMode="auto">
          <a:xfrm>
            <a:off x="4284663" y="2781300"/>
            <a:ext cx="4089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schemeClr val="bg1"/>
                </a:solidFill>
              </a:rPr>
              <a:t>国　　　（２５％）　　　　　　　　１，３５５円</a:t>
            </a:r>
            <a:endParaRPr lang="en-US" altLang="ja-JP" dirty="0">
              <a:solidFill>
                <a:schemeClr val="bg1"/>
              </a:solidFill>
            </a:endParaRPr>
          </a:p>
          <a:p>
            <a:pPr eaLnBrk="1" hangingPunct="1"/>
            <a:r>
              <a:rPr lang="ja-JP" altLang="en-US" dirty="0">
                <a:solidFill>
                  <a:schemeClr val="bg1"/>
                </a:solidFill>
              </a:rPr>
              <a:t>宮城県（１２．５％）　　　　　　　　６７７円</a:t>
            </a:r>
            <a:endParaRPr lang="en-US" altLang="ja-JP" dirty="0">
              <a:solidFill>
                <a:schemeClr val="bg1"/>
              </a:solidFill>
            </a:endParaRPr>
          </a:p>
          <a:p>
            <a:pPr eaLnBrk="1" hangingPunct="1"/>
            <a:r>
              <a:rPr lang="ja-JP" altLang="en-US" dirty="0" smtClean="0">
                <a:solidFill>
                  <a:srgbClr val="FFC000"/>
                </a:solidFill>
              </a:rPr>
              <a:t>市町村（</a:t>
            </a:r>
            <a:r>
              <a:rPr lang="ja-JP" altLang="en-US" dirty="0">
                <a:solidFill>
                  <a:srgbClr val="FFC000"/>
                </a:solidFill>
              </a:rPr>
              <a:t>１２．５％）　　　　　　　　６７７円</a:t>
            </a:r>
            <a:endParaRPr lang="en-US" altLang="ja-JP" dirty="0">
              <a:solidFill>
                <a:srgbClr val="FFC000"/>
              </a:solidFill>
            </a:endParaRPr>
          </a:p>
          <a:p>
            <a:pPr eaLnBrk="1" hangingPunct="1"/>
            <a:r>
              <a:rPr lang="en-US" altLang="ja-JP" dirty="0">
                <a:solidFill>
                  <a:schemeClr val="bg1"/>
                </a:solidFill>
              </a:rPr>
              <a:t>65</a:t>
            </a:r>
            <a:r>
              <a:rPr lang="ja-JP" altLang="en-US" dirty="0">
                <a:solidFill>
                  <a:schemeClr val="bg1"/>
                </a:solidFill>
              </a:rPr>
              <a:t>歳以上高齢者（１９％）　　１，０２９円</a:t>
            </a:r>
            <a:endParaRPr lang="en-US" altLang="ja-JP" dirty="0">
              <a:solidFill>
                <a:schemeClr val="bg1"/>
              </a:solidFill>
            </a:endParaRPr>
          </a:p>
          <a:p>
            <a:pPr eaLnBrk="1" hangingPunct="1"/>
            <a:r>
              <a:rPr lang="en-US" altLang="ja-JP" dirty="0">
                <a:solidFill>
                  <a:schemeClr val="bg1"/>
                </a:solidFill>
              </a:rPr>
              <a:t>45</a:t>
            </a:r>
            <a:r>
              <a:rPr lang="ja-JP" altLang="en-US" dirty="0">
                <a:solidFill>
                  <a:schemeClr val="bg1"/>
                </a:solidFill>
              </a:rPr>
              <a:t>歳以上</a:t>
            </a:r>
            <a:r>
              <a:rPr lang="en-US" altLang="ja-JP" dirty="0">
                <a:solidFill>
                  <a:schemeClr val="bg1"/>
                </a:solidFill>
              </a:rPr>
              <a:t>65</a:t>
            </a:r>
            <a:r>
              <a:rPr lang="ja-JP" altLang="en-US" dirty="0">
                <a:solidFill>
                  <a:schemeClr val="bg1"/>
                </a:solidFill>
              </a:rPr>
              <a:t>歳未満（３１％ ）１，６８０円　</a:t>
            </a:r>
          </a:p>
        </p:txBody>
      </p:sp>
      <p:sp>
        <p:nvSpPr>
          <p:cNvPr id="13" name="下矢印 12"/>
          <p:cNvSpPr/>
          <p:nvPr/>
        </p:nvSpPr>
        <p:spPr>
          <a:xfrm>
            <a:off x="4211638" y="4941888"/>
            <a:ext cx="727075" cy="682625"/>
          </a:xfrm>
          <a:prstGeom prst="downArrow">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611" name="テキスト ボックス 13"/>
          <p:cNvSpPr txBox="1">
            <a:spLocks noChangeArrowheads="1"/>
          </p:cNvSpPr>
          <p:nvPr/>
        </p:nvSpPr>
        <p:spPr bwMode="auto">
          <a:xfrm>
            <a:off x="461963" y="4437063"/>
            <a:ext cx="8070850" cy="369887"/>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a:solidFill>
                  <a:schemeClr val="bg1"/>
                </a:solidFill>
              </a:rPr>
              <a:t>もし，安心安全の地域づくりで，介護を利用するのを１年先送りすることが出来たら</a:t>
            </a:r>
          </a:p>
        </p:txBody>
      </p:sp>
      <p:sp>
        <p:nvSpPr>
          <p:cNvPr id="15" name="テキスト ボックス 14"/>
          <p:cNvSpPr txBox="1"/>
          <p:nvPr/>
        </p:nvSpPr>
        <p:spPr>
          <a:xfrm>
            <a:off x="323850" y="5635625"/>
            <a:ext cx="8372475" cy="768350"/>
          </a:xfrm>
          <a:prstGeom prst="rect">
            <a:avLst/>
          </a:prstGeom>
          <a:noFill/>
        </p:spPr>
        <p:txBody>
          <a:bodyPr>
            <a:spAutoFit/>
          </a:bodyPr>
          <a:lstStyle/>
          <a:p>
            <a:pPr algn="ctr">
              <a:defRPr/>
            </a:pPr>
            <a:r>
              <a:rPr lang="ja-JP" altLang="en-US" sz="2000" dirty="0">
                <a:solidFill>
                  <a:srgbClr val="FFC000"/>
                </a:solidFill>
                <a:latin typeface="+mj-ea"/>
                <a:ea typeface="+mj-ea"/>
              </a:rPr>
              <a:t>＠６７７</a:t>
            </a:r>
            <a:r>
              <a:rPr lang="en-US" altLang="ja-JP" sz="2000" dirty="0">
                <a:solidFill>
                  <a:schemeClr val="bg1"/>
                </a:solidFill>
                <a:latin typeface="+mj-ea"/>
                <a:ea typeface="+mj-ea"/>
              </a:rPr>
              <a:t>×</a:t>
            </a:r>
            <a:r>
              <a:rPr lang="ja-JP" altLang="en-US" sz="2000" dirty="0">
                <a:solidFill>
                  <a:schemeClr val="bg1"/>
                </a:solidFill>
                <a:latin typeface="+mj-ea"/>
                <a:ea typeface="+mj-ea"/>
              </a:rPr>
              <a:t>４日／月</a:t>
            </a:r>
            <a:r>
              <a:rPr lang="en-US" altLang="ja-JP" sz="2000" dirty="0">
                <a:solidFill>
                  <a:schemeClr val="bg1"/>
                </a:solidFill>
                <a:latin typeface="+mj-ea"/>
                <a:ea typeface="+mj-ea"/>
              </a:rPr>
              <a:t>×</a:t>
            </a:r>
            <a:r>
              <a:rPr lang="ja-JP" altLang="en-US" sz="2000" dirty="0">
                <a:solidFill>
                  <a:schemeClr val="bg1"/>
                </a:solidFill>
                <a:latin typeface="+mj-ea"/>
                <a:ea typeface="+mj-ea"/>
              </a:rPr>
              <a:t>１２か月＝５６，８６８円を毎年町に寄付しているのと同じ</a:t>
            </a:r>
            <a:endParaRPr lang="en-US" altLang="ja-JP" sz="2000" dirty="0">
              <a:solidFill>
                <a:schemeClr val="bg1"/>
              </a:solidFill>
              <a:latin typeface="+mj-ea"/>
              <a:ea typeface="+mj-ea"/>
            </a:endParaRPr>
          </a:p>
          <a:p>
            <a:pPr algn="ctr">
              <a:defRPr/>
            </a:pPr>
            <a:r>
              <a:rPr lang="ja-JP" altLang="en-US" sz="2400" dirty="0" smtClean="0">
                <a:solidFill>
                  <a:srgbClr val="FFFF00"/>
                </a:solidFill>
                <a:latin typeface="+mj-ea"/>
                <a:ea typeface="+mj-ea"/>
              </a:rPr>
              <a:t>（市町村の</a:t>
            </a:r>
            <a:r>
              <a:rPr lang="ja-JP" altLang="en-US" sz="2400" dirty="0">
                <a:solidFill>
                  <a:srgbClr val="FFFF00"/>
                </a:solidFill>
                <a:latin typeface="+mj-ea"/>
                <a:ea typeface="+mj-ea"/>
              </a:rPr>
              <a:t>財政負担が軽くなります）</a:t>
            </a:r>
            <a:endParaRPr lang="en-US" altLang="ja-JP" sz="2400" dirty="0">
              <a:solidFill>
                <a:srgbClr val="FFFF00"/>
              </a:solidFill>
              <a:latin typeface="+mj-ea"/>
              <a:ea typeface="+mj-ea"/>
            </a:endParaRPr>
          </a:p>
        </p:txBody>
      </p:sp>
      <p:sp>
        <p:nvSpPr>
          <p:cNvPr id="25613" name="テキスト ボックス 15"/>
          <p:cNvSpPr txBox="1">
            <a:spLocks noChangeArrowheads="1"/>
          </p:cNvSpPr>
          <p:nvPr/>
        </p:nvSpPr>
        <p:spPr bwMode="auto">
          <a:xfrm>
            <a:off x="2152997" y="244475"/>
            <a:ext cx="4867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400" dirty="0">
                <a:solidFill>
                  <a:srgbClr val="FFFF00"/>
                </a:solidFill>
              </a:rPr>
              <a:t>健康づくり（介護予防）の隠れた効果</a:t>
            </a:r>
          </a:p>
        </p:txBody>
      </p:sp>
    </p:spTree>
    <p:extLst>
      <p:ext uri="{BB962C8B-B14F-4D97-AF65-F5344CB8AC3E}">
        <p14:creationId xmlns:p14="http://schemas.microsoft.com/office/powerpoint/2010/main" val="151309780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28694948-D349-4182-8A4A-C98D914AC20A}" type="slidenum">
              <a:rPr lang="en-US" altLang="ja-JP" smtClean="0">
                <a:solidFill>
                  <a:schemeClr val="bg1"/>
                </a:solidFill>
              </a:rPr>
              <a:pPr eaLnBrk="1" hangingPunct="1"/>
              <a:t>24</a:t>
            </a:fld>
            <a:endParaRPr lang="en-US" altLang="ja-JP" smtClean="0">
              <a:solidFill>
                <a:schemeClr val="bg1"/>
              </a:solidFill>
            </a:endParaRPr>
          </a:p>
        </p:txBody>
      </p:sp>
      <p:sp>
        <p:nvSpPr>
          <p:cNvPr id="4" name="テキスト ボックス 3"/>
          <p:cNvSpPr txBox="1"/>
          <p:nvPr/>
        </p:nvSpPr>
        <p:spPr>
          <a:xfrm>
            <a:off x="1691680" y="404664"/>
            <a:ext cx="5743575" cy="1116013"/>
          </a:xfrm>
          <a:prstGeom prst="rect">
            <a:avLst/>
          </a:prstGeom>
          <a:noFill/>
        </p:spPr>
        <p:txBody>
          <a:bodyPr>
            <a:spAutoFit/>
          </a:bodyPr>
          <a:lstStyle/>
          <a:p>
            <a:pPr>
              <a:defRPr/>
            </a:pPr>
            <a:r>
              <a:rPr lang="ja-JP" altLang="en-US" sz="2800" dirty="0">
                <a:solidFill>
                  <a:schemeClr val="bg1"/>
                </a:solidFill>
                <a:latin typeface="+mj-ea"/>
                <a:ea typeface="+mj-ea"/>
              </a:rPr>
              <a:t>　１０人集まったら　　　５６８，６８０円　</a:t>
            </a:r>
            <a:endParaRPr lang="en-US" altLang="ja-JP" sz="2800" dirty="0">
              <a:solidFill>
                <a:schemeClr val="bg1"/>
              </a:solidFill>
              <a:latin typeface="+mj-ea"/>
              <a:ea typeface="+mj-ea"/>
            </a:endParaRPr>
          </a:p>
          <a:p>
            <a:pPr algn="ctr">
              <a:defRPr/>
            </a:pPr>
            <a:endParaRPr lang="en-US" altLang="ja-JP" sz="1050" dirty="0">
              <a:solidFill>
                <a:schemeClr val="bg1"/>
              </a:solidFill>
              <a:latin typeface="+mj-ea"/>
              <a:ea typeface="+mj-ea"/>
            </a:endParaRPr>
          </a:p>
          <a:p>
            <a:pPr>
              <a:defRPr/>
            </a:pPr>
            <a:r>
              <a:rPr lang="ja-JP" altLang="en-US" sz="2800" dirty="0">
                <a:solidFill>
                  <a:schemeClr val="bg1"/>
                </a:solidFill>
                <a:latin typeface="+mj-ea"/>
                <a:ea typeface="+mj-ea"/>
              </a:rPr>
              <a:t>１００人集まったら　５，６８６，８００円</a:t>
            </a:r>
          </a:p>
        </p:txBody>
      </p:sp>
      <p:sp>
        <p:nvSpPr>
          <p:cNvPr id="5" name="下矢印 4"/>
          <p:cNvSpPr/>
          <p:nvPr/>
        </p:nvSpPr>
        <p:spPr>
          <a:xfrm>
            <a:off x="4283968" y="1772816"/>
            <a:ext cx="534987" cy="576263"/>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629" name="テキスト ボックス 5"/>
          <p:cNvSpPr txBox="1">
            <a:spLocks noChangeArrowheads="1"/>
          </p:cNvSpPr>
          <p:nvPr/>
        </p:nvSpPr>
        <p:spPr bwMode="auto">
          <a:xfrm>
            <a:off x="395536" y="2636912"/>
            <a:ext cx="8243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000" dirty="0">
                <a:solidFill>
                  <a:schemeClr val="bg1"/>
                </a:solidFill>
              </a:rPr>
              <a:t>このお金は，次代を担う子どもたちの教育や子育て支援に使うことが出来る</a:t>
            </a:r>
          </a:p>
        </p:txBody>
      </p:sp>
      <p:sp>
        <p:nvSpPr>
          <p:cNvPr id="7" name="下矢印 6"/>
          <p:cNvSpPr/>
          <p:nvPr/>
        </p:nvSpPr>
        <p:spPr>
          <a:xfrm>
            <a:off x="4253036" y="3284984"/>
            <a:ext cx="534988" cy="576262"/>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631" name="テキスト ボックス 7"/>
          <p:cNvSpPr txBox="1">
            <a:spLocks noChangeArrowheads="1"/>
          </p:cNvSpPr>
          <p:nvPr/>
        </p:nvSpPr>
        <p:spPr bwMode="auto">
          <a:xfrm>
            <a:off x="1628775" y="3356992"/>
            <a:ext cx="171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schemeClr val="bg1"/>
                </a:solidFill>
              </a:rPr>
              <a:t>と，いうことは！</a:t>
            </a:r>
          </a:p>
        </p:txBody>
      </p:sp>
      <p:sp>
        <p:nvSpPr>
          <p:cNvPr id="9" name="テキスト ボックス 8"/>
          <p:cNvSpPr txBox="1"/>
          <p:nvPr/>
        </p:nvSpPr>
        <p:spPr>
          <a:xfrm>
            <a:off x="1259632" y="4149080"/>
            <a:ext cx="6483350" cy="1384300"/>
          </a:xfrm>
          <a:prstGeom prst="rect">
            <a:avLst/>
          </a:prstGeom>
          <a:noFill/>
          <a:ln w="12700">
            <a:solidFill>
              <a:schemeClr val="bg1"/>
            </a:solidFill>
          </a:ln>
        </p:spPr>
        <p:txBody>
          <a:bodyPr wrap="none">
            <a:spAutoFit/>
          </a:bodyPr>
          <a:lstStyle/>
          <a:p>
            <a:pPr algn="ctr">
              <a:defRPr/>
            </a:pPr>
            <a:r>
              <a:rPr lang="ja-JP" altLang="en-US" sz="2800" dirty="0">
                <a:solidFill>
                  <a:schemeClr val="bg1"/>
                </a:solidFill>
                <a:latin typeface="+mn-ea"/>
                <a:ea typeface="+mn-ea"/>
              </a:rPr>
              <a:t>健康的な生活や安心安全意識の高まりは</a:t>
            </a:r>
            <a:endParaRPr lang="en-US" altLang="ja-JP" sz="2800" dirty="0">
              <a:solidFill>
                <a:schemeClr val="bg1"/>
              </a:solidFill>
              <a:latin typeface="+mn-ea"/>
              <a:ea typeface="+mn-ea"/>
            </a:endParaRPr>
          </a:p>
          <a:p>
            <a:pPr algn="ctr">
              <a:defRPr/>
            </a:pPr>
            <a:r>
              <a:rPr lang="en-US" altLang="ja-JP" sz="2800" dirty="0">
                <a:solidFill>
                  <a:srgbClr val="FFFF00"/>
                </a:solidFill>
                <a:latin typeface="+mn-ea"/>
                <a:ea typeface="+mn-ea"/>
              </a:rPr>
              <a:t>『</a:t>
            </a:r>
            <a:r>
              <a:rPr lang="ja-JP" altLang="en-US" sz="2800" dirty="0">
                <a:solidFill>
                  <a:srgbClr val="FFFF00"/>
                </a:solidFill>
                <a:latin typeface="+mn-ea"/>
                <a:ea typeface="+mn-ea"/>
              </a:rPr>
              <a:t>活気のあるまちづくり</a:t>
            </a:r>
            <a:r>
              <a:rPr lang="en-US" altLang="ja-JP" sz="2800" dirty="0">
                <a:solidFill>
                  <a:srgbClr val="FFFF00"/>
                </a:solidFill>
                <a:latin typeface="+mn-ea"/>
                <a:ea typeface="+mn-ea"/>
              </a:rPr>
              <a:t>』</a:t>
            </a:r>
            <a:r>
              <a:rPr lang="ja-JP" altLang="en-US" sz="2800" dirty="0">
                <a:solidFill>
                  <a:srgbClr val="FFFF00"/>
                </a:solidFill>
                <a:latin typeface="+mn-ea"/>
                <a:ea typeface="+mn-ea"/>
              </a:rPr>
              <a:t>に参加</a:t>
            </a:r>
            <a:endParaRPr lang="en-US" altLang="ja-JP" sz="2800" dirty="0">
              <a:solidFill>
                <a:srgbClr val="FFFF00"/>
              </a:solidFill>
              <a:latin typeface="+mn-ea"/>
              <a:ea typeface="+mn-ea"/>
            </a:endParaRPr>
          </a:p>
          <a:p>
            <a:pPr algn="ctr">
              <a:defRPr/>
            </a:pPr>
            <a:r>
              <a:rPr lang="ja-JP" altLang="en-US" sz="2800" dirty="0">
                <a:solidFill>
                  <a:schemeClr val="bg1"/>
                </a:solidFill>
                <a:latin typeface="+mn-ea"/>
                <a:ea typeface="+mn-ea"/>
              </a:rPr>
              <a:t>してるのと同じことなのです</a:t>
            </a:r>
          </a:p>
        </p:txBody>
      </p:sp>
      <p:sp>
        <p:nvSpPr>
          <p:cNvPr id="26633" name="テキスト ボックス 9"/>
          <p:cNvSpPr txBox="1">
            <a:spLocks noChangeArrowheads="1"/>
          </p:cNvSpPr>
          <p:nvPr/>
        </p:nvSpPr>
        <p:spPr bwMode="auto">
          <a:xfrm>
            <a:off x="4847530" y="3429000"/>
            <a:ext cx="4044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schemeClr val="bg1"/>
                </a:solidFill>
              </a:rPr>
              <a:t>自分のことだけに留まらない影響を持つ</a:t>
            </a:r>
          </a:p>
        </p:txBody>
      </p:sp>
      <p:sp>
        <p:nvSpPr>
          <p:cNvPr id="2" name="テキスト ボックス 1"/>
          <p:cNvSpPr txBox="1"/>
          <p:nvPr/>
        </p:nvSpPr>
        <p:spPr>
          <a:xfrm>
            <a:off x="1011465" y="5733256"/>
            <a:ext cx="7160935" cy="584775"/>
          </a:xfrm>
          <a:prstGeom prst="rect">
            <a:avLst/>
          </a:prstGeom>
          <a:noFill/>
        </p:spPr>
        <p:txBody>
          <a:bodyPr wrap="none" rtlCol="0">
            <a:spAutoFit/>
          </a:bodyPr>
          <a:lstStyle/>
          <a:p>
            <a:r>
              <a:rPr kumimoji="1" lang="ja-JP" altLang="en-US" sz="3200" dirty="0" smtClean="0">
                <a:solidFill>
                  <a:srgbClr val="FFFF00"/>
                </a:solidFill>
              </a:rPr>
              <a:t>介護予防事業→地域貢献事業への転換</a:t>
            </a:r>
            <a:endParaRPr kumimoji="1" lang="ja-JP" altLang="en-US" sz="3200" dirty="0">
              <a:solidFill>
                <a:srgbClr val="FFFF00"/>
              </a:solidFill>
            </a:endParaRPr>
          </a:p>
        </p:txBody>
      </p:sp>
    </p:spTree>
    <p:extLst>
      <p:ext uri="{BB962C8B-B14F-4D97-AF65-F5344CB8AC3E}">
        <p14:creationId xmlns:p14="http://schemas.microsoft.com/office/powerpoint/2010/main" val="484106680"/>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234664" y="836712"/>
            <a:ext cx="6721712" cy="646331"/>
          </a:xfrm>
          <a:prstGeom prst="rect">
            <a:avLst/>
          </a:prstGeom>
          <a:noFill/>
        </p:spPr>
        <p:txBody>
          <a:bodyPr wrap="none" rtlCol="0">
            <a:spAutoFit/>
          </a:bodyPr>
          <a:lstStyle/>
          <a:p>
            <a:r>
              <a:rPr kumimoji="1" lang="ja-JP" altLang="en-US" sz="3600" dirty="0" smtClean="0">
                <a:solidFill>
                  <a:srgbClr val="FFFF00"/>
                </a:solidFill>
              </a:rPr>
              <a:t>高齢者が出来る街づくりへの参加</a:t>
            </a:r>
            <a:endParaRPr kumimoji="1" lang="ja-JP" altLang="en-US" sz="3600" dirty="0">
              <a:solidFill>
                <a:srgbClr val="FFFF00"/>
              </a:solidFill>
            </a:endParaRPr>
          </a:p>
        </p:txBody>
      </p:sp>
      <p:sp>
        <p:nvSpPr>
          <p:cNvPr id="3" name="テキスト ボックス 2"/>
          <p:cNvSpPr txBox="1"/>
          <p:nvPr/>
        </p:nvSpPr>
        <p:spPr>
          <a:xfrm>
            <a:off x="683568" y="1844824"/>
            <a:ext cx="7542449" cy="2369880"/>
          </a:xfrm>
          <a:prstGeom prst="rect">
            <a:avLst/>
          </a:prstGeom>
          <a:noFill/>
        </p:spPr>
        <p:txBody>
          <a:bodyPr wrap="none" rtlCol="0">
            <a:spAutoFit/>
          </a:bodyPr>
          <a:lstStyle/>
          <a:p>
            <a:r>
              <a:rPr kumimoji="1" lang="ja-JP" altLang="en-US" sz="3600" dirty="0" smtClean="0">
                <a:solidFill>
                  <a:schemeClr val="bg1"/>
                </a:solidFill>
                <a:latin typeface="AR P丸ゴシック体M" pitchFamily="50" charset="-128"/>
                <a:ea typeface="AR P丸ゴシック体M" pitchFamily="50" charset="-128"/>
              </a:rPr>
              <a:t>◇介護予防で市町村財政に貢献</a:t>
            </a:r>
            <a:endParaRPr kumimoji="1" lang="en-US" altLang="ja-JP" sz="3600" dirty="0" smtClean="0">
              <a:solidFill>
                <a:schemeClr val="bg1"/>
              </a:solidFill>
              <a:latin typeface="AR P丸ゴシック体M" pitchFamily="50" charset="-128"/>
              <a:ea typeface="AR P丸ゴシック体M" pitchFamily="50" charset="-128"/>
            </a:endParaRPr>
          </a:p>
          <a:p>
            <a:endParaRPr lang="en-US" altLang="ja-JP" sz="2000" dirty="0">
              <a:solidFill>
                <a:schemeClr val="bg1"/>
              </a:solidFill>
              <a:latin typeface="AR P丸ゴシック体M" pitchFamily="50" charset="-128"/>
              <a:ea typeface="AR P丸ゴシック体M" pitchFamily="50" charset="-128"/>
            </a:endParaRPr>
          </a:p>
          <a:p>
            <a:r>
              <a:rPr kumimoji="1" lang="ja-JP" altLang="en-US" sz="3600" dirty="0" smtClean="0">
                <a:solidFill>
                  <a:schemeClr val="bg1"/>
                </a:solidFill>
                <a:latin typeface="AR P丸ゴシック体M" pitchFamily="50" charset="-128"/>
                <a:ea typeface="AR P丸ゴシック体M" pitchFamily="50" charset="-128"/>
              </a:rPr>
              <a:t>◇長生きして（年金）地域経済に貢献</a:t>
            </a:r>
            <a:endParaRPr kumimoji="1" lang="en-US" altLang="ja-JP" sz="3600" dirty="0" smtClean="0">
              <a:solidFill>
                <a:schemeClr val="bg1"/>
              </a:solidFill>
              <a:latin typeface="AR P丸ゴシック体M" pitchFamily="50" charset="-128"/>
              <a:ea typeface="AR P丸ゴシック体M" pitchFamily="50" charset="-128"/>
            </a:endParaRPr>
          </a:p>
          <a:p>
            <a:endParaRPr lang="en-US" altLang="ja-JP" sz="2000" dirty="0">
              <a:solidFill>
                <a:schemeClr val="bg1"/>
              </a:solidFill>
              <a:latin typeface="AR P丸ゴシック体M" pitchFamily="50" charset="-128"/>
              <a:ea typeface="AR P丸ゴシック体M" pitchFamily="50" charset="-128"/>
            </a:endParaRPr>
          </a:p>
          <a:p>
            <a:r>
              <a:rPr kumimoji="1" lang="ja-JP" altLang="en-US" sz="3600" dirty="0" smtClean="0">
                <a:solidFill>
                  <a:schemeClr val="bg1"/>
                </a:solidFill>
                <a:latin typeface="AR P丸ゴシック体M" pitchFamily="50" charset="-128"/>
                <a:ea typeface="AR P丸ゴシック体M" pitchFamily="50" charset="-128"/>
              </a:rPr>
              <a:t>◇地縁力で社会関係資本拡大に貢献</a:t>
            </a:r>
            <a:endParaRPr kumimoji="1" lang="ja-JP" altLang="en-US" sz="3600" dirty="0">
              <a:solidFill>
                <a:schemeClr val="bg1"/>
              </a:solidFill>
              <a:latin typeface="AR P丸ゴシック体M" pitchFamily="50" charset="-128"/>
              <a:ea typeface="AR P丸ゴシック体M" pitchFamily="50" charset="-128"/>
            </a:endParaRPr>
          </a:p>
        </p:txBody>
      </p:sp>
      <p:sp>
        <p:nvSpPr>
          <p:cNvPr id="4" name="下矢印 3"/>
          <p:cNvSpPr/>
          <p:nvPr/>
        </p:nvSpPr>
        <p:spPr>
          <a:xfrm>
            <a:off x="4211960" y="4437112"/>
            <a:ext cx="648072" cy="720080"/>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64221" y="5373216"/>
            <a:ext cx="7624203" cy="584775"/>
          </a:xfrm>
          <a:prstGeom prst="rect">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ja-JP" altLang="en-US" sz="3200" dirty="0">
                <a:solidFill>
                  <a:schemeClr val="accent6">
                    <a:lumMod val="20000"/>
                    <a:lumOff val="80000"/>
                  </a:schemeClr>
                </a:solidFill>
              </a:rPr>
              <a:t>子ども達</a:t>
            </a:r>
            <a:r>
              <a:rPr lang="ja-JP" altLang="en-US" sz="3200" dirty="0" smtClean="0">
                <a:solidFill>
                  <a:schemeClr val="accent6">
                    <a:lumMod val="20000"/>
                    <a:lumOff val="80000"/>
                  </a:schemeClr>
                </a:solidFill>
              </a:rPr>
              <a:t>に「豊かなふるさと」を残してあげる</a:t>
            </a:r>
            <a:endParaRPr kumimoji="1" lang="ja-JP" altLang="en-US" sz="3200" dirty="0">
              <a:solidFill>
                <a:schemeClr val="accent6">
                  <a:lumMod val="20000"/>
                  <a:lumOff val="80000"/>
                </a:schemeClr>
              </a:solidFill>
            </a:endParaRPr>
          </a:p>
        </p:txBody>
      </p:sp>
    </p:spTree>
    <p:extLst>
      <p:ext uri="{BB962C8B-B14F-4D97-AF65-F5344CB8AC3E}">
        <p14:creationId xmlns:p14="http://schemas.microsoft.com/office/powerpoint/2010/main" val="3971161810"/>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0A01F923-2F49-4B1E-ADBC-C2941A90A6AD}" type="slidenum">
              <a:rPr lang="ja-JP" altLang="en-US" smtClean="0">
                <a:solidFill>
                  <a:prstClr val="black">
                    <a:tint val="75000"/>
                  </a:prstClr>
                </a:solidFill>
              </a:rPr>
              <a:pPr>
                <a:defRPr/>
              </a:pPr>
              <a:t>26</a:t>
            </a:fld>
            <a:endParaRPr lang="ja-JP" altLang="en-US">
              <a:solidFill>
                <a:prstClr val="black">
                  <a:tint val="75000"/>
                </a:prstClr>
              </a:solidFill>
            </a:endParaRPr>
          </a:p>
        </p:txBody>
      </p:sp>
      <p:sp>
        <p:nvSpPr>
          <p:cNvPr id="4" name="Rectangle 2"/>
          <p:cNvSpPr txBox="1">
            <a:spLocks noChangeArrowheads="1"/>
          </p:cNvSpPr>
          <p:nvPr/>
        </p:nvSpPr>
        <p:spPr bwMode="auto">
          <a:xfrm>
            <a:off x="468313" y="2492499"/>
            <a:ext cx="8229600" cy="1152525"/>
          </a:xfrm>
          <a:prstGeom prst="rect">
            <a:avLst/>
          </a:prstGeom>
          <a:solidFill>
            <a:schemeClr val="accent5">
              <a:lumMod val="75000"/>
            </a:schemeClr>
          </a:solidFill>
          <a:ln w="12700">
            <a:solidFill>
              <a:schemeClr val="bg1"/>
            </a:solidFill>
          </a:ln>
          <a:scene3d>
            <a:camera prst="orthographicFront"/>
            <a:lightRig rig="threePt" dir="t"/>
          </a:scene3d>
          <a:sp3d>
            <a:bevelT/>
          </a:sp3d>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9pPr>
          </a:lstStyle>
          <a:p>
            <a:pPr eaLnBrk="1" fontAlgn="auto" hangingPunct="1">
              <a:spcAft>
                <a:spcPts val="0"/>
              </a:spcAft>
              <a:defRPr/>
            </a:pPr>
            <a:r>
              <a:rPr lang="ja-JP" altLang="en-US" sz="2800" dirty="0" smtClean="0">
                <a:solidFill>
                  <a:prstClr val="white"/>
                </a:solidFill>
                <a:latin typeface="ＭＳ Ｐゴシック" panose="020B0600070205080204" pitchFamily="50" charset="-128"/>
              </a:rPr>
              <a:t>基底にある考え方</a:t>
            </a:r>
          </a:p>
        </p:txBody>
      </p:sp>
    </p:spTree>
    <p:extLst>
      <p:ext uri="{BB962C8B-B14F-4D97-AF65-F5344CB8AC3E}">
        <p14:creationId xmlns:p14="http://schemas.microsoft.com/office/powerpoint/2010/main" val="2794345595"/>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Line 2"/>
          <p:cNvSpPr>
            <a:spLocks noChangeShapeType="1"/>
          </p:cNvSpPr>
          <p:nvPr/>
        </p:nvSpPr>
        <p:spPr bwMode="auto">
          <a:xfrm flipH="1">
            <a:off x="1828800" y="2133600"/>
            <a:ext cx="2514600" cy="4114800"/>
          </a:xfrm>
          <a:prstGeom prst="line">
            <a:avLst/>
          </a:prstGeom>
          <a:noFill/>
          <a:ln w="38100">
            <a:solidFill>
              <a:schemeClr val="bg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011" name="Line 3"/>
          <p:cNvSpPr>
            <a:spLocks noChangeShapeType="1"/>
          </p:cNvSpPr>
          <p:nvPr/>
        </p:nvSpPr>
        <p:spPr bwMode="auto">
          <a:xfrm>
            <a:off x="4343400" y="2133600"/>
            <a:ext cx="2362200" cy="4114800"/>
          </a:xfrm>
          <a:prstGeom prst="line">
            <a:avLst/>
          </a:prstGeom>
          <a:noFill/>
          <a:ln w="38100">
            <a:solidFill>
              <a:schemeClr val="bg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012" name="Line 4"/>
          <p:cNvSpPr>
            <a:spLocks noChangeShapeType="1"/>
          </p:cNvSpPr>
          <p:nvPr/>
        </p:nvSpPr>
        <p:spPr bwMode="auto">
          <a:xfrm>
            <a:off x="1828800" y="6248400"/>
            <a:ext cx="4876800" cy="0"/>
          </a:xfrm>
          <a:prstGeom prst="line">
            <a:avLst/>
          </a:prstGeom>
          <a:noFill/>
          <a:ln w="38100">
            <a:solidFill>
              <a:schemeClr val="bg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013" name="Text Box 5"/>
          <p:cNvSpPr txBox="1">
            <a:spLocks noChangeArrowheads="1"/>
          </p:cNvSpPr>
          <p:nvPr/>
        </p:nvSpPr>
        <p:spPr bwMode="auto">
          <a:xfrm>
            <a:off x="2819400" y="5715000"/>
            <a:ext cx="2520950"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FFFF59"/>
                </a:solidFill>
                <a:effectLst/>
                <a:uLnTx/>
                <a:uFillTx/>
                <a:latin typeface="Times" charset="0"/>
                <a:ea typeface="Osaka" charset="-128"/>
                <a:cs typeface="+mn-cs"/>
              </a:rPr>
              <a:t>生　理　的　欲　求</a:t>
            </a:r>
            <a:endParaRPr kumimoji="1" lang="ja-JP" altLang="en-US" sz="2400" b="0" i="0" u="none" strike="noStrike" kern="1200" cap="none" spc="0" normalizeH="0" baseline="0" noProof="0">
              <a:ln>
                <a:noFill/>
              </a:ln>
              <a:solidFill>
                <a:prstClr val="black"/>
              </a:solidFill>
              <a:effectLst/>
              <a:uLnTx/>
              <a:uFillTx/>
              <a:latin typeface="Times" charset="0"/>
              <a:ea typeface="Osaka" charset="-128"/>
              <a:cs typeface="+mn-cs"/>
            </a:endParaRPr>
          </a:p>
        </p:txBody>
      </p:sp>
      <p:sp>
        <p:nvSpPr>
          <p:cNvPr id="43014" name="Line 6"/>
          <p:cNvSpPr>
            <a:spLocks noChangeShapeType="1"/>
          </p:cNvSpPr>
          <p:nvPr/>
        </p:nvSpPr>
        <p:spPr bwMode="auto">
          <a:xfrm>
            <a:off x="2286000" y="5562600"/>
            <a:ext cx="4038600" cy="0"/>
          </a:xfrm>
          <a:prstGeom prst="line">
            <a:avLst/>
          </a:prstGeom>
          <a:noFill/>
          <a:ln w="38100">
            <a:solidFill>
              <a:schemeClr val="bg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015" name="Text Box 7"/>
          <p:cNvSpPr txBox="1">
            <a:spLocks noChangeArrowheads="1"/>
          </p:cNvSpPr>
          <p:nvPr/>
        </p:nvSpPr>
        <p:spPr bwMode="auto">
          <a:xfrm>
            <a:off x="3048000" y="5029200"/>
            <a:ext cx="2520950"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FFFF59"/>
                </a:solidFill>
                <a:effectLst/>
                <a:uLnTx/>
                <a:uFillTx/>
                <a:latin typeface="Times" charset="0"/>
                <a:ea typeface="Osaka" charset="-128"/>
                <a:cs typeface="+mn-cs"/>
              </a:rPr>
              <a:t>安　全　の　欲　求</a:t>
            </a:r>
            <a:endParaRPr kumimoji="1" lang="ja-JP" altLang="en-US" sz="2400" b="0" i="0" u="none" strike="noStrike" kern="1200" cap="none" spc="0" normalizeH="0" baseline="0" noProof="0">
              <a:ln>
                <a:noFill/>
              </a:ln>
              <a:solidFill>
                <a:prstClr val="black"/>
              </a:solidFill>
              <a:effectLst/>
              <a:uLnTx/>
              <a:uFillTx/>
              <a:latin typeface="Times" charset="0"/>
              <a:ea typeface="Osaka" charset="-128"/>
              <a:cs typeface="+mn-cs"/>
            </a:endParaRPr>
          </a:p>
        </p:txBody>
      </p:sp>
      <p:sp>
        <p:nvSpPr>
          <p:cNvPr id="43016" name="Line 8"/>
          <p:cNvSpPr>
            <a:spLocks noChangeShapeType="1"/>
          </p:cNvSpPr>
          <p:nvPr/>
        </p:nvSpPr>
        <p:spPr bwMode="auto">
          <a:xfrm>
            <a:off x="2667000" y="4876800"/>
            <a:ext cx="3276600" cy="0"/>
          </a:xfrm>
          <a:prstGeom prst="line">
            <a:avLst/>
          </a:prstGeom>
          <a:noFill/>
          <a:ln w="38100">
            <a:solidFill>
              <a:schemeClr val="bg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017" name="Text Box 9"/>
          <p:cNvSpPr txBox="1">
            <a:spLocks noChangeArrowheads="1"/>
          </p:cNvSpPr>
          <p:nvPr/>
        </p:nvSpPr>
        <p:spPr bwMode="auto">
          <a:xfrm>
            <a:off x="3124200" y="4343400"/>
            <a:ext cx="2246313"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FCFF47"/>
                </a:solidFill>
                <a:effectLst/>
                <a:uLnTx/>
                <a:uFillTx/>
                <a:latin typeface="Times" charset="0"/>
                <a:ea typeface="Osaka" charset="-128"/>
                <a:cs typeface="+mn-cs"/>
              </a:rPr>
              <a:t>所属と愛の欲求</a:t>
            </a:r>
            <a:endParaRPr kumimoji="1" lang="ja-JP" altLang="en-US" sz="2400" b="0" i="0" u="none" strike="noStrike" kern="1200" cap="none" spc="0" normalizeH="0" baseline="0" noProof="0">
              <a:ln>
                <a:noFill/>
              </a:ln>
              <a:solidFill>
                <a:prstClr val="black"/>
              </a:solidFill>
              <a:effectLst/>
              <a:uLnTx/>
              <a:uFillTx/>
              <a:latin typeface="Times" charset="0"/>
              <a:ea typeface="Osaka" charset="-128"/>
              <a:cs typeface="+mn-cs"/>
            </a:endParaRPr>
          </a:p>
        </p:txBody>
      </p:sp>
      <p:sp>
        <p:nvSpPr>
          <p:cNvPr id="43018" name="Line 10"/>
          <p:cNvSpPr>
            <a:spLocks noChangeShapeType="1"/>
          </p:cNvSpPr>
          <p:nvPr/>
        </p:nvSpPr>
        <p:spPr bwMode="auto">
          <a:xfrm>
            <a:off x="3124200" y="4191000"/>
            <a:ext cx="2438400" cy="0"/>
          </a:xfrm>
          <a:prstGeom prst="line">
            <a:avLst/>
          </a:prstGeom>
          <a:noFill/>
          <a:ln w="38100">
            <a:solidFill>
              <a:schemeClr val="bg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019" name="Text Box 11"/>
          <p:cNvSpPr txBox="1">
            <a:spLocks noChangeArrowheads="1"/>
          </p:cNvSpPr>
          <p:nvPr/>
        </p:nvSpPr>
        <p:spPr bwMode="auto">
          <a:xfrm>
            <a:off x="3429000" y="3657600"/>
            <a:ext cx="1708150"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FF383B"/>
                </a:solidFill>
                <a:effectLst/>
                <a:uLnTx/>
                <a:uFillTx/>
                <a:latin typeface="Times" charset="0"/>
                <a:ea typeface="Osaka" charset="-128"/>
                <a:cs typeface="+mn-cs"/>
              </a:rPr>
              <a:t>承認の欲求</a:t>
            </a:r>
            <a:endParaRPr kumimoji="1" lang="ja-JP" altLang="en-US" sz="2400" b="0" i="0" u="none" strike="noStrike" kern="1200" cap="none" spc="0" normalizeH="0" baseline="0" noProof="0">
              <a:ln>
                <a:noFill/>
              </a:ln>
              <a:solidFill>
                <a:prstClr val="black"/>
              </a:solidFill>
              <a:effectLst/>
              <a:uLnTx/>
              <a:uFillTx/>
              <a:latin typeface="Times" charset="0"/>
              <a:ea typeface="Osaka" charset="-128"/>
              <a:cs typeface="+mn-cs"/>
            </a:endParaRPr>
          </a:p>
        </p:txBody>
      </p:sp>
      <p:sp>
        <p:nvSpPr>
          <p:cNvPr id="43020" name="Line 12"/>
          <p:cNvSpPr>
            <a:spLocks noChangeShapeType="1"/>
          </p:cNvSpPr>
          <p:nvPr/>
        </p:nvSpPr>
        <p:spPr bwMode="auto">
          <a:xfrm>
            <a:off x="3505200" y="3505200"/>
            <a:ext cx="1600200" cy="0"/>
          </a:xfrm>
          <a:prstGeom prst="line">
            <a:avLst/>
          </a:prstGeom>
          <a:noFill/>
          <a:ln w="38100">
            <a:solidFill>
              <a:schemeClr val="bg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021" name="Text Box 13"/>
          <p:cNvSpPr txBox="1">
            <a:spLocks noChangeArrowheads="1"/>
          </p:cNvSpPr>
          <p:nvPr/>
        </p:nvSpPr>
        <p:spPr bwMode="auto">
          <a:xfrm>
            <a:off x="3563938" y="2636838"/>
            <a:ext cx="1403350" cy="82232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FF383B"/>
                </a:solidFill>
                <a:effectLst/>
                <a:uLnTx/>
                <a:uFillTx/>
                <a:latin typeface="Times" charset="0"/>
                <a:ea typeface="Osaka" charset="-128"/>
                <a:cs typeface="+mn-cs"/>
              </a:rPr>
              <a:t>自己実現</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FF383B"/>
                </a:solidFill>
                <a:effectLst/>
                <a:uLnTx/>
                <a:uFillTx/>
                <a:latin typeface="Times" charset="0"/>
                <a:ea typeface="Osaka" charset="-128"/>
                <a:cs typeface="+mn-cs"/>
              </a:rPr>
              <a:t>の欲求</a:t>
            </a:r>
            <a:endParaRPr kumimoji="1" lang="ja-JP" altLang="en-US" sz="2400" b="0" i="0" u="none" strike="noStrike" kern="1200" cap="none" spc="0" normalizeH="0" baseline="0" noProof="0">
              <a:ln>
                <a:noFill/>
              </a:ln>
              <a:solidFill>
                <a:prstClr val="black"/>
              </a:solidFill>
              <a:effectLst/>
              <a:uLnTx/>
              <a:uFillTx/>
              <a:latin typeface="Times" charset="0"/>
              <a:ea typeface="Osaka" charset="-128"/>
              <a:cs typeface="+mn-cs"/>
            </a:endParaRPr>
          </a:p>
        </p:txBody>
      </p:sp>
      <p:sp>
        <p:nvSpPr>
          <p:cNvPr id="43022" name="Text Box 14"/>
          <p:cNvSpPr txBox="1">
            <a:spLocks noChangeArrowheads="1"/>
          </p:cNvSpPr>
          <p:nvPr/>
        </p:nvSpPr>
        <p:spPr bwMode="auto">
          <a:xfrm>
            <a:off x="1689100" y="500063"/>
            <a:ext cx="5168900" cy="95408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solidFill>
                <a:effectLst/>
                <a:uLnTx/>
                <a:uFillTx/>
                <a:latin typeface="Times" charset="0"/>
                <a:ea typeface="HG創英角ﾎﾟｯﾌﾟ体" pitchFamily="49" charset="-128"/>
                <a:cs typeface="+mn-cs"/>
              </a:rPr>
              <a:t>欲求の五階層理論</a:t>
            </a:r>
            <a:r>
              <a:rPr kumimoji="1" lang="ja-JP" altLang="en-US" sz="3200" b="0" i="0" u="none" strike="noStrike" kern="1200" cap="none" spc="0" normalizeH="0" baseline="0" noProof="0">
                <a:ln>
                  <a:noFill/>
                </a:ln>
                <a:solidFill>
                  <a:prstClr val="black"/>
                </a:solidFill>
                <a:effectLst/>
                <a:uLnTx/>
                <a:uFillTx/>
                <a:latin typeface="Times" charset="0"/>
                <a:ea typeface="HG創英角ﾎﾟｯﾌﾟ体" pitchFamily="49" charset="-128"/>
                <a:cs typeface="+mn-cs"/>
              </a:rPr>
              <a:t>　</a:t>
            </a:r>
            <a:endParaRPr kumimoji="1" lang="en-US" altLang="ja-JP" sz="3200" b="0" i="0" u="none" strike="noStrike" kern="1200" cap="none" spc="0" normalizeH="0" baseline="0" noProof="0">
              <a:ln>
                <a:noFill/>
              </a:ln>
              <a:solidFill>
                <a:prstClr val="black"/>
              </a:solidFill>
              <a:effectLst/>
              <a:uLnTx/>
              <a:uFillTx/>
              <a:latin typeface="Times" charset="0"/>
              <a:ea typeface="HG創英角ﾎﾟｯﾌﾟ体"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Times" charset="0"/>
                <a:ea typeface="Osaka" charset="-128"/>
                <a:cs typeface="+mn-cs"/>
              </a:rPr>
              <a:t>（Ａ．Ｈマズロー）</a:t>
            </a:r>
          </a:p>
        </p:txBody>
      </p:sp>
      <p:sp>
        <p:nvSpPr>
          <p:cNvPr id="43023" name="Text Box 15"/>
          <p:cNvSpPr txBox="1">
            <a:spLocks noChangeArrowheads="1"/>
          </p:cNvSpPr>
          <p:nvPr/>
        </p:nvSpPr>
        <p:spPr bwMode="auto">
          <a:xfrm>
            <a:off x="428625" y="4500563"/>
            <a:ext cx="568325" cy="1871662"/>
          </a:xfrm>
          <a:prstGeom prst="rect">
            <a:avLst/>
          </a:prstGeom>
          <a:noFill/>
          <a:ln w="19050">
            <a:solidFill>
              <a:schemeClr val="bg1"/>
            </a:solidFill>
            <a:miter lim="800000"/>
            <a:headEnd/>
            <a:tailEnd/>
          </a:ln>
        </p:spPr>
        <p:txBody>
          <a:bodyPr vert="eaVert"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F8FF21"/>
                </a:solidFill>
                <a:effectLst/>
                <a:uLnTx/>
                <a:uFillTx/>
                <a:latin typeface="Times New Roman" pitchFamily="18" charset="0"/>
                <a:ea typeface="ＭＳ Ｐゴシック" panose="020B0600070205080204" pitchFamily="50" charset="-128"/>
                <a:cs typeface="+mn-cs"/>
              </a:rPr>
              <a:t>介護サービス</a:t>
            </a:r>
          </a:p>
        </p:txBody>
      </p:sp>
      <p:sp>
        <p:nvSpPr>
          <p:cNvPr id="43024" name="Oval 17"/>
          <p:cNvSpPr>
            <a:spLocks noChangeArrowheads="1"/>
          </p:cNvSpPr>
          <p:nvPr/>
        </p:nvSpPr>
        <p:spPr bwMode="auto">
          <a:xfrm>
            <a:off x="5508625" y="5373688"/>
            <a:ext cx="1371600" cy="1066800"/>
          </a:xfrm>
          <a:prstGeom prst="ellipse">
            <a:avLst/>
          </a:prstGeom>
          <a:noFill/>
          <a:ln w="25400">
            <a:solidFill>
              <a:srgbClr val="FFFF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F232E"/>
                </a:solidFill>
                <a:effectLst/>
                <a:uLnTx/>
                <a:uFillTx/>
                <a:latin typeface="Times New Roman" pitchFamily="18" charset="0"/>
                <a:ea typeface="HG創英角ﾎﾟｯﾌﾟ体" pitchFamily="49" charset="-128"/>
                <a:cs typeface="+mn-cs"/>
              </a:rPr>
              <a:t>身体的欲求</a:t>
            </a:r>
            <a:endParaRPr kumimoji="1" lang="en-US" altLang="ja-JP" sz="1800" b="0" i="0" u="none" strike="noStrike" kern="1200" cap="none" spc="0" normalizeH="0" baseline="0" noProof="0">
              <a:ln>
                <a:noFill/>
              </a:ln>
              <a:solidFill>
                <a:srgbClr val="FF232E"/>
              </a:solidFill>
              <a:effectLst/>
              <a:uLnTx/>
              <a:uFillTx/>
              <a:latin typeface="Times New Roman" pitchFamily="18" charset="0"/>
              <a:ea typeface="HG創英角ﾎﾟｯﾌﾟ体"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white"/>
                </a:solidFill>
                <a:effectLst/>
                <a:uLnTx/>
                <a:uFillTx/>
                <a:latin typeface="Bookman Old Style" pitchFamily="18" charset="0"/>
                <a:ea typeface="HG創英角ﾎﾟｯﾌﾟ体" pitchFamily="49" charset="-128"/>
                <a:cs typeface="+mn-cs"/>
              </a:rPr>
              <a:t>Physical</a:t>
            </a:r>
            <a:r>
              <a:rPr kumimoji="1" lang="ja-JP" altLang="en-US" sz="1600" b="0" i="0" u="none" strike="noStrike" kern="1200" cap="none" spc="0" normalizeH="0" baseline="0" noProof="0">
                <a:ln>
                  <a:noFill/>
                </a:ln>
                <a:solidFill>
                  <a:prstClr val="white"/>
                </a:solidFill>
                <a:effectLst/>
                <a:uLnTx/>
                <a:uFillTx/>
                <a:latin typeface="Bookman Old Style" pitchFamily="18" charset="0"/>
                <a:ea typeface="HG創英角ﾎﾟｯﾌﾟ体" pitchFamily="49" charset="-128"/>
                <a:cs typeface="+mn-cs"/>
              </a:rPr>
              <a:t>・</a:t>
            </a:r>
            <a:r>
              <a:rPr kumimoji="1" lang="en-US" altLang="ja-JP" sz="1600" b="0" i="0" u="none" strike="noStrike" kern="1200" cap="none" spc="0" normalizeH="0" baseline="0" noProof="0">
                <a:ln>
                  <a:noFill/>
                </a:ln>
                <a:solidFill>
                  <a:prstClr val="white"/>
                </a:solidFill>
                <a:effectLst/>
                <a:uLnTx/>
                <a:uFillTx/>
                <a:latin typeface="Bookman Old Style" pitchFamily="18" charset="0"/>
                <a:ea typeface="HG創英角ﾎﾟｯﾌﾟ体" pitchFamily="49" charset="-128"/>
                <a:cs typeface="+mn-cs"/>
              </a:rPr>
              <a:t>Mental</a:t>
            </a:r>
            <a:endParaRPr kumimoji="1" lang="ja-JP" altLang="en-US" sz="1600" b="0" i="0" u="none" strike="noStrike" kern="1200" cap="none" spc="0" normalizeH="0" baseline="0" noProof="0">
              <a:ln>
                <a:noFill/>
              </a:ln>
              <a:solidFill>
                <a:prstClr val="white"/>
              </a:solidFill>
              <a:effectLst/>
              <a:uLnTx/>
              <a:uFillTx/>
              <a:latin typeface="Bookman Old Style" pitchFamily="18" charset="0"/>
              <a:ea typeface="HG創英角ﾎﾟｯﾌﾟ体" pitchFamily="49" charset="-128"/>
              <a:cs typeface="+mn-cs"/>
            </a:endParaRPr>
          </a:p>
        </p:txBody>
      </p:sp>
      <p:sp>
        <p:nvSpPr>
          <p:cNvPr id="43025" name="Oval 18"/>
          <p:cNvSpPr>
            <a:spLocks noChangeArrowheads="1"/>
          </p:cNvSpPr>
          <p:nvPr/>
        </p:nvSpPr>
        <p:spPr bwMode="auto">
          <a:xfrm>
            <a:off x="1200150" y="3576638"/>
            <a:ext cx="1371600" cy="1066800"/>
          </a:xfrm>
          <a:prstGeom prst="ellipse">
            <a:avLst/>
          </a:prstGeom>
          <a:noFill/>
          <a:ln w="25400">
            <a:solidFill>
              <a:srgbClr val="FFFF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F232E"/>
                </a:solidFill>
                <a:effectLst/>
                <a:uLnTx/>
                <a:uFillTx/>
                <a:latin typeface="Times New Roman" pitchFamily="18" charset="0"/>
                <a:ea typeface="HG創英角ﾎﾟｯﾌﾟ体" pitchFamily="49" charset="-128"/>
                <a:cs typeface="+mn-cs"/>
              </a:rPr>
              <a:t>社会的欲求</a:t>
            </a:r>
            <a:endParaRPr kumimoji="1" lang="en-US" altLang="ja-JP" sz="1800" b="0" i="0" u="none" strike="noStrike" kern="1200" cap="none" spc="0" normalizeH="0" baseline="0" noProof="0">
              <a:ln>
                <a:noFill/>
              </a:ln>
              <a:solidFill>
                <a:srgbClr val="FF232E"/>
              </a:solidFill>
              <a:effectLst/>
              <a:uLnTx/>
              <a:uFillTx/>
              <a:latin typeface="Times New Roman" pitchFamily="18" charset="0"/>
              <a:ea typeface="HG創英角ﾎﾟｯﾌﾟ体"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white"/>
                </a:solidFill>
                <a:effectLst/>
                <a:uLnTx/>
                <a:uFillTx/>
                <a:latin typeface="Bookman Old Style" pitchFamily="18" charset="0"/>
                <a:ea typeface="HG創英角ﾎﾟｯﾌﾟ体" pitchFamily="49" charset="-128"/>
                <a:cs typeface="+mn-cs"/>
              </a:rPr>
              <a:t>Social</a:t>
            </a:r>
            <a:endParaRPr kumimoji="1" lang="ja-JP" altLang="en-US" sz="1600" b="0" i="0" u="none" strike="noStrike" kern="1200" cap="none" spc="0" normalizeH="0" baseline="0" noProof="0">
              <a:ln>
                <a:noFill/>
              </a:ln>
              <a:solidFill>
                <a:prstClr val="white"/>
              </a:solidFill>
              <a:effectLst/>
              <a:uLnTx/>
              <a:uFillTx/>
              <a:latin typeface="Bookman Old Style" pitchFamily="18" charset="0"/>
              <a:ea typeface="HG創英角ﾎﾟｯﾌﾟ体" pitchFamily="49" charset="-128"/>
              <a:cs typeface="+mn-cs"/>
            </a:endParaRPr>
          </a:p>
        </p:txBody>
      </p:sp>
      <p:sp>
        <p:nvSpPr>
          <p:cNvPr id="43026" name="Oval 19"/>
          <p:cNvSpPr>
            <a:spLocks noChangeArrowheads="1"/>
          </p:cNvSpPr>
          <p:nvPr/>
        </p:nvSpPr>
        <p:spPr bwMode="auto">
          <a:xfrm>
            <a:off x="1200150" y="1857375"/>
            <a:ext cx="1371600" cy="1066800"/>
          </a:xfrm>
          <a:prstGeom prst="ellipse">
            <a:avLst/>
          </a:prstGeom>
          <a:noFill/>
          <a:ln w="25400">
            <a:solidFill>
              <a:srgbClr val="FFFF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a:ln>
                <a:noFill/>
              </a:ln>
              <a:solidFill>
                <a:srgbClr val="FF232E"/>
              </a:solidFill>
              <a:effectLst/>
              <a:uLnTx/>
              <a:uFillTx/>
              <a:latin typeface="Times New Roman" pitchFamily="18" charset="0"/>
              <a:ea typeface="HG創英角ﾎﾟｯﾌﾟ体"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F232E"/>
                </a:solidFill>
                <a:effectLst/>
                <a:uLnTx/>
                <a:uFillTx/>
                <a:latin typeface="Times New Roman" pitchFamily="18" charset="0"/>
                <a:ea typeface="HG創英角ﾎﾟｯﾌﾟ体" pitchFamily="49" charset="-128"/>
                <a:cs typeface="+mn-cs"/>
              </a:rPr>
              <a:t>精神的欲求</a:t>
            </a:r>
            <a:endParaRPr kumimoji="1" lang="en-US" altLang="ja-JP" sz="1800" b="0" i="0" u="none" strike="noStrike" kern="1200" cap="none" spc="0" normalizeH="0" baseline="0" noProof="0">
              <a:ln>
                <a:noFill/>
              </a:ln>
              <a:solidFill>
                <a:srgbClr val="FF232E"/>
              </a:solidFill>
              <a:effectLst/>
              <a:uLnTx/>
              <a:uFillTx/>
              <a:latin typeface="Times New Roman" pitchFamily="18" charset="0"/>
              <a:ea typeface="HG創英角ﾎﾟｯﾌﾟ体"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white"/>
                </a:solidFill>
                <a:effectLst/>
                <a:uLnTx/>
                <a:uFillTx/>
                <a:latin typeface="Bookman Old Style" pitchFamily="18" charset="0"/>
                <a:ea typeface="HG創英角ﾎﾟｯﾌﾟ体" pitchFamily="49" charset="-128"/>
                <a:cs typeface="+mn-cs"/>
              </a:rPr>
              <a:t>Spiritual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srgbClr val="FF232E"/>
              </a:solidFill>
              <a:effectLst/>
              <a:uLnTx/>
              <a:uFillTx/>
              <a:latin typeface="Times New Roman" pitchFamily="18" charset="0"/>
              <a:ea typeface="HG創英角ﾎﾟｯﾌﾟ体" pitchFamily="49" charset="-128"/>
              <a:cs typeface="+mn-cs"/>
            </a:endParaRPr>
          </a:p>
        </p:txBody>
      </p:sp>
      <p:sp>
        <p:nvSpPr>
          <p:cNvPr id="43027" name="AutoShape 20"/>
          <p:cNvSpPr>
            <a:spLocks/>
          </p:cNvSpPr>
          <p:nvPr/>
        </p:nvSpPr>
        <p:spPr bwMode="auto">
          <a:xfrm>
            <a:off x="6732588" y="2205038"/>
            <a:ext cx="215900" cy="2376487"/>
          </a:xfrm>
          <a:prstGeom prst="rightBrace">
            <a:avLst>
              <a:gd name="adj1" fmla="val 91728"/>
              <a:gd name="adj2" fmla="val 44421"/>
            </a:avLst>
          </a:prstGeom>
          <a:noFill/>
          <a:ln w="25400">
            <a:solidFill>
              <a:schemeClr val="bg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028" name="AutoShape 21"/>
          <p:cNvSpPr>
            <a:spLocks noChangeArrowheads="1"/>
          </p:cNvSpPr>
          <p:nvPr/>
        </p:nvSpPr>
        <p:spPr bwMode="auto">
          <a:xfrm>
            <a:off x="1187450" y="5214938"/>
            <a:ext cx="719138" cy="576262"/>
          </a:xfrm>
          <a:prstGeom prst="rightArrow">
            <a:avLst>
              <a:gd name="adj1" fmla="val 50000"/>
              <a:gd name="adj2" fmla="val 31198"/>
            </a:avLst>
          </a:prstGeom>
          <a:solidFill>
            <a:schemeClr val="accent1"/>
          </a:solidFill>
          <a:ln w="19050">
            <a:solidFill>
              <a:schemeClr val="bg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029" name="AutoShape 22"/>
          <p:cNvSpPr>
            <a:spLocks noChangeArrowheads="1"/>
          </p:cNvSpPr>
          <p:nvPr/>
        </p:nvSpPr>
        <p:spPr bwMode="auto">
          <a:xfrm>
            <a:off x="6929438" y="3494088"/>
            <a:ext cx="574675" cy="720725"/>
          </a:xfrm>
          <a:prstGeom prst="upArrow">
            <a:avLst>
              <a:gd name="adj1" fmla="val 50000"/>
              <a:gd name="adj2" fmla="val 31354"/>
            </a:avLst>
          </a:prstGeom>
          <a:solidFill>
            <a:schemeClr val="bg1"/>
          </a:solidFill>
          <a:ln w="15875">
            <a:solidFill>
              <a:srgbClr val="FFFF66"/>
            </a:solidFill>
            <a:miter lim="800000"/>
            <a:headEnd/>
            <a:tailEnd/>
          </a:ln>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030" name="AutoShape 23"/>
          <p:cNvSpPr>
            <a:spLocks noChangeArrowheads="1"/>
          </p:cNvSpPr>
          <p:nvPr/>
        </p:nvSpPr>
        <p:spPr bwMode="auto">
          <a:xfrm rot="-5400000">
            <a:off x="7020719" y="5661819"/>
            <a:ext cx="287338" cy="431800"/>
          </a:xfrm>
          <a:prstGeom prst="upArrow">
            <a:avLst>
              <a:gd name="adj1" fmla="val 50000"/>
              <a:gd name="adj2" fmla="val 37569"/>
            </a:avLst>
          </a:prstGeom>
          <a:solidFill>
            <a:schemeClr val="accent1"/>
          </a:solidFill>
          <a:ln w="9525">
            <a:solidFill>
              <a:schemeClr val="tx1"/>
            </a:solidFill>
            <a:miter lim="800000"/>
            <a:headEnd/>
            <a:tailEnd/>
          </a:ln>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031" name="Text Box 24"/>
          <p:cNvSpPr txBox="1">
            <a:spLocks noChangeArrowheads="1"/>
          </p:cNvSpPr>
          <p:nvPr/>
        </p:nvSpPr>
        <p:spPr bwMode="auto">
          <a:xfrm>
            <a:off x="7500938" y="5683250"/>
            <a:ext cx="1120775" cy="388938"/>
          </a:xfrm>
          <a:prstGeom prst="rect">
            <a:avLst/>
          </a:prstGeom>
          <a:noFill/>
          <a:ln w="22225">
            <a:solidFill>
              <a:srgbClr val="CCFFCC"/>
            </a:solidFill>
            <a:miter lim="800000"/>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自立支援</a:t>
            </a:r>
          </a:p>
        </p:txBody>
      </p:sp>
      <p:sp>
        <p:nvSpPr>
          <p:cNvPr id="43032" name="AutoShape 25"/>
          <p:cNvSpPr>
            <a:spLocks noChangeArrowheads="1"/>
          </p:cNvSpPr>
          <p:nvPr/>
        </p:nvSpPr>
        <p:spPr bwMode="auto">
          <a:xfrm rot="10800000">
            <a:off x="8208963" y="3500438"/>
            <a:ext cx="720725" cy="865187"/>
          </a:xfrm>
          <a:prstGeom prst="upArrow">
            <a:avLst>
              <a:gd name="adj1" fmla="val 50000"/>
              <a:gd name="adj2" fmla="val 30011"/>
            </a:avLst>
          </a:prstGeom>
          <a:solidFill>
            <a:srgbClr val="FFC000"/>
          </a:solidFill>
          <a:ln w="19050">
            <a:solidFill>
              <a:srgbClr val="FFFF00"/>
            </a:solidFill>
            <a:miter lim="800000"/>
            <a:headEnd/>
            <a:tailEnd/>
          </a:ln>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9290" name="AutoShape 26"/>
          <p:cNvSpPr>
            <a:spLocks noChangeArrowheads="1"/>
          </p:cNvSpPr>
          <p:nvPr/>
        </p:nvSpPr>
        <p:spPr bwMode="auto">
          <a:xfrm>
            <a:off x="7143750" y="2566988"/>
            <a:ext cx="1643063" cy="504825"/>
          </a:xfrm>
          <a:prstGeom prst="curvedDownArrow">
            <a:avLst>
              <a:gd name="adj1" fmla="val 45660"/>
              <a:gd name="adj2" fmla="val 91321"/>
              <a:gd name="adj3" fmla="val 33333"/>
            </a:avLst>
          </a:prstGeom>
          <a:solidFill>
            <a:schemeClr val="accent5"/>
          </a:solidFill>
          <a:ln w="12700">
            <a:solidFill>
              <a:srgbClr val="FFC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3034" name="Text Box 27"/>
          <p:cNvSpPr txBox="1">
            <a:spLocks noChangeArrowheads="1"/>
          </p:cNvSpPr>
          <p:nvPr/>
        </p:nvSpPr>
        <p:spPr bwMode="auto">
          <a:xfrm>
            <a:off x="5292725" y="3000375"/>
            <a:ext cx="1377950" cy="646113"/>
          </a:xfrm>
          <a:prstGeom prst="rect">
            <a:avLst/>
          </a:prstGeom>
          <a:noFill/>
          <a:ln w="12700">
            <a:solidFill>
              <a:schemeClr val="bg1"/>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社会的存在</a:t>
            </a:r>
            <a:endParaRPr kumimoji="1" lang="en-US" altLang="ja-JP"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 （意識・場）</a:t>
            </a:r>
          </a:p>
        </p:txBody>
      </p:sp>
      <p:sp>
        <p:nvSpPr>
          <p:cNvPr id="139293" name="AutoShape 29"/>
          <p:cNvSpPr>
            <a:spLocks noChangeArrowheads="1"/>
          </p:cNvSpPr>
          <p:nvPr/>
        </p:nvSpPr>
        <p:spPr bwMode="auto">
          <a:xfrm flipH="1" flipV="1">
            <a:off x="7072313" y="4572000"/>
            <a:ext cx="1571625" cy="504825"/>
          </a:xfrm>
          <a:prstGeom prst="curvedDownArrow">
            <a:avLst>
              <a:gd name="adj1" fmla="val 45660"/>
              <a:gd name="adj2" fmla="val 91321"/>
              <a:gd name="adj3" fmla="val 33333"/>
            </a:avLst>
          </a:prstGeom>
          <a:solidFill>
            <a:schemeClr val="accent5"/>
          </a:solidFill>
          <a:ln w="9525">
            <a:solidFill>
              <a:srgbClr val="FFC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8" name="雲形吹き出し 27"/>
          <p:cNvSpPr/>
          <p:nvPr/>
        </p:nvSpPr>
        <p:spPr>
          <a:xfrm>
            <a:off x="6286500" y="214313"/>
            <a:ext cx="2643188" cy="1500187"/>
          </a:xfrm>
          <a:prstGeom prst="cloudCallout">
            <a:avLst>
              <a:gd name="adj1" fmla="val -31998"/>
              <a:gd name="adj2" fmla="val 73302"/>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想像力・創造力</a:t>
            </a:r>
          </a:p>
        </p:txBody>
      </p:sp>
      <p:sp>
        <p:nvSpPr>
          <p:cNvPr id="43037" name="テキスト ボックス 28"/>
          <p:cNvSpPr txBox="1">
            <a:spLocks noChangeArrowheads="1"/>
          </p:cNvSpPr>
          <p:nvPr/>
        </p:nvSpPr>
        <p:spPr bwMode="auto">
          <a:xfrm>
            <a:off x="7204075" y="1928813"/>
            <a:ext cx="1368425" cy="584200"/>
          </a:xfrm>
          <a:prstGeom prst="rect">
            <a:avLst/>
          </a:prstGeom>
          <a:noFill/>
          <a:ln w="15875">
            <a:solidFill>
              <a:schemeClr val="bg1"/>
            </a:solidFill>
            <a:prstDash val="sysDash"/>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自立と自律の</a:t>
            </a:r>
            <a:endParaRPr kumimoji="1" lang="en-US" altLang="ja-JP"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t>　 相互作用</a:t>
            </a:r>
          </a:p>
        </p:txBody>
      </p:sp>
      <p:sp>
        <p:nvSpPr>
          <p:cNvPr id="30" name="星 12 29"/>
          <p:cNvSpPr/>
          <p:nvPr/>
        </p:nvSpPr>
        <p:spPr>
          <a:xfrm>
            <a:off x="7358063" y="3429000"/>
            <a:ext cx="1000125" cy="928688"/>
          </a:xfrm>
          <a:prstGeom prst="star12">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B0F0"/>
                </a:solidFill>
                <a:effectLst/>
                <a:uLnTx/>
                <a:uFillTx/>
                <a:latin typeface="Calibri"/>
                <a:ea typeface="ＭＳ Ｐゴシック" panose="020B0600070205080204" pitchFamily="50" charset="-128"/>
                <a:cs typeface="+mn-cs"/>
              </a:rPr>
              <a:t>役割</a:t>
            </a:r>
          </a:p>
        </p:txBody>
      </p:sp>
      <p:sp>
        <p:nvSpPr>
          <p:cNvPr id="43039" name="Text Box 15"/>
          <p:cNvSpPr txBox="1">
            <a:spLocks noChangeArrowheads="1"/>
          </p:cNvSpPr>
          <p:nvPr/>
        </p:nvSpPr>
        <p:spPr bwMode="auto">
          <a:xfrm>
            <a:off x="442952" y="2676525"/>
            <a:ext cx="553998" cy="1323439"/>
          </a:xfrm>
          <a:prstGeom prst="rect">
            <a:avLst/>
          </a:prstGeom>
          <a:noFill/>
          <a:ln w="19050">
            <a:solidFill>
              <a:schemeClr val="bg1"/>
            </a:solidFill>
            <a:miter lim="800000"/>
            <a:headEnd/>
            <a:tailEnd/>
          </a:ln>
        </p:spPr>
        <p:txBody>
          <a:bodyPr vert="eaVert"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Times New Roman" pitchFamily="18" charset="0"/>
                <a:ea typeface="ＭＳ Ｐゴシック" panose="020B0600070205080204" pitchFamily="50" charset="-128"/>
                <a:cs typeface="+mn-cs"/>
              </a:rPr>
              <a:t>地域福祉</a:t>
            </a:r>
          </a:p>
        </p:txBody>
      </p:sp>
      <p:sp>
        <p:nvSpPr>
          <p:cNvPr id="43040" name="AutoShape 21"/>
          <p:cNvSpPr>
            <a:spLocks noChangeArrowheads="1"/>
          </p:cNvSpPr>
          <p:nvPr/>
        </p:nvSpPr>
        <p:spPr bwMode="auto">
          <a:xfrm>
            <a:off x="1214438" y="2995613"/>
            <a:ext cx="719137" cy="576262"/>
          </a:xfrm>
          <a:prstGeom prst="rightArrow">
            <a:avLst>
              <a:gd name="adj1" fmla="val 50000"/>
              <a:gd name="adj2" fmla="val 31198"/>
            </a:avLst>
          </a:prstGeom>
          <a:solidFill>
            <a:schemeClr val="accent1"/>
          </a:solidFill>
          <a:ln w="19050">
            <a:solidFill>
              <a:schemeClr val="bg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 name="スライド番号プレースホルダ 3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5979C-991A-4439-BC28-51A2772F2D70}" type="slidenum">
              <a:rPr kumimoji="1" lang="ja-JP" altLang="en-US" sz="1200" b="0" i="0" u="none" strike="noStrike" kern="1200" cap="none" spc="0" normalizeH="0" baseline="0" noProof="0" smtClean="0">
                <a:ln>
                  <a:noFill/>
                </a:ln>
                <a:solidFill>
                  <a:prstClr val="white"/>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25144203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番号プレースホル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798C7CB-6918-478B-B2C3-B947E49C1363}" type="slidenum">
              <a:rPr kumimoji="1" lang="en-US" altLang="ja-JP"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28</a:t>
            </a:fld>
            <a:endParaRPr kumimoji="1" lang="en-US" altLang="ja-JP"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50" charset="-128"/>
              <a:cs typeface="+mn-cs"/>
            </a:endParaRPr>
          </a:p>
        </p:txBody>
      </p:sp>
      <p:cxnSp>
        <p:nvCxnSpPr>
          <p:cNvPr id="4" name="直線矢印コネクタ 3"/>
          <p:cNvCxnSpPr/>
          <p:nvPr/>
        </p:nvCxnSpPr>
        <p:spPr>
          <a:xfrm rot="5400000" flipH="1" flipV="1">
            <a:off x="819944" y="3679031"/>
            <a:ext cx="3359150" cy="1588"/>
          </a:xfrm>
          <a:prstGeom prst="straightConnector1">
            <a:avLst/>
          </a:prstGeom>
          <a:ln w="635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V="1">
            <a:off x="2508250" y="5357813"/>
            <a:ext cx="3349625" cy="11112"/>
          </a:xfrm>
          <a:prstGeom prst="straightConnector1">
            <a:avLst/>
          </a:prstGeom>
          <a:ln w="63500" cmpd="sng">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rot="5400000" flipH="1" flipV="1">
            <a:off x="2464594" y="2035969"/>
            <a:ext cx="3357563" cy="3286125"/>
          </a:xfrm>
          <a:prstGeom prst="straightConnector1">
            <a:avLst/>
          </a:prstGeom>
          <a:ln w="63500" cmpd="sng">
            <a:solidFill>
              <a:schemeClr val="bg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2500313" y="2000250"/>
            <a:ext cx="3286125" cy="1588"/>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rot="5400000" flipH="1" flipV="1">
            <a:off x="4112419" y="3674269"/>
            <a:ext cx="3357563" cy="9525"/>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23560" name="テキスト ボックス 23"/>
          <p:cNvSpPr txBox="1">
            <a:spLocks noChangeArrowheads="1"/>
          </p:cNvSpPr>
          <p:nvPr/>
        </p:nvSpPr>
        <p:spPr bwMode="auto">
          <a:xfrm>
            <a:off x="1512888" y="1590675"/>
            <a:ext cx="1416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F79646">
                    <a:lumMod val="40000"/>
                    <a:lumOff val="60000"/>
                  </a:srgbClr>
                </a:solidFill>
                <a:effectLst/>
                <a:uLnTx/>
                <a:uFillTx/>
                <a:latin typeface="Arial" panose="020B0604020202020204" pitchFamily="34" charset="0"/>
                <a:ea typeface="ＭＳ Ｐゴシック" panose="020B0600070205080204" pitchFamily="50" charset="-128"/>
                <a:cs typeface="+mn-cs"/>
              </a:rPr>
              <a:t>福祉の地域力</a:t>
            </a:r>
          </a:p>
        </p:txBody>
      </p:sp>
      <p:sp>
        <p:nvSpPr>
          <p:cNvPr id="23561" name="テキスト ボックス 25"/>
          <p:cNvSpPr txBox="1">
            <a:spLocks noChangeArrowheads="1"/>
          </p:cNvSpPr>
          <p:nvPr/>
        </p:nvSpPr>
        <p:spPr bwMode="auto">
          <a:xfrm>
            <a:off x="6000750" y="5233988"/>
            <a:ext cx="1416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9BBB59">
                    <a:lumMod val="40000"/>
                    <a:lumOff val="60000"/>
                  </a:srgbClr>
                </a:solidFill>
                <a:effectLst/>
                <a:uLnTx/>
                <a:uFillTx/>
                <a:latin typeface="Arial" panose="020B0604020202020204" pitchFamily="34" charset="0"/>
                <a:ea typeface="ＭＳ Ｐゴシック" panose="020B0600070205080204" pitchFamily="50" charset="-128"/>
                <a:cs typeface="+mn-cs"/>
              </a:rPr>
              <a:t>地域の福祉力</a:t>
            </a:r>
          </a:p>
        </p:txBody>
      </p:sp>
      <p:sp>
        <p:nvSpPr>
          <p:cNvPr id="58378" name="テキスト ボックス 26"/>
          <p:cNvSpPr txBox="1">
            <a:spLocks noChangeArrowheads="1"/>
          </p:cNvSpPr>
          <p:nvPr/>
        </p:nvSpPr>
        <p:spPr bwMode="auto">
          <a:xfrm>
            <a:off x="5143500" y="1428750"/>
            <a:ext cx="2032000" cy="3698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mn-cs"/>
              </a:rPr>
              <a:t>地域福祉の推進力</a:t>
            </a:r>
          </a:p>
        </p:txBody>
      </p:sp>
      <p:sp>
        <p:nvSpPr>
          <p:cNvPr id="58379" name="テキスト ボックス 28"/>
          <p:cNvSpPr txBox="1">
            <a:spLocks noChangeArrowheads="1"/>
          </p:cNvSpPr>
          <p:nvPr/>
        </p:nvSpPr>
        <p:spPr bwMode="auto">
          <a:xfrm>
            <a:off x="71438" y="6478588"/>
            <a:ext cx="6562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mn-cs"/>
              </a:rPr>
              <a:t>参考文献　平野隆之　</a:t>
            </a:r>
            <a:r>
              <a:rPr kumimoji="1" lang="en-US" altLang="ja-JP" sz="14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mn-cs"/>
              </a:rPr>
              <a:t>2008</a:t>
            </a:r>
            <a:r>
              <a:rPr kumimoji="1" lang="ja-JP" altLang="en-US" sz="14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mn-cs"/>
              </a:rPr>
              <a:t>　</a:t>
            </a:r>
            <a:r>
              <a:rPr kumimoji="1" lang="en-US" altLang="ja-JP" sz="14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mn-cs"/>
              </a:rPr>
              <a:t>｢</a:t>
            </a:r>
            <a:r>
              <a:rPr kumimoji="1" lang="ja-JP" altLang="en-US" sz="14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mn-cs"/>
              </a:rPr>
              <a:t>地域福祉推進方法の理論と方法</a:t>
            </a:r>
            <a:r>
              <a:rPr kumimoji="1" lang="en-US" altLang="ja-JP" sz="14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mn-cs"/>
              </a:rPr>
              <a:t>｣</a:t>
            </a:r>
            <a:r>
              <a:rPr kumimoji="1" lang="ja-JP" altLang="en-US" sz="14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mn-cs"/>
              </a:rPr>
              <a:t>　有斐閣　Ｐ</a:t>
            </a:r>
            <a:r>
              <a:rPr kumimoji="1" lang="en-US" altLang="ja-JP" sz="14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mn-cs"/>
              </a:rPr>
              <a:t>184-186</a:t>
            </a:r>
            <a:endParaRPr kumimoji="1" lang="ja-JP" altLang="en-US" sz="14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mn-cs"/>
            </a:endParaRPr>
          </a:p>
        </p:txBody>
      </p:sp>
      <p:sp>
        <p:nvSpPr>
          <p:cNvPr id="58380" name="テキスト ボックス 29"/>
          <p:cNvSpPr txBox="1">
            <a:spLocks noChangeArrowheads="1"/>
          </p:cNvSpPr>
          <p:nvPr/>
        </p:nvSpPr>
        <p:spPr bwMode="auto">
          <a:xfrm>
            <a:off x="1285875" y="5643563"/>
            <a:ext cx="5857875" cy="369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mn-cs"/>
              </a:rPr>
              <a:t>住民と行政の協働≒地域の福祉力と福祉の地域力の協働</a:t>
            </a:r>
            <a:endParaRPr kumimoji="1" lang="en-US"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8381" name="テキスト ボックス 14"/>
          <p:cNvSpPr txBox="1">
            <a:spLocks noChangeArrowheads="1"/>
          </p:cNvSpPr>
          <p:nvPr/>
        </p:nvSpPr>
        <p:spPr bwMode="auto">
          <a:xfrm>
            <a:off x="6084888" y="3524250"/>
            <a:ext cx="2892425" cy="12001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mn-cs"/>
              </a:rPr>
              <a:t>地域の福祉力は，地域の中で生活していく力とて，生活者の生きる力の集合体として捉える</a:t>
            </a:r>
          </a:p>
        </p:txBody>
      </p:sp>
      <p:sp>
        <p:nvSpPr>
          <p:cNvPr id="58382" name="テキスト ボックス 15"/>
          <p:cNvSpPr txBox="1">
            <a:spLocks noChangeArrowheads="1"/>
          </p:cNvSpPr>
          <p:nvPr/>
        </p:nvSpPr>
        <p:spPr bwMode="auto">
          <a:xfrm>
            <a:off x="142875" y="2111375"/>
            <a:ext cx="2071688" cy="2032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mn-cs"/>
              </a:rPr>
              <a:t>福祉に関わる職員が地域という現場に入り込み，地域の流儀に沿った形で関わり，地域の持つ潜在能力を活かす為の方法</a:t>
            </a:r>
          </a:p>
        </p:txBody>
      </p:sp>
      <p:sp>
        <p:nvSpPr>
          <p:cNvPr id="58383" name="テキスト ボックス 16"/>
          <p:cNvSpPr txBox="1">
            <a:spLocks noChangeArrowheads="1"/>
          </p:cNvSpPr>
          <p:nvPr/>
        </p:nvSpPr>
        <p:spPr bwMode="auto">
          <a:xfrm>
            <a:off x="250825" y="4214813"/>
            <a:ext cx="17922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6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CSW</a:t>
            </a:r>
            <a:r>
              <a:rPr kumimoji="1" lang="ja-JP" altLang="en-US" sz="16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・行政担当者</a:t>
            </a:r>
            <a:endParaRPr kumimoji="1" lang="en-US" altLang="ja-JP" sz="16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endParaRPr>
          </a:p>
        </p:txBody>
      </p:sp>
      <p:cxnSp>
        <p:nvCxnSpPr>
          <p:cNvPr id="18" name="直線コネクタ 17"/>
          <p:cNvCxnSpPr/>
          <p:nvPr/>
        </p:nvCxnSpPr>
        <p:spPr>
          <a:xfrm rot="10800000" flipV="1">
            <a:off x="857250"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rot="10800000" flipV="1">
            <a:off x="1143000"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rot="10800000" flipV="1">
            <a:off x="1357313"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rot="10800000" flipV="1">
            <a:off x="1571625"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rot="10800000" flipV="1">
            <a:off x="1785938"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rot="10800000" flipV="1">
            <a:off x="2000250"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rot="10800000" flipV="1">
            <a:off x="2214563"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rot="10800000" flipV="1">
            <a:off x="2500313"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rot="10800000" flipV="1">
            <a:off x="2714625"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rot="10800000" flipV="1">
            <a:off x="2928938"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rot="10800000" flipV="1">
            <a:off x="3143250"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rot="10800000" flipV="1">
            <a:off x="3357563"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rot="10800000" flipV="1">
            <a:off x="3571875"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rot="10800000" flipV="1">
            <a:off x="3786188"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rot="10800000" flipV="1">
            <a:off x="4000500"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rot="10800000" flipV="1">
            <a:off x="4214813"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rot="10800000" flipV="1">
            <a:off x="4500563"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rot="10800000" flipV="1">
            <a:off x="4714875"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rot="10800000" flipV="1">
            <a:off x="4929188"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rot="10800000" flipV="1">
            <a:off x="5214938"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rot="10800000" flipV="1">
            <a:off x="5429250"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rot="10800000" flipV="1">
            <a:off x="5643563"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rot="10800000" flipV="1">
            <a:off x="5857875"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rot="10800000" flipV="1">
            <a:off x="6072188"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rot="10800000" flipV="1">
            <a:off x="6215063"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rot="10800000" flipV="1">
            <a:off x="6429375"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rot="10800000" flipV="1">
            <a:off x="6643688"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rot="10800000" flipV="1">
            <a:off x="6929438"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rot="10800000" flipV="1">
            <a:off x="7143750"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rot="10800000" flipV="1">
            <a:off x="7358063"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rot="10800000" flipV="1">
            <a:off x="642938" y="6000750"/>
            <a:ext cx="285750" cy="214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8415" name="テキスト ボックス 16"/>
          <p:cNvSpPr txBox="1">
            <a:spLocks noChangeArrowheads="1"/>
          </p:cNvSpPr>
          <p:nvPr/>
        </p:nvSpPr>
        <p:spPr bwMode="auto">
          <a:xfrm>
            <a:off x="7019925" y="4849813"/>
            <a:ext cx="1006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地域住民</a:t>
            </a:r>
            <a:endParaRPr kumimoji="1" lang="en-US" altLang="ja-JP" sz="16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endParaRPr>
          </a:p>
        </p:txBody>
      </p:sp>
      <p:graphicFrame>
        <p:nvGraphicFramePr>
          <p:cNvPr id="2" name="図表 1"/>
          <p:cNvGraphicFramePr/>
          <p:nvPr>
            <p:extLst/>
          </p:nvPr>
        </p:nvGraphicFramePr>
        <p:xfrm>
          <a:off x="2662980" y="2376996"/>
          <a:ext cx="3048000" cy="2104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8417" name="テキスト ボックス 54"/>
          <p:cNvSpPr txBox="1">
            <a:spLocks noChangeArrowheads="1"/>
          </p:cNvSpPr>
          <p:nvPr/>
        </p:nvSpPr>
        <p:spPr bwMode="auto">
          <a:xfrm>
            <a:off x="2606171" y="404664"/>
            <a:ext cx="3910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地域福祉を推進する為に必要な力</a:t>
            </a:r>
          </a:p>
        </p:txBody>
      </p:sp>
    </p:spTree>
    <p:extLst>
      <p:ext uri="{BB962C8B-B14F-4D97-AF65-F5344CB8AC3E}">
        <p14:creationId xmlns:p14="http://schemas.microsoft.com/office/powerpoint/2010/main" val="948668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E111F5B-9320-451B-9C07-30C51E4A6BA4}" type="slidenum">
              <a:rPr lang="ja-JP" altLang="en-US" sz="1400">
                <a:solidFill>
                  <a:prstClr val="white"/>
                </a:solidFill>
                <a:latin typeface="Calibri" panose="020F0502020204030204" pitchFamily="34" charset="0"/>
              </a:rPr>
              <a:pPr eaLnBrk="1" hangingPunct="1"/>
              <a:t>29</a:t>
            </a:fld>
            <a:endParaRPr lang="ja-JP" altLang="en-US" sz="1400">
              <a:solidFill>
                <a:prstClr val="white"/>
              </a:solidFill>
              <a:latin typeface="Calibri" panose="020F0502020204030204" pitchFamily="34" charset="0"/>
            </a:endParaRPr>
          </a:p>
        </p:txBody>
      </p:sp>
      <p:sp>
        <p:nvSpPr>
          <p:cNvPr id="114691" name="テキスト ボックス 2"/>
          <p:cNvSpPr txBox="1">
            <a:spLocks noChangeArrowheads="1"/>
          </p:cNvSpPr>
          <p:nvPr/>
        </p:nvSpPr>
        <p:spPr bwMode="auto">
          <a:xfrm>
            <a:off x="1236267" y="980728"/>
            <a:ext cx="67201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200" dirty="0">
                <a:solidFill>
                  <a:prstClr val="white"/>
                </a:solidFill>
              </a:rPr>
              <a:t>今，被災地に求められている新たな力</a:t>
            </a:r>
          </a:p>
        </p:txBody>
      </p:sp>
      <p:sp>
        <p:nvSpPr>
          <p:cNvPr id="4" name="下矢印 3"/>
          <p:cNvSpPr/>
          <p:nvPr/>
        </p:nvSpPr>
        <p:spPr>
          <a:xfrm>
            <a:off x="4211638" y="1916832"/>
            <a:ext cx="720725" cy="792163"/>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14693" name="テキスト ボックス 4"/>
          <p:cNvSpPr txBox="1">
            <a:spLocks noChangeArrowheads="1"/>
          </p:cNvSpPr>
          <p:nvPr/>
        </p:nvSpPr>
        <p:spPr bwMode="auto">
          <a:xfrm>
            <a:off x="3548787" y="2996952"/>
            <a:ext cx="2031325" cy="83099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4800" dirty="0" smtClean="0">
                <a:solidFill>
                  <a:srgbClr val="FFFF00"/>
                </a:solidFill>
              </a:rPr>
              <a:t>受縁力</a:t>
            </a:r>
            <a:endParaRPr lang="ja-JP" altLang="en-US" sz="4800" dirty="0">
              <a:solidFill>
                <a:srgbClr val="FFFF00"/>
              </a:solidFill>
            </a:endParaRPr>
          </a:p>
        </p:txBody>
      </p:sp>
      <p:sp>
        <p:nvSpPr>
          <p:cNvPr id="114694" name="テキスト ボックス 5"/>
          <p:cNvSpPr txBox="1">
            <a:spLocks noChangeArrowheads="1"/>
          </p:cNvSpPr>
          <p:nvPr/>
        </p:nvSpPr>
        <p:spPr bwMode="auto">
          <a:xfrm>
            <a:off x="1594372" y="4437112"/>
            <a:ext cx="60019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600" dirty="0">
                <a:solidFill>
                  <a:prstClr val="white"/>
                </a:solidFill>
              </a:rPr>
              <a:t>「支援力」と「地域力」を編む力</a:t>
            </a:r>
          </a:p>
        </p:txBody>
      </p:sp>
      <p:sp>
        <p:nvSpPr>
          <p:cNvPr id="5" name="テキスト ボックス 4"/>
          <p:cNvSpPr txBox="1"/>
          <p:nvPr/>
        </p:nvSpPr>
        <p:spPr>
          <a:xfrm>
            <a:off x="1766275" y="5363924"/>
            <a:ext cx="5614037" cy="369332"/>
          </a:xfrm>
          <a:prstGeom prst="rect">
            <a:avLst/>
          </a:prstGeom>
          <a:noFill/>
        </p:spPr>
        <p:txBody>
          <a:bodyPr wrap="none" rtlCol="0">
            <a:spAutoFit/>
          </a:bodyPr>
          <a:lstStyle/>
          <a:p>
            <a:r>
              <a:rPr lang="ja-JP" altLang="en-US" dirty="0" smtClean="0">
                <a:solidFill>
                  <a:srgbClr val="FFFF00"/>
                </a:solidFill>
              </a:rPr>
              <a:t>「縁」という繋がりを活かして双方の力を編んでいく行為</a:t>
            </a:r>
            <a:endParaRPr lang="ja-JP" altLang="en-US" dirty="0">
              <a:solidFill>
                <a:srgbClr val="FFFF00"/>
              </a:solidFill>
            </a:endParaRPr>
          </a:p>
        </p:txBody>
      </p:sp>
    </p:spTree>
    <p:extLst>
      <p:ext uri="{BB962C8B-B14F-4D97-AF65-F5344CB8AC3E}">
        <p14:creationId xmlns:p14="http://schemas.microsoft.com/office/powerpoint/2010/main" val="3975130724"/>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0A01F923-2F49-4B1E-ADBC-C2941A90A6AD}" type="slidenum">
              <a:rPr lang="ja-JP" altLang="en-US" smtClean="0">
                <a:solidFill>
                  <a:prstClr val="black">
                    <a:tint val="75000"/>
                  </a:prstClr>
                </a:solidFill>
              </a:rPr>
              <a:pPr>
                <a:defRPr/>
              </a:pPr>
              <a:t>3</a:t>
            </a:fld>
            <a:endParaRPr lang="ja-JP" altLang="en-US">
              <a:solidFill>
                <a:prstClr val="black">
                  <a:tint val="75000"/>
                </a:prstClr>
              </a:solidFill>
            </a:endParaRPr>
          </a:p>
        </p:txBody>
      </p:sp>
      <p:sp>
        <p:nvSpPr>
          <p:cNvPr id="3" name="テキスト ボックス 2"/>
          <p:cNvSpPr txBox="1"/>
          <p:nvPr/>
        </p:nvSpPr>
        <p:spPr>
          <a:xfrm>
            <a:off x="611560" y="2348880"/>
            <a:ext cx="7856638" cy="646331"/>
          </a:xfrm>
          <a:prstGeom prst="rect">
            <a:avLst/>
          </a:prstGeom>
          <a:noFill/>
        </p:spPr>
        <p:txBody>
          <a:bodyPr wrap="none" rtlCol="0">
            <a:spAutoFit/>
          </a:bodyPr>
          <a:lstStyle/>
          <a:p>
            <a:r>
              <a:rPr kumimoji="1" lang="ja-JP" altLang="en-US" sz="3600" dirty="0" smtClean="0">
                <a:solidFill>
                  <a:srgbClr val="FFFF00"/>
                </a:solidFill>
              </a:rPr>
              <a:t>生活支援相談員だけでは防止出来ない</a:t>
            </a:r>
            <a:endParaRPr kumimoji="1" lang="ja-JP" altLang="en-US" sz="3600" dirty="0">
              <a:solidFill>
                <a:srgbClr val="FFFF00"/>
              </a:solidFill>
            </a:endParaRPr>
          </a:p>
        </p:txBody>
      </p:sp>
      <p:sp>
        <p:nvSpPr>
          <p:cNvPr id="4" name="爆発 1 3"/>
          <p:cNvSpPr/>
          <p:nvPr/>
        </p:nvSpPr>
        <p:spPr>
          <a:xfrm>
            <a:off x="2271627" y="764704"/>
            <a:ext cx="4536504" cy="4104456"/>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右矢印 4"/>
          <p:cNvSpPr/>
          <p:nvPr/>
        </p:nvSpPr>
        <p:spPr>
          <a:xfrm rot="5400000">
            <a:off x="4251847" y="4927996"/>
            <a:ext cx="576064" cy="504056"/>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411760" y="5733256"/>
            <a:ext cx="4273927" cy="400110"/>
          </a:xfrm>
          <a:prstGeom prst="rect">
            <a:avLst/>
          </a:prstGeom>
          <a:noFill/>
        </p:spPr>
        <p:txBody>
          <a:bodyPr wrap="none" rtlCol="0">
            <a:spAutoFit/>
          </a:bodyPr>
          <a:lstStyle/>
          <a:p>
            <a:r>
              <a:rPr kumimoji="1" lang="ja-JP" altLang="en-US" sz="2000" dirty="0" smtClean="0">
                <a:solidFill>
                  <a:schemeClr val="bg1"/>
                </a:solidFill>
              </a:rPr>
              <a:t>コミュニティ（地域）のケア力を活かす</a:t>
            </a:r>
            <a:endParaRPr kumimoji="1" lang="ja-JP" altLang="en-US" sz="2000" dirty="0">
              <a:solidFill>
                <a:schemeClr val="bg1"/>
              </a:solidFill>
            </a:endParaRPr>
          </a:p>
        </p:txBody>
      </p:sp>
    </p:spTree>
    <p:extLst>
      <p:ext uri="{BB962C8B-B14F-4D97-AF65-F5344CB8AC3E}">
        <p14:creationId xmlns:p14="http://schemas.microsoft.com/office/powerpoint/2010/main" val="1683926919"/>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テキスト ボックス 1"/>
          <p:cNvSpPr txBox="1">
            <a:spLocks noChangeArrowheads="1"/>
          </p:cNvSpPr>
          <p:nvPr/>
        </p:nvSpPr>
        <p:spPr bwMode="auto">
          <a:xfrm>
            <a:off x="2987675" y="5589240"/>
            <a:ext cx="3416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solidFill>
                  <a:srgbClr val="FFFFFF"/>
                </a:solidFill>
                <a:latin typeface="AR丸ゴシック体M" panose="020B0609010101010101" pitchFamily="49" charset="-128"/>
                <a:ea typeface="AR丸ゴシック体M" panose="020B0609010101010101" pitchFamily="49" charset="-128"/>
              </a:rPr>
              <a:t>ご静聴ありがとうございました</a:t>
            </a:r>
          </a:p>
        </p:txBody>
      </p:sp>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1E341734-49DE-4CE2-90A2-0DBEAF8C2477}" type="slidenum">
              <a:rPr lang="ja-JP" altLang="en-US">
                <a:solidFill>
                  <a:prstClr val="white"/>
                </a:solidFill>
                <a:latin typeface="Calibri" panose="020F0502020204030204" pitchFamily="34" charset="0"/>
              </a:rPr>
              <a:pPr eaLnBrk="1" hangingPunct="1"/>
              <a:t>30</a:t>
            </a:fld>
            <a:endParaRPr lang="ja-JP" altLang="en-US">
              <a:solidFill>
                <a:prstClr val="white"/>
              </a:solidFill>
              <a:latin typeface="Calibri" panose="020F0502020204030204" pitchFamily="34" charset="0"/>
            </a:endParaRPr>
          </a:p>
        </p:txBody>
      </p:sp>
      <p:sp>
        <p:nvSpPr>
          <p:cNvPr id="2" name="テキスト ボックス 1"/>
          <p:cNvSpPr txBox="1"/>
          <p:nvPr/>
        </p:nvSpPr>
        <p:spPr>
          <a:xfrm>
            <a:off x="611560" y="4193793"/>
            <a:ext cx="7920880" cy="1323439"/>
          </a:xfrm>
          <a:prstGeom prst="rect">
            <a:avLst/>
          </a:prstGeom>
          <a:noFill/>
        </p:spPr>
        <p:txBody>
          <a:bodyPr wrap="square" rtlCol="0">
            <a:spAutoFit/>
          </a:bodyPr>
          <a:lstStyle/>
          <a:p>
            <a:r>
              <a:rPr lang="ja-JP" altLang="en-US" sz="2000" dirty="0" smtClean="0">
                <a:solidFill>
                  <a:prstClr val="white"/>
                </a:solidFill>
              </a:rPr>
              <a:t>我々は津波直後に，惨害記録と哀話のみ綴っているべきではない。暗い話ではなく，根強く再興していく</a:t>
            </a:r>
            <a:r>
              <a:rPr lang="ja-JP" altLang="en-US" sz="2000" dirty="0" smtClean="0">
                <a:solidFill>
                  <a:srgbClr val="FFFF00"/>
                </a:solidFill>
              </a:rPr>
              <a:t>日本人の力に着目</a:t>
            </a:r>
            <a:r>
              <a:rPr lang="ja-JP" altLang="en-US" sz="2000" dirty="0" smtClean="0">
                <a:solidFill>
                  <a:prstClr val="white"/>
                </a:solidFill>
              </a:rPr>
              <a:t>し，次の被害を少しでも軽減するために，細心の注意を怠らぬように導いてゆくのが我々のなすべきことと信じている。（山口</a:t>
            </a:r>
            <a:r>
              <a:rPr lang="en-US" altLang="ja-JP" sz="2000" dirty="0" smtClean="0">
                <a:solidFill>
                  <a:prstClr val="white"/>
                </a:solidFill>
              </a:rPr>
              <a:t>1943</a:t>
            </a:r>
            <a:r>
              <a:rPr lang="ja-JP" altLang="en-US" sz="2000" dirty="0" smtClean="0">
                <a:solidFill>
                  <a:prstClr val="white"/>
                </a:solidFill>
              </a:rPr>
              <a:t>）</a:t>
            </a:r>
            <a:endParaRPr lang="ja-JP" altLang="en-US" sz="2000" dirty="0">
              <a:solidFill>
                <a:prstClr val="white"/>
              </a:solidFill>
            </a:endParaRPr>
          </a:p>
        </p:txBody>
      </p:sp>
      <p:sp>
        <p:nvSpPr>
          <p:cNvPr id="3" name="テキスト ボックス 2"/>
          <p:cNvSpPr txBox="1"/>
          <p:nvPr/>
        </p:nvSpPr>
        <p:spPr>
          <a:xfrm>
            <a:off x="611560" y="6237312"/>
            <a:ext cx="4977645" cy="338554"/>
          </a:xfrm>
          <a:prstGeom prst="rect">
            <a:avLst/>
          </a:prstGeom>
          <a:noFill/>
        </p:spPr>
        <p:txBody>
          <a:bodyPr wrap="none" rtlCol="0">
            <a:spAutoFit/>
          </a:bodyPr>
          <a:lstStyle/>
          <a:p>
            <a:r>
              <a:rPr lang="ja-JP" altLang="en-US" sz="1600" dirty="0" smtClean="0">
                <a:solidFill>
                  <a:prstClr val="white"/>
                </a:solidFill>
                <a:latin typeface="ＭＳ Ｐ明朝" panose="02020600040205080304" pitchFamily="18" charset="-128"/>
                <a:ea typeface="ＭＳ Ｐ明朝" panose="02020600040205080304" pitchFamily="18" charset="-128"/>
              </a:rPr>
              <a:t>参考文献　山口弥一郎，</a:t>
            </a:r>
            <a:r>
              <a:rPr lang="en-US" altLang="ja-JP" sz="1600" dirty="0" smtClean="0">
                <a:solidFill>
                  <a:prstClr val="white"/>
                </a:solidFill>
                <a:latin typeface="ＭＳ Ｐ明朝" panose="02020600040205080304" pitchFamily="18" charset="-128"/>
                <a:ea typeface="ＭＳ Ｐ明朝" panose="02020600040205080304" pitchFamily="18" charset="-128"/>
              </a:rPr>
              <a:t>1943</a:t>
            </a:r>
            <a:r>
              <a:rPr lang="ja-JP" altLang="en-US" sz="1600" dirty="0" err="1" smtClean="0">
                <a:solidFill>
                  <a:prstClr val="white"/>
                </a:solidFill>
                <a:latin typeface="ＭＳ Ｐ明朝" panose="02020600040205080304" pitchFamily="18" charset="-128"/>
                <a:ea typeface="ＭＳ Ｐ明朝" panose="02020600040205080304" pitchFamily="18" charset="-128"/>
              </a:rPr>
              <a:t>，</a:t>
            </a:r>
            <a:r>
              <a:rPr lang="en-US" altLang="ja-JP" sz="1600" dirty="0" smtClean="0">
                <a:solidFill>
                  <a:prstClr val="white"/>
                </a:solidFill>
                <a:latin typeface="ＭＳ Ｐ明朝" panose="02020600040205080304" pitchFamily="18" charset="-128"/>
                <a:ea typeface="ＭＳ Ｐ明朝" panose="02020600040205080304" pitchFamily="18" charset="-128"/>
              </a:rPr>
              <a:t>『</a:t>
            </a:r>
            <a:r>
              <a:rPr lang="ja-JP" altLang="en-US" sz="1600" dirty="0" smtClean="0">
                <a:solidFill>
                  <a:prstClr val="white"/>
                </a:solidFill>
                <a:latin typeface="ＭＳ Ｐ明朝" panose="02020600040205080304" pitchFamily="18" charset="-128"/>
                <a:ea typeface="ＭＳ Ｐ明朝" panose="02020600040205080304" pitchFamily="18" charset="-128"/>
              </a:rPr>
              <a:t>津波と村</a:t>
            </a:r>
            <a:r>
              <a:rPr lang="en-US" altLang="ja-JP" sz="1600" dirty="0" smtClean="0">
                <a:solidFill>
                  <a:prstClr val="white"/>
                </a:solidFill>
                <a:latin typeface="ＭＳ Ｐ明朝" panose="02020600040205080304" pitchFamily="18" charset="-128"/>
                <a:ea typeface="ＭＳ Ｐ明朝" panose="02020600040205080304" pitchFamily="18" charset="-128"/>
              </a:rPr>
              <a:t>』</a:t>
            </a:r>
            <a:r>
              <a:rPr lang="ja-JP" altLang="en-US" sz="1600" dirty="0" smtClean="0">
                <a:solidFill>
                  <a:prstClr val="white"/>
                </a:solidFill>
                <a:latin typeface="ＭＳ Ｐ明朝" panose="02020600040205080304" pitchFamily="18" charset="-128"/>
                <a:ea typeface="ＭＳ Ｐ明朝" panose="02020600040205080304" pitchFamily="18" charset="-128"/>
              </a:rPr>
              <a:t>恒春閣書房．</a:t>
            </a:r>
            <a:endParaRPr lang="ja-JP" altLang="en-US" sz="1600" dirty="0">
              <a:solidFill>
                <a:prstClr val="white"/>
              </a:solidFill>
              <a:latin typeface="ＭＳ Ｐ明朝" panose="02020600040205080304" pitchFamily="18" charset="-128"/>
              <a:ea typeface="ＭＳ Ｐ明朝" panose="02020600040205080304" pitchFamily="18" charset="-128"/>
            </a:endParaRPr>
          </a:p>
        </p:txBody>
      </p:sp>
      <p:pic>
        <p:nvPicPr>
          <p:cNvPr id="7" name="Picture 2" descr="H:\DCIM\100EOS5D\2014-05-15町の様子\6P0A0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89" t="10710" r="19886" b="12023"/>
          <a:stretch/>
        </p:blipFill>
        <p:spPr bwMode="auto">
          <a:xfrm>
            <a:off x="2627784" y="908720"/>
            <a:ext cx="3888432" cy="3024336"/>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10761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0A01F923-2F49-4B1E-ADBC-C2941A90A6AD}" type="slidenum">
              <a:rPr lang="ja-JP" altLang="en-US" smtClean="0">
                <a:solidFill>
                  <a:prstClr val="black">
                    <a:tint val="75000"/>
                  </a:prstClr>
                </a:solidFill>
              </a:rPr>
              <a:pPr>
                <a:defRPr/>
              </a:pPr>
              <a:t>4</a:t>
            </a:fld>
            <a:endParaRPr lang="ja-JP" altLang="en-US">
              <a:solidFill>
                <a:prstClr val="black">
                  <a:tint val="75000"/>
                </a:prstClr>
              </a:solidFill>
            </a:endParaRPr>
          </a:p>
        </p:txBody>
      </p:sp>
      <p:sp>
        <p:nvSpPr>
          <p:cNvPr id="4" name="Rectangle 2"/>
          <p:cNvSpPr txBox="1">
            <a:spLocks noChangeArrowheads="1"/>
          </p:cNvSpPr>
          <p:nvPr/>
        </p:nvSpPr>
        <p:spPr bwMode="auto">
          <a:xfrm>
            <a:off x="468313" y="2492499"/>
            <a:ext cx="8229600" cy="1152525"/>
          </a:xfrm>
          <a:prstGeom prst="rect">
            <a:avLst/>
          </a:prstGeom>
          <a:solidFill>
            <a:schemeClr val="accent5">
              <a:lumMod val="75000"/>
            </a:schemeClr>
          </a:solidFill>
          <a:ln w="12700">
            <a:solidFill>
              <a:schemeClr val="bg1"/>
            </a:solidFill>
          </a:ln>
          <a:scene3d>
            <a:camera prst="orthographicFront"/>
            <a:lightRig rig="threePt" dir="t"/>
          </a:scene3d>
          <a:sp3d>
            <a:bevelT/>
          </a:sp3d>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9pPr>
          </a:lstStyle>
          <a:p>
            <a:pPr eaLnBrk="1" fontAlgn="auto" hangingPunct="1">
              <a:spcAft>
                <a:spcPts val="0"/>
              </a:spcAft>
              <a:defRPr/>
            </a:pPr>
            <a:r>
              <a:rPr lang="ja-JP" altLang="en-US" sz="2800" dirty="0" smtClean="0">
                <a:solidFill>
                  <a:prstClr val="white"/>
                </a:solidFill>
                <a:latin typeface="ＭＳ Ｐゴシック" panose="020B0600070205080204" pitchFamily="50" charset="-128"/>
              </a:rPr>
              <a:t>被災者支援の三つのポイント</a:t>
            </a:r>
          </a:p>
        </p:txBody>
      </p:sp>
    </p:spTree>
    <p:extLst>
      <p:ext uri="{BB962C8B-B14F-4D97-AF65-F5344CB8AC3E}">
        <p14:creationId xmlns:p14="http://schemas.microsoft.com/office/powerpoint/2010/main" val="2379592617"/>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9867EC1-BD4C-42A1-A5AD-B0F71D4C29C1}" type="slidenum">
              <a:rPr lang="ja-JP" altLang="en-US" smtClean="0">
                <a:solidFill>
                  <a:schemeClr val="bg1"/>
                </a:solidFill>
              </a:rPr>
              <a:pPr/>
              <a:t>5</a:t>
            </a:fld>
            <a:endParaRPr lang="ja-JP" altLang="en-US" dirty="0">
              <a:solidFill>
                <a:schemeClr val="bg1"/>
              </a:solidFill>
            </a:endParaRPr>
          </a:p>
        </p:txBody>
      </p:sp>
      <p:sp>
        <p:nvSpPr>
          <p:cNvPr id="3" name="テキスト ボックス 2"/>
          <p:cNvSpPr txBox="1"/>
          <p:nvPr/>
        </p:nvSpPr>
        <p:spPr>
          <a:xfrm>
            <a:off x="2843808" y="476672"/>
            <a:ext cx="3424335" cy="400110"/>
          </a:xfrm>
          <a:prstGeom prst="rect">
            <a:avLst/>
          </a:prstGeom>
          <a:noFill/>
        </p:spPr>
        <p:txBody>
          <a:bodyPr wrap="none" rtlCol="0">
            <a:spAutoFit/>
          </a:bodyPr>
          <a:lstStyle/>
          <a:p>
            <a:r>
              <a:rPr kumimoji="1" lang="ja-JP" altLang="en-US" sz="2000" dirty="0" smtClean="0">
                <a:solidFill>
                  <a:schemeClr val="bg1"/>
                </a:solidFill>
              </a:rPr>
              <a:t>被災者支援の三つのポイント</a:t>
            </a:r>
            <a:endParaRPr kumimoji="1" lang="ja-JP" altLang="en-US" sz="2000" dirty="0">
              <a:solidFill>
                <a:schemeClr val="bg1"/>
              </a:solidFill>
            </a:endParaRPr>
          </a:p>
        </p:txBody>
      </p:sp>
      <p:sp>
        <p:nvSpPr>
          <p:cNvPr id="4" name="テキスト ボックス 3"/>
          <p:cNvSpPr txBox="1"/>
          <p:nvPr/>
        </p:nvSpPr>
        <p:spPr>
          <a:xfrm>
            <a:off x="323886" y="980728"/>
            <a:ext cx="8464177" cy="4031873"/>
          </a:xfrm>
          <a:prstGeom prst="rect">
            <a:avLst/>
          </a:prstGeom>
          <a:noFill/>
        </p:spPr>
        <p:txBody>
          <a:bodyPr wrap="none" rtlCol="0">
            <a:spAutoFit/>
          </a:bodyPr>
          <a:lstStyle/>
          <a:p>
            <a:r>
              <a:rPr kumimoji="1" lang="ja-JP" altLang="en-US" sz="3200" dirty="0" smtClean="0">
                <a:solidFill>
                  <a:srgbClr val="FFFF00"/>
                </a:solidFill>
                <a:latin typeface="+mj-ea"/>
                <a:ea typeface="+mj-ea"/>
              </a:rPr>
              <a:t>◇被災者支援を地域福祉のフレームで展開する</a:t>
            </a:r>
            <a:endParaRPr kumimoji="1" lang="en-US" altLang="ja-JP" sz="3200" dirty="0" smtClean="0">
              <a:solidFill>
                <a:srgbClr val="FFFF00"/>
              </a:solidFill>
              <a:latin typeface="+mj-ea"/>
              <a:ea typeface="+mj-ea"/>
            </a:endParaRPr>
          </a:p>
          <a:p>
            <a:r>
              <a:rPr lang="ja-JP" altLang="en-US" sz="2000" dirty="0" smtClean="0">
                <a:solidFill>
                  <a:schemeClr val="bg1"/>
                </a:solidFill>
                <a:latin typeface="+mj-ea"/>
                <a:ea typeface="+mj-ea"/>
              </a:rPr>
              <a:t>　・地域福祉＝「互助・共助」「住民主体」「補完性の原則」</a:t>
            </a:r>
            <a:endParaRPr lang="en-US" altLang="ja-JP" sz="2000" dirty="0" smtClean="0">
              <a:solidFill>
                <a:schemeClr val="bg1"/>
              </a:solidFill>
              <a:latin typeface="+mj-ea"/>
              <a:ea typeface="+mj-ea"/>
            </a:endParaRPr>
          </a:p>
          <a:p>
            <a:r>
              <a:rPr lang="ja-JP" altLang="en-US" sz="2000" dirty="0" smtClean="0">
                <a:solidFill>
                  <a:schemeClr val="bg1"/>
                </a:solidFill>
                <a:latin typeface="+mj-ea"/>
                <a:ea typeface="+mj-ea"/>
              </a:rPr>
              <a:t>　・一時的活動であることを忘れない（すりつけ先を意識する）</a:t>
            </a:r>
            <a:endParaRPr lang="en-US" altLang="ja-JP" sz="2000" dirty="0" smtClean="0">
              <a:solidFill>
                <a:schemeClr val="bg1"/>
              </a:solidFill>
              <a:latin typeface="+mj-ea"/>
              <a:ea typeface="+mj-ea"/>
            </a:endParaRPr>
          </a:p>
          <a:p>
            <a:endParaRPr lang="en-US" altLang="ja-JP" sz="2000" dirty="0">
              <a:solidFill>
                <a:schemeClr val="bg1"/>
              </a:solidFill>
            </a:endParaRPr>
          </a:p>
          <a:p>
            <a:r>
              <a:rPr kumimoji="1" lang="ja-JP" altLang="en-US" sz="3200" dirty="0" smtClean="0">
                <a:solidFill>
                  <a:srgbClr val="FFFF00"/>
                </a:solidFill>
                <a:latin typeface="+mj-ea"/>
                <a:ea typeface="+mj-ea"/>
              </a:rPr>
              <a:t>◇地域住民は貴重な社会資源</a:t>
            </a:r>
            <a:endParaRPr kumimoji="1" lang="en-US" altLang="ja-JP" sz="3200" dirty="0" smtClean="0">
              <a:solidFill>
                <a:srgbClr val="FFFF00"/>
              </a:solidFill>
              <a:latin typeface="+mj-ea"/>
              <a:ea typeface="+mj-ea"/>
            </a:endParaRPr>
          </a:p>
          <a:p>
            <a:r>
              <a:rPr lang="ja-JP" altLang="en-US" sz="2000" dirty="0" smtClean="0">
                <a:solidFill>
                  <a:schemeClr val="bg1"/>
                </a:solidFill>
              </a:rPr>
              <a:t>　・</a:t>
            </a:r>
            <a:r>
              <a:rPr lang="en-US" altLang="ja-JP" sz="2000" dirty="0" smtClean="0">
                <a:solidFill>
                  <a:schemeClr val="bg1"/>
                </a:solidFill>
              </a:rPr>
              <a:t>CSW</a:t>
            </a:r>
            <a:r>
              <a:rPr lang="ja-JP" altLang="en-US" sz="2000" dirty="0" smtClean="0">
                <a:solidFill>
                  <a:schemeClr val="bg1"/>
                </a:solidFill>
              </a:rPr>
              <a:t>の存在が住民を社会資源（担い手）に変える</a:t>
            </a:r>
            <a:endParaRPr lang="en-US" altLang="ja-JP" sz="2000" dirty="0" smtClean="0">
              <a:solidFill>
                <a:schemeClr val="bg1"/>
              </a:solidFill>
            </a:endParaRPr>
          </a:p>
          <a:p>
            <a:r>
              <a:rPr lang="ja-JP" altLang="en-US" sz="2000" dirty="0" smtClean="0">
                <a:solidFill>
                  <a:schemeClr val="bg1"/>
                </a:solidFill>
              </a:rPr>
              <a:t>　・ポイントは三層構造による役割分担</a:t>
            </a:r>
            <a:endParaRPr lang="en-US" altLang="ja-JP" sz="2000" dirty="0">
              <a:solidFill>
                <a:schemeClr val="bg1"/>
              </a:solidFill>
            </a:endParaRPr>
          </a:p>
          <a:p>
            <a:endParaRPr kumimoji="1" lang="en-US" altLang="ja-JP" sz="2000" dirty="0" smtClean="0">
              <a:solidFill>
                <a:schemeClr val="bg1"/>
              </a:solidFill>
            </a:endParaRPr>
          </a:p>
          <a:p>
            <a:r>
              <a:rPr kumimoji="1" lang="ja-JP" altLang="en-US" sz="3200" dirty="0" smtClean="0">
                <a:solidFill>
                  <a:srgbClr val="FFFF00"/>
                </a:solidFill>
              </a:rPr>
              <a:t>◇関係性構築型の見守り支援</a:t>
            </a:r>
            <a:endParaRPr kumimoji="1" lang="en-US" altLang="ja-JP" sz="3200" dirty="0" smtClean="0">
              <a:solidFill>
                <a:srgbClr val="FFFF00"/>
              </a:solidFill>
            </a:endParaRPr>
          </a:p>
          <a:p>
            <a:r>
              <a:rPr kumimoji="1" lang="ja-JP" altLang="en-US" sz="2000" dirty="0" smtClean="0">
                <a:solidFill>
                  <a:schemeClr val="bg1"/>
                </a:solidFill>
              </a:rPr>
              <a:t>　・双方向性の見守り（支援員による見守りだけでは限界がある）</a:t>
            </a:r>
            <a:endParaRPr kumimoji="1" lang="en-US" altLang="ja-JP" sz="2000" dirty="0" smtClean="0">
              <a:solidFill>
                <a:schemeClr val="bg1"/>
              </a:solidFill>
            </a:endParaRPr>
          </a:p>
          <a:p>
            <a:r>
              <a:rPr kumimoji="1" lang="ja-JP" altLang="en-US" sz="2000" dirty="0" smtClean="0">
                <a:solidFill>
                  <a:schemeClr val="bg1"/>
                </a:solidFill>
              </a:rPr>
              <a:t>　・コミュニティづくりを視野においた見守り</a:t>
            </a:r>
            <a:endParaRPr kumimoji="1" lang="ja-JP" altLang="en-US" sz="2000" dirty="0">
              <a:solidFill>
                <a:schemeClr val="bg1"/>
              </a:solidFill>
            </a:endParaRPr>
          </a:p>
        </p:txBody>
      </p:sp>
      <p:sp>
        <p:nvSpPr>
          <p:cNvPr id="5" name="下矢印 4"/>
          <p:cNvSpPr/>
          <p:nvPr/>
        </p:nvSpPr>
        <p:spPr>
          <a:xfrm>
            <a:off x="4211960" y="5116547"/>
            <a:ext cx="648072" cy="688717"/>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248565" y="6356350"/>
            <a:ext cx="2614818" cy="369332"/>
          </a:xfrm>
          <a:prstGeom prst="rect">
            <a:avLst/>
          </a:prstGeom>
          <a:noFill/>
          <a:ln>
            <a:noFill/>
          </a:ln>
        </p:spPr>
        <p:txBody>
          <a:bodyPr wrap="none" rtlCol="0">
            <a:spAutoFit/>
          </a:bodyPr>
          <a:lstStyle/>
          <a:p>
            <a:r>
              <a:rPr kumimoji="1" lang="ja-JP" altLang="en-US" dirty="0" smtClean="0">
                <a:solidFill>
                  <a:schemeClr val="bg1"/>
                </a:solidFill>
              </a:rPr>
              <a:t>アウトリーチと傾聴による</a:t>
            </a:r>
            <a:endParaRPr kumimoji="1" lang="ja-JP" altLang="en-US" dirty="0">
              <a:solidFill>
                <a:schemeClr val="bg1"/>
              </a:solidFill>
            </a:endParaRPr>
          </a:p>
        </p:txBody>
      </p:sp>
      <p:sp>
        <p:nvSpPr>
          <p:cNvPr id="7" name="テキスト ボックス 6"/>
          <p:cNvSpPr txBox="1"/>
          <p:nvPr/>
        </p:nvSpPr>
        <p:spPr>
          <a:xfrm>
            <a:off x="2377986" y="5876973"/>
            <a:ext cx="4355976" cy="461665"/>
          </a:xfrm>
          <a:prstGeom prst="rect">
            <a:avLst/>
          </a:prstGeom>
          <a:noFill/>
          <a:ln>
            <a:solidFill>
              <a:schemeClr val="bg1"/>
            </a:solidFill>
          </a:ln>
        </p:spPr>
        <p:txBody>
          <a:bodyPr wrap="square" rtlCol="0">
            <a:spAutoFit/>
          </a:bodyPr>
          <a:lstStyle/>
          <a:p>
            <a:r>
              <a:rPr kumimoji="1" lang="ja-JP" altLang="en-US" sz="2400" dirty="0" smtClean="0">
                <a:solidFill>
                  <a:schemeClr val="bg1"/>
                </a:solidFill>
              </a:rPr>
              <a:t>見える黒子（存在感のある黒子）</a:t>
            </a:r>
            <a:endParaRPr kumimoji="1" lang="ja-JP" altLang="en-US" sz="2400" dirty="0">
              <a:solidFill>
                <a:schemeClr val="bg1"/>
              </a:solidFill>
            </a:endParaRPr>
          </a:p>
        </p:txBody>
      </p:sp>
    </p:spTree>
    <p:extLst>
      <p:ext uri="{BB962C8B-B14F-4D97-AF65-F5344CB8AC3E}">
        <p14:creationId xmlns:p14="http://schemas.microsoft.com/office/powerpoint/2010/main" val="269950856"/>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312F9ED4-EEEB-4D18-A45E-487F72835B7D}" type="slidenum">
              <a:rPr lang="ja-JP" altLang="en-US">
                <a:solidFill>
                  <a:prstClr val="white"/>
                </a:solidFill>
                <a:latin typeface="Calibri" panose="020F0502020204030204" pitchFamily="34" charset="0"/>
              </a:rPr>
              <a:pPr eaLnBrk="1" hangingPunct="1"/>
              <a:t>6</a:t>
            </a:fld>
            <a:endParaRPr lang="ja-JP" altLang="en-US">
              <a:solidFill>
                <a:prstClr val="white"/>
              </a:solidFill>
              <a:latin typeface="Calibri" panose="020F0502020204030204" pitchFamily="34" charset="0"/>
            </a:endParaRPr>
          </a:p>
        </p:txBody>
      </p:sp>
      <p:sp>
        <p:nvSpPr>
          <p:cNvPr id="2" name="テキスト ボックス 1"/>
          <p:cNvSpPr txBox="1"/>
          <p:nvPr/>
        </p:nvSpPr>
        <p:spPr>
          <a:xfrm>
            <a:off x="179388" y="1700213"/>
            <a:ext cx="8353425" cy="3048000"/>
          </a:xfrm>
          <a:prstGeom prst="rect">
            <a:avLst/>
          </a:prstGeom>
          <a:noFill/>
        </p:spPr>
        <p:txBody>
          <a:bodyPr>
            <a:spAutoFit/>
          </a:bodyPr>
          <a:lstStyle/>
          <a:p>
            <a:pPr>
              <a:defRPr/>
            </a:pPr>
            <a:r>
              <a:rPr lang="ja-JP" altLang="en-US" sz="2800" dirty="0">
                <a:solidFill>
                  <a:prstClr val="white"/>
                </a:solidFill>
                <a:latin typeface="ＭＳ ゴシック" pitchFamily="49" charset="-128"/>
                <a:ea typeface="ＭＳ ゴシック" pitchFamily="49" charset="-128"/>
              </a:rPr>
              <a:t>◇支援　</a:t>
            </a:r>
            <a:r>
              <a:rPr lang="ja-JP" altLang="en-US" sz="2400" dirty="0">
                <a:solidFill>
                  <a:prstClr val="white"/>
                </a:solidFill>
                <a:latin typeface="ＭＳ ゴシック" pitchFamily="49" charset="-128"/>
                <a:ea typeface="ＭＳ ゴシック" pitchFamily="49" charset="-128"/>
              </a:rPr>
              <a:t>被災直後の救援救助（一次避難所）　</a:t>
            </a:r>
            <a:endParaRPr lang="en-US" altLang="ja-JP" sz="2400" dirty="0">
              <a:solidFill>
                <a:prstClr val="white"/>
              </a:solidFill>
              <a:latin typeface="ＭＳ ゴシック" pitchFamily="49" charset="-128"/>
              <a:ea typeface="ＭＳ ゴシック" pitchFamily="49" charset="-128"/>
            </a:endParaRPr>
          </a:p>
          <a:p>
            <a:pPr>
              <a:defRPr/>
            </a:pPr>
            <a:endParaRPr lang="en-US" altLang="ja-JP" sz="4000" dirty="0">
              <a:solidFill>
                <a:prstClr val="white"/>
              </a:solidFill>
              <a:latin typeface="ＭＳ ゴシック" pitchFamily="49" charset="-128"/>
              <a:ea typeface="ＭＳ ゴシック" pitchFamily="49" charset="-128"/>
            </a:endParaRPr>
          </a:p>
          <a:p>
            <a:pPr>
              <a:defRPr/>
            </a:pPr>
            <a:r>
              <a:rPr lang="ja-JP" altLang="en-US" sz="2800" dirty="0">
                <a:solidFill>
                  <a:srgbClr val="FFC000"/>
                </a:solidFill>
                <a:latin typeface="ＭＳ ゴシック" pitchFamily="49" charset="-128"/>
                <a:ea typeface="ＭＳ ゴシック" pitchFamily="49" charset="-128"/>
              </a:rPr>
              <a:t>◇支縁</a:t>
            </a:r>
            <a:r>
              <a:rPr lang="ja-JP" altLang="en-US" sz="2800" dirty="0">
                <a:solidFill>
                  <a:prstClr val="white"/>
                </a:solidFill>
                <a:latin typeface="ＭＳ ゴシック" pitchFamily="49" charset="-128"/>
                <a:ea typeface="ＭＳ ゴシック" pitchFamily="49" charset="-128"/>
              </a:rPr>
              <a:t>　</a:t>
            </a:r>
            <a:r>
              <a:rPr lang="ja-JP" altLang="en-US" sz="2400" dirty="0">
                <a:solidFill>
                  <a:prstClr val="white"/>
                </a:solidFill>
                <a:latin typeface="ＭＳ ゴシック" pitchFamily="49" charset="-128"/>
                <a:ea typeface="ＭＳ ゴシック" pitchFamily="49" charset="-128"/>
              </a:rPr>
              <a:t>長い避難生活を支え合う関係づくり（仮設住宅）</a:t>
            </a:r>
            <a:endParaRPr lang="en-US" altLang="ja-JP" sz="2400" dirty="0">
              <a:solidFill>
                <a:prstClr val="white"/>
              </a:solidFill>
              <a:latin typeface="ＭＳ ゴシック" pitchFamily="49" charset="-128"/>
              <a:ea typeface="ＭＳ ゴシック" pitchFamily="49" charset="-128"/>
            </a:endParaRPr>
          </a:p>
          <a:p>
            <a:pPr>
              <a:defRPr/>
            </a:pPr>
            <a:endParaRPr lang="en-US" altLang="ja-JP" sz="4000" dirty="0">
              <a:solidFill>
                <a:prstClr val="white"/>
              </a:solidFill>
              <a:latin typeface="ＭＳ ゴシック" pitchFamily="49" charset="-128"/>
              <a:ea typeface="ＭＳ ゴシック" pitchFamily="49" charset="-128"/>
            </a:endParaRPr>
          </a:p>
          <a:p>
            <a:pPr>
              <a:defRPr/>
            </a:pPr>
            <a:r>
              <a:rPr lang="ja-JP" altLang="en-US" sz="2800" dirty="0">
                <a:solidFill>
                  <a:srgbClr val="92D050"/>
                </a:solidFill>
                <a:latin typeface="ＭＳ ゴシック" pitchFamily="49" charset="-128"/>
                <a:ea typeface="ＭＳ ゴシック" pitchFamily="49" charset="-128"/>
              </a:rPr>
              <a:t>◇志縁</a:t>
            </a:r>
            <a:r>
              <a:rPr lang="ja-JP" altLang="en-US" sz="2800" dirty="0">
                <a:solidFill>
                  <a:prstClr val="white"/>
                </a:solidFill>
                <a:latin typeface="ＭＳ ゴシック" pitchFamily="49" charset="-128"/>
                <a:ea typeface="ＭＳ ゴシック" pitchFamily="49" charset="-128"/>
              </a:rPr>
              <a:t>　</a:t>
            </a:r>
            <a:r>
              <a:rPr lang="ja-JP" altLang="en-US" sz="2400" dirty="0">
                <a:solidFill>
                  <a:prstClr val="white"/>
                </a:solidFill>
                <a:latin typeface="ＭＳ ゴシック" pitchFamily="49" charset="-128"/>
                <a:ea typeface="ＭＳ ゴシック" pitchFamily="49" charset="-128"/>
              </a:rPr>
              <a:t>生活再建への歩みに寄り添う（災害公営住宅） </a:t>
            </a:r>
          </a:p>
          <a:p>
            <a:pPr>
              <a:defRPr/>
            </a:pPr>
            <a:endParaRPr lang="ja-JP" altLang="en-US" sz="2800" dirty="0">
              <a:solidFill>
                <a:prstClr val="black"/>
              </a:solidFill>
              <a:latin typeface="ＭＳ Ｐゴシック" panose="020B0600070205080204" pitchFamily="50" charset="-128"/>
            </a:endParaRPr>
          </a:p>
        </p:txBody>
      </p:sp>
      <p:sp>
        <p:nvSpPr>
          <p:cNvPr id="3" name="下矢印 2"/>
          <p:cNvSpPr/>
          <p:nvPr/>
        </p:nvSpPr>
        <p:spPr>
          <a:xfrm>
            <a:off x="4356100" y="2276475"/>
            <a:ext cx="431800" cy="431800"/>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6" name="下矢印 5"/>
          <p:cNvSpPr/>
          <p:nvPr/>
        </p:nvSpPr>
        <p:spPr>
          <a:xfrm>
            <a:off x="4356100" y="3357563"/>
            <a:ext cx="431800" cy="431800"/>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7" name="下矢印 6"/>
          <p:cNvSpPr/>
          <p:nvPr/>
        </p:nvSpPr>
        <p:spPr>
          <a:xfrm>
            <a:off x="4356100" y="4365625"/>
            <a:ext cx="431800" cy="431800"/>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08551" name="テキスト ボックス 3"/>
          <p:cNvSpPr txBox="1">
            <a:spLocks noChangeArrowheads="1"/>
          </p:cNvSpPr>
          <p:nvPr/>
        </p:nvSpPr>
        <p:spPr bwMode="auto">
          <a:xfrm>
            <a:off x="8543925" y="981075"/>
            <a:ext cx="492125"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solidFill>
                  <a:prstClr val="white"/>
                </a:solidFill>
                <a:latin typeface="Arial" panose="020B0604020202020204" pitchFamily="34" charset="0"/>
              </a:rPr>
              <a:t>復興計画期間十年で「普通の暮らし」に戻す</a:t>
            </a:r>
          </a:p>
        </p:txBody>
      </p:sp>
      <p:sp>
        <p:nvSpPr>
          <p:cNvPr id="8" name="テキスト ボックス 7"/>
          <p:cNvSpPr txBox="1"/>
          <p:nvPr/>
        </p:nvSpPr>
        <p:spPr>
          <a:xfrm>
            <a:off x="1631950" y="5445125"/>
            <a:ext cx="5672138" cy="1016000"/>
          </a:xfrm>
          <a:prstGeom prst="rect">
            <a:avLst/>
          </a:prstGeom>
          <a:noFill/>
          <a:ln>
            <a:solidFill>
              <a:srgbClr val="FFFF00"/>
            </a:solidFill>
          </a:ln>
        </p:spPr>
        <p:txBody>
          <a:bodyPr wrap="none">
            <a:spAutoFit/>
          </a:bodyPr>
          <a:lstStyle/>
          <a:p>
            <a:pPr algn="ctr">
              <a:defRPr/>
            </a:pPr>
            <a:r>
              <a:rPr lang="ja-JP" altLang="en-US" sz="3200" dirty="0">
                <a:solidFill>
                  <a:prstClr val="white"/>
                </a:solidFill>
                <a:latin typeface="ＭＳ Ｐゴシック" panose="020B0600070205080204" pitchFamily="50" charset="-128"/>
              </a:rPr>
              <a:t>地 域 福 祉</a:t>
            </a:r>
            <a:endParaRPr lang="en-US" altLang="ja-JP" sz="3200" dirty="0">
              <a:solidFill>
                <a:prstClr val="white"/>
              </a:solidFill>
              <a:latin typeface="ＭＳ Ｐゴシック" panose="020B0600070205080204" pitchFamily="50" charset="-128"/>
            </a:endParaRPr>
          </a:p>
          <a:p>
            <a:pPr algn="ctr">
              <a:defRPr/>
            </a:pPr>
            <a:endParaRPr lang="en-US" altLang="ja-JP" sz="800" dirty="0">
              <a:solidFill>
                <a:prstClr val="white"/>
              </a:solidFill>
              <a:latin typeface="ＭＳ Ｐゴシック" panose="020B0600070205080204" pitchFamily="50" charset="-128"/>
            </a:endParaRPr>
          </a:p>
          <a:p>
            <a:pPr algn="ctr">
              <a:defRPr/>
            </a:pPr>
            <a:r>
              <a:rPr lang="ja-JP" altLang="en-US" sz="2000" dirty="0">
                <a:solidFill>
                  <a:prstClr val="white"/>
                </a:solidFill>
                <a:latin typeface="ＭＳ Ｐゴシック" panose="020B0600070205080204" pitchFamily="50" charset="-128"/>
              </a:rPr>
              <a:t>（住み慣れた地域で暮らし続けることを支える社会）</a:t>
            </a:r>
          </a:p>
        </p:txBody>
      </p:sp>
      <p:sp>
        <p:nvSpPr>
          <p:cNvPr id="10" name="右中かっこ 9"/>
          <p:cNvSpPr/>
          <p:nvPr/>
        </p:nvSpPr>
        <p:spPr>
          <a:xfrm>
            <a:off x="8027988" y="1773238"/>
            <a:ext cx="504825" cy="2592387"/>
          </a:xfrm>
          <a:prstGeom prst="rightBrace">
            <a:avLst>
              <a:gd name="adj1" fmla="val 35503"/>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108554" name="テキスト ボックス 11"/>
          <p:cNvSpPr txBox="1">
            <a:spLocks noChangeArrowheads="1"/>
          </p:cNvSpPr>
          <p:nvPr/>
        </p:nvSpPr>
        <p:spPr bwMode="auto">
          <a:xfrm>
            <a:off x="3581400" y="4868863"/>
            <a:ext cx="1927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a:solidFill>
                  <a:prstClr val="white"/>
                </a:solidFill>
                <a:latin typeface="Arial" panose="020B0604020202020204" pitchFamily="34" charset="0"/>
              </a:rPr>
              <a:t>この先にあるのは</a:t>
            </a:r>
          </a:p>
        </p:txBody>
      </p:sp>
      <p:sp>
        <p:nvSpPr>
          <p:cNvPr id="108555" name="テキスト ボックス 8"/>
          <p:cNvSpPr txBox="1">
            <a:spLocks noChangeArrowheads="1"/>
          </p:cNvSpPr>
          <p:nvPr/>
        </p:nvSpPr>
        <p:spPr bwMode="auto">
          <a:xfrm>
            <a:off x="733425" y="549275"/>
            <a:ext cx="765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a:solidFill>
                  <a:prstClr val="white"/>
                </a:solidFill>
                <a:latin typeface="Arial" panose="020B0604020202020204" pitchFamily="34" charset="0"/>
              </a:rPr>
              <a:t>三段階の「しえん」を経て地域福祉を目指す</a:t>
            </a:r>
          </a:p>
        </p:txBody>
      </p:sp>
    </p:spTree>
    <p:extLst>
      <p:ext uri="{BB962C8B-B14F-4D97-AF65-F5344CB8AC3E}">
        <p14:creationId xmlns:p14="http://schemas.microsoft.com/office/powerpoint/2010/main" val="1935286993"/>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図表 1"/>
          <p:cNvGraphicFramePr/>
          <p:nvPr>
            <p:extLst/>
          </p:nvPr>
        </p:nvGraphicFramePr>
        <p:xfrm>
          <a:off x="609599" y="183726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テキスト ボックス 2"/>
          <p:cNvSpPr txBox="1"/>
          <p:nvPr/>
        </p:nvSpPr>
        <p:spPr>
          <a:xfrm>
            <a:off x="1806659" y="685239"/>
            <a:ext cx="5530681" cy="400110"/>
          </a:xfrm>
          <a:prstGeom prst="rect">
            <a:avLst/>
          </a:prstGeom>
          <a:noFill/>
        </p:spPr>
        <p:txBody>
          <a:bodyPr wrap="none" rtlCol="0">
            <a:spAutoFit/>
          </a:bodyPr>
          <a:lstStyle/>
          <a:p>
            <a:pPr fontAlgn="auto">
              <a:spcBef>
                <a:spcPts val="0"/>
              </a:spcBef>
              <a:spcAft>
                <a:spcPts val="0"/>
              </a:spcAft>
            </a:pPr>
            <a:r>
              <a:rPr lang="ja-JP" altLang="en-US" sz="2000" dirty="0" smtClean="0">
                <a:solidFill>
                  <a:srgbClr val="FFFFFF"/>
                </a:solidFill>
                <a:latin typeface="Times New Roman"/>
                <a:ea typeface="ＭＳ Ｐゴシック"/>
              </a:rPr>
              <a:t>ご近所力による見守りは、９９％何もしなくていい。</a:t>
            </a:r>
            <a:endParaRPr lang="ja-JP" altLang="en-US" sz="2000" dirty="0">
              <a:solidFill>
                <a:srgbClr val="FFFFFF"/>
              </a:solidFill>
              <a:latin typeface="Times New Roman"/>
              <a:ea typeface="ＭＳ Ｐゴシック"/>
            </a:endParaRPr>
          </a:p>
        </p:txBody>
      </p:sp>
      <p:sp>
        <p:nvSpPr>
          <p:cNvPr id="4" name="テキスト ボックス 3"/>
          <p:cNvSpPr txBox="1"/>
          <p:nvPr/>
        </p:nvSpPr>
        <p:spPr>
          <a:xfrm>
            <a:off x="6214521" y="4724399"/>
            <a:ext cx="2642070" cy="369332"/>
          </a:xfrm>
          <a:prstGeom prst="rect">
            <a:avLst/>
          </a:prstGeom>
          <a:noFill/>
        </p:spPr>
        <p:txBody>
          <a:bodyPr wrap="none" rtlCol="0">
            <a:spAutoFit/>
          </a:bodyPr>
          <a:lstStyle/>
          <a:p>
            <a:pPr fontAlgn="auto">
              <a:spcBef>
                <a:spcPts val="0"/>
              </a:spcBef>
              <a:spcAft>
                <a:spcPts val="0"/>
              </a:spcAft>
            </a:pPr>
            <a:r>
              <a:rPr lang="ja-JP" altLang="en-US" dirty="0" smtClean="0">
                <a:solidFill>
                  <a:srgbClr val="FFFFFF"/>
                </a:solidFill>
                <a:latin typeface="Times New Roman"/>
                <a:ea typeface="ＭＳ Ｐゴシック"/>
              </a:rPr>
              <a:t>〇普段の日常的な関わり</a:t>
            </a:r>
            <a:endParaRPr lang="ja-JP" altLang="en-US" dirty="0">
              <a:solidFill>
                <a:srgbClr val="FFFFFF"/>
              </a:solidFill>
              <a:latin typeface="Times New Roman"/>
              <a:ea typeface="ＭＳ Ｐゴシック"/>
            </a:endParaRPr>
          </a:p>
        </p:txBody>
      </p:sp>
      <p:sp>
        <p:nvSpPr>
          <p:cNvPr id="5" name="テキスト ボックス 4"/>
          <p:cNvSpPr txBox="1"/>
          <p:nvPr/>
        </p:nvSpPr>
        <p:spPr>
          <a:xfrm>
            <a:off x="4968008" y="3221327"/>
            <a:ext cx="3998192" cy="1200329"/>
          </a:xfrm>
          <a:prstGeom prst="rect">
            <a:avLst/>
          </a:prstGeom>
          <a:noFill/>
        </p:spPr>
        <p:txBody>
          <a:bodyPr wrap="square" rtlCol="0">
            <a:spAutoFit/>
          </a:bodyPr>
          <a:lstStyle/>
          <a:p>
            <a:pPr fontAlgn="auto">
              <a:spcBef>
                <a:spcPts val="0"/>
              </a:spcBef>
              <a:spcAft>
                <a:spcPts val="0"/>
              </a:spcAft>
            </a:pPr>
            <a:r>
              <a:rPr lang="ja-JP" altLang="en-US" dirty="0" smtClean="0">
                <a:solidFill>
                  <a:srgbClr val="FFFFFF"/>
                </a:solidFill>
                <a:latin typeface="Times New Roman"/>
                <a:ea typeface="ＭＳ Ｐゴシック"/>
              </a:rPr>
              <a:t>◇思い過ごしだったなら、それに越した　</a:t>
            </a:r>
            <a:endParaRPr lang="en-US" altLang="ja-JP" dirty="0" smtClean="0">
              <a:solidFill>
                <a:srgbClr val="FFFFFF"/>
              </a:solidFill>
              <a:latin typeface="Times New Roman"/>
              <a:ea typeface="ＭＳ Ｐゴシック"/>
            </a:endParaRPr>
          </a:p>
          <a:p>
            <a:pPr fontAlgn="auto">
              <a:spcBef>
                <a:spcPts val="0"/>
              </a:spcBef>
              <a:spcAft>
                <a:spcPts val="0"/>
              </a:spcAft>
            </a:pPr>
            <a:r>
              <a:rPr lang="ja-JP" altLang="en-US" dirty="0" smtClean="0">
                <a:solidFill>
                  <a:srgbClr val="FFFFFF"/>
                </a:solidFill>
                <a:latin typeface="Times New Roman"/>
                <a:ea typeface="ＭＳ Ｐゴシック"/>
              </a:rPr>
              <a:t>　 ことはない。</a:t>
            </a:r>
            <a:endParaRPr lang="en-US" altLang="ja-JP" dirty="0" smtClean="0">
              <a:solidFill>
                <a:srgbClr val="FFFFFF"/>
              </a:solidFill>
              <a:latin typeface="Times New Roman"/>
              <a:ea typeface="ＭＳ Ｐゴシック"/>
            </a:endParaRPr>
          </a:p>
          <a:p>
            <a:pPr fontAlgn="auto">
              <a:spcBef>
                <a:spcPts val="0"/>
              </a:spcBef>
              <a:spcAft>
                <a:spcPts val="0"/>
              </a:spcAft>
            </a:pPr>
            <a:r>
              <a:rPr lang="ja-JP" altLang="en-US" dirty="0" smtClean="0">
                <a:solidFill>
                  <a:srgbClr val="FFFFFF"/>
                </a:solidFill>
                <a:latin typeface="Times New Roman"/>
                <a:ea typeface="ＭＳ Ｐゴシック"/>
              </a:rPr>
              <a:t>　　　◇先走り、大いに結構。</a:t>
            </a:r>
            <a:endParaRPr lang="en-US" altLang="ja-JP" dirty="0" smtClean="0">
              <a:solidFill>
                <a:srgbClr val="FFFFFF"/>
              </a:solidFill>
              <a:latin typeface="Times New Roman"/>
              <a:ea typeface="ＭＳ Ｐゴシック"/>
            </a:endParaRPr>
          </a:p>
          <a:p>
            <a:pPr fontAlgn="auto">
              <a:spcBef>
                <a:spcPts val="0"/>
              </a:spcBef>
              <a:spcAft>
                <a:spcPts val="0"/>
              </a:spcAft>
            </a:pPr>
            <a:r>
              <a:rPr lang="ja-JP" altLang="en-US" dirty="0" smtClean="0">
                <a:solidFill>
                  <a:srgbClr val="FFFFFF"/>
                </a:solidFill>
                <a:latin typeface="Times New Roman"/>
                <a:ea typeface="ＭＳ Ｐゴシック"/>
              </a:rPr>
              <a:t>　　　　　◇お節介を受け入れる。　</a:t>
            </a:r>
            <a:endParaRPr lang="ja-JP" altLang="en-US" dirty="0">
              <a:solidFill>
                <a:srgbClr val="FFFFFF"/>
              </a:solidFill>
              <a:latin typeface="Times New Roman"/>
              <a:ea typeface="ＭＳ Ｐゴシック"/>
            </a:endParaRPr>
          </a:p>
        </p:txBody>
      </p:sp>
      <p:sp>
        <p:nvSpPr>
          <p:cNvPr id="6" name="テキスト ボックス 5"/>
          <p:cNvSpPr txBox="1"/>
          <p:nvPr/>
        </p:nvSpPr>
        <p:spPr>
          <a:xfrm>
            <a:off x="4572000" y="2311405"/>
            <a:ext cx="3108543" cy="369332"/>
          </a:xfrm>
          <a:prstGeom prst="rect">
            <a:avLst/>
          </a:prstGeom>
          <a:noFill/>
        </p:spPr>
        <p:txBody>
          <a:bodyPr wrap="none" rtlCol="0">
            <a:spAutoFit/>
          </a:bodyPr>
          <a:lstStyle/>
          <a:p>
            <a:pPr fontAlgn="auto">
              <a:spcBef>
                <a:spcPts val="0"/>
              </a:spcBef>
              <a:spcAft>
                <a:spcPts val="0"/>
              </a:spcAft>
            </a:pPr>
            <a:r>
              <a:rPr lang="ja-JP" altLang="en-US" dirty="0" smtClean="0">
                <a:solidFill>
                  <a:srgbClr val="FFFFFF"/>
                </a:solidFill>
                <a:latin typeface="Times New Roman"/>
                <a:ea typeface="ＭＳ Ｐゴシック"/>
              </a:rPr>
              <a:t>△公的制度、伝統的自治組織</a:t>
            </a:r>
            <a:endParaRPr lang="ja-JP" altLang="en-US" dirty="0">
              <a:solidFill>
                <a:srgbClr val="FFFFFF"/>
              </a:solidFill>
              <a:latin typeface="Times New Roman"/>
              <a:ea typeface="ＭＳ Ｐゴシック"/>
            </a:endParaRPr>
          </a:p>
        </p:txBody>
      </p:sp>
    </p:spTree>
    <p:extLst>
      <p:ext uri="{BB962C8B-B14F-4D97-AF65-F5344CB8AC3E}">
        <p14:creationId xmlns:p14="http://schemas.microsoft.com/office/powerpoint/2010/main" val="618441719"/>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0A01F923-2F49-4B1E-ADBC-C2941A90A6AD}" type="slidenum">
              <a:rPr lang="ja-JP" altLang="en-US" smtClean="0">
                <a:solidFill>
                  <a:prstClr val="black">
                    <a:tint val="75000"/>
                  </a:prstClr>
                </a:solidFill>
              </a:rPr>
              <a:pPr>
                <a:defRPr/>
              </a:pPr>
              <a:t>8</a:t>
            </a:fld>
            <a:endParaRPr lang="ja-JP" altLang="en-US">
              <a:solidFill>
                <a:prstClr val="black">
                  <a:tint val="75000"/>
                </a:prstClr>
              </a:solidFill>
            </a:endParaRPr>
          </a:p>
        </p:txBody>
      </p:sp>
      <p:sp>
        <p:nvSpPr>
          <p:cNvPr id="4" name="Rectangle 2"/>
          <p:cNvSpPr txBox="1">
            <a:spLocks noChangeArrowheads="1"/>
          </p:cNvSpPr>
          <p:nvPr/>
        </p:nvSpPr>
        <p:spPr bwMode="auto">
          <a:xfrm>
            <a:off x="468313" y="2492499"/>
            <a:ext cx="8229600" cy="1152525"/>
          </a:xfrm>
          <a:prstGeom prst="rect">
            <a:avLst/>
          </a:prstGeom>
          <a:solidFill>
            <a:schemeClr val="accent5">
              <a:lumMod val="75000"/>
            </a:schemeClr>
          </a:solidFill>
          <a:ln w="12700">
            <a:solidFill>
              <a:schemeClr val="bg1"/>
            </a:solidFill>
          </a:ln>
          <a:scene3d>
            <a:camera prst="orthographicFront"/>
            <a:lightRig rig="threePt" dir="t"/>
          </a:scene3d>
          <a:sp3d>
            <a:bevelT/>
          </a:sp3d>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9pPr>
          </a:lstStyle>
          <a:p>
            <a:pPr eaLnBrk="1" fontAlgn="auto" hangingPunct="1">
              <a:spcAft>
                <a:spcPts val="0"/>
              </a:spcAft>
              <a:defRPr/>
            </a:pPr>
            <a:r>
              <a:rPr lang="ja-JP" altLang="en-US" sz="2800" dirty="0" smtClean="0">
                <a:solidFill>
                  <a:prstClr val="white"/>
                </a:solidFill>
                <a:latin typeface="ＭＳ Ｐゴシック" panose="020B0600070205080204" pitchFamily="50" charset="-128"/>
              </a:rPr>
              <a:t>現時点での最も大きな役割</a:t>
            </a:r>
            <a:endParaRPr lang="ja-JP" altLang="en-US" sz="2800" dirty="0" smtClean="0">
              <a:solidFill>
                <a:prstClr val="white"/>
              </a:solidFill>
              <a:latin typeface="ＭＳ Ｐゴシック" panose="020B0600070205080204" pitchFamily="50" charset="-128"/>
            </a:endParaRPr>
          </a:p>
        </p:txBody>
      </p:sp>
    </p:spTree>
    <p:extLst>
      <p:ext uri="{BB962C8B-B14F-4D97-AF65-F5344CB8AC3E}">
        <p14:creationId xmlns:p14="http://schemas.microsoft.com/office/powerpoint/2010/main" val="323915526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0A01F923-2F49-4B1E-ADBC-C2941A90A6AD}" type="slidenum">
              <a:rPr lang="ja-JP" altLang="en-US" smtClean="0">
                <a:solidFill>
                  <a:prstClr val="black">
                    <a:tint val="75000"/>
                  </a:prstClr>
                </a:solidFill>
              </a:rPr>
              <a:pPr>
                <a:defRPr/>
              </a:pPr>
              <a:t>9</a:t>
            </a:fld>
            <a:endParaRPr lang="ja-JP" altLang="en-US">
              <a:solidFill>
                <a:prstClr val="black">
                  <a:tint val="75000"/>
                </a:prstClr>
              </a:solidFill>
            </a:endParaRPr>
          </a:p>
        </p:txBody>
      </p:sp>
      <p:sp>
        <p:nvSpPr>
          <p:cNvPr id="3" name="テキスト ボックス 2"/>
          <p:cNvSpPr txBox="1"/>
          <p:nvPr/>
        </p:nvSpPr>
        <p:spPr>
          <a:xfrm>
            <a:off x="2843808" y="404664"/>
            <a:ext cx="3491661" cy="461665"/>
          </a:xfrm>
          <a:prstGeom prst="rect">
            <a:avLst/>
          </a:prstGeom>
          <a:noFill/>
        </p:spPr>
        <p:txBody>
          <a:bodyPr wrap="none" rtlCol="0">
            <a:spAutoFit/>
          </a:bodyPr>
          <a:lstStyle/>
          <a:p>
            <a:r>
              <a:rPr kumimoji="1" lang="ja-JP" altLang="en-US" sz="2400" dirty="0" smtClean="0">
                <a:solidFill>
                  <a:srgbClr val="FFFF00"/>
                </a:solidFill>
              </a:rPr>
              <a:t>関係性構築型の「見守り」</a:t>
            </a:r>
            <a:endParaRPr kumimoji="1" lang="ja-JP" altLang="en-US" sz="2400" dirty="0">
              <a:solidFill>
                <a:srgbClr val="FFFF00"/>
              </a:solidFill>
            </a:endParaRPr>
          </a:p>
        </p:txBody>
      </p:sp>
      <p:sp>
        <p:nvSpPr>
          <p:cNvPr id="4" name="テキスト ボックス 3"/>
          <p:cNvSpPr txBox="1"/>
          <p:nvPr/>
        </p:nvSpPr>
        <p:spPr>
          <a:xfrm>
            <a:off x="3988048" y="1772816"/>
            <a:ext cx="1107996" cy="461665"/>
          </a:xfrm>
          <a:prstGeom prst="rect">
            <a:avLst/>
          </a:prstGeom>
          <a:noFill/>
          <a:ln>
            <a:solidFill>
              <a:schemeClr val="bg1"/>
            </a:solidFill>
          </a:ln>
        </p:spPr>
        <p:txBody>
          <a:bodyPr wrap="none" rtlCol="0">
            <a:spAutoFit/>
          </a:bodyPr>
          <a:lstStyle/>
          <a:p>
            <a:r>
              <a:rPr kumimoji="1" lang="ja-JP" altLang="en-US" sz="2400" dirty="0" smtClean="0">
                <a:solidFill>
                  <a:schemeClr val="bg1"/>
                </a:solidFill>
              </a:rPr>
              <a:t>被災者</a:t>
            </a:r>
            <a:endParaRPr kumimoji="1" lang="ja-JP" altLang="en-US" sz="2400" dirty="0">
              <a:solidFill>
                <a:schemeClr val="bg1"/>
              </a:solidFill>
            </a:endParaRPr>
          </a:p>
        </p:txBody>
      </p:sp>
      <p:sp>
        <p:nvSpPr>
          <p:cNvPr id="5" name="テキスト ボックス 4"/>
          <p:cNvSpPr txBox="1"/>
          <p:nvPr/>
        </p:nvSpPr>
        <p:spPr>
          <a:xfrm>
            <a:off x="3419872" y="4653136"/>
            <a:ext cx="2339102" cy="461665"/>
          </a:xfrm>
          <a:prstGeom prst="rect">
            <a:avLst/>
          </a:prstGeom>
          <a:noFill/>
          <a:ln>
            <a:solidFill>
              <a:schemeClr val="bg1"/>
            </a:solidFill>
          </a:ln>
        </p:spPr>
        <p:txBody>
          <a:bodyPr wrap="none" rtlCol="0">
            <a:spAutoFit/>
          </a:bodyPr>
          <a:lstStyle/>
          <a:p>
            <a:r>
              <a:rPr kumimoji="1" lang="ja-JP" altLang="en-US" sz="2400" dirty="0" smtClean="0">
                <a:solidFill>
                  <a:schemeClr val="bg1"/>
                </a:solidFill>
              </a:rPr>
              <a:t>生活支援相談員</a:t>
            </a:r>
            <a:endParaRPr kumimoji="1" lang="ja-JP" altLang="en-US" sz="2400" dirty="0">
              <a:solidFill>
                <a:schemeClr val="bg1"/>
              </a:solidFill>
            </a:endParaRPr>
          </a:p>
        </p:txBody>
      </p:sp>
      <p:sp>
        <p:nvSpPr>
          <p:cNvPr id="6" name="下矢印 5"/>
          <p:cNvSpPr/>
          <p:nvPr/>
        </p:nvSpPr>
        <p:spPr>
          <a:xfrm>
            <a:off x="4716016" y="2564904"/>
            <a:ext cx="432048" cy="1944216"/>
          </a:xfrm>
          <a:prstGeom prst="down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下矢印 6"/>
          <p:cNvSpPr/>
          <p:nvPr/>
        </p:nvSpPr>
        <p:spPr>
          <a:xfrm rot="10800000">
            <a:off x="3990884" y="2492896"/>
            <a:ext cx="432048" cy="1944216"/>
          </a:xfrm>
          <a:prstGeom prst="down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830013" y="3243753"/>
            <a:ext cx="3153427" cy="400110"/>
          </a:xfrm>
          <a:prstGeom prst="rect">
            <a:avLst/>
          </a:prstGeom>
          <a:noFill/>
        </p:spPr>
        <p:txBody>
          <a:bodyPr wrap="none" rtlCol="0">
            <a:spAutoFit/>
          </a:bodyPr>
          <a:lstStyle/>
          <a:p>
            <a:r>
              <a:rPr kumimoji="1" lang="ja-JP" altLang="en-US" sz="2000" dirty="0" smtClean="0">
                <a:solidFill>
                  <a:schemeClr val="bg1"/>
                </a:solidFill>
              </a:rPr>
              <a:t>徹底したアウトリーチと傾聴</a:t>
            </a:r>
            <a:endParaRPr kumimoji="1" lang="ja-JP" altLang="en-US" sz="2000" dirty="0">
              <a:solidFill>
                <a:schemeClr val="bg1"/>
              </a:solidFill>
            </a:endParaRPr>
          </a:p>
        </p:txBody>
      </p:sp>
      <p:sp>
        <p:nvSpPr>
          <p:cNvPr id="9" name="テキスト ボックス 8"/>
          <p:cNvSpPr txBox="1"/>
          <p:nvPr/>
        </p:nvSpPr>
        <p:spPr>
          <a:xfrm>
            <a:off x="5294332" y="3257387"/>
            <a:ext cx="1806905" cy="400110"/>
          </a:xfrm>
          <a:prstGeom prst="rect">
            <a:avLst/>
          </a:prstGeom>
          <a:noFill/>
        </p:spPr>
        <p:txBody>
          <a:bodyPr wrap="none" rtlCol="0">
            <a:spAutoFit/>
          </a:bodyPr>
          <a:lstStyle/>
          <a:p>
            <a:r>
              <a:rPr kumimoji="1" lang="ja-JP" altLang="en-US" sz="2000" dirty="0" smtClean="0">
                <a:solidFill>
                  <a:schemeClr val="bg1"/>
                </a:solidFill>
              </a:rPr>
              <a:t>信頼　→　情報</a:t>
            </a:r>
            <a:endParaRPr kumimoji="1" lang="ja-JP" altLang="en-US" sz="2000" dirty="0">
              <a:solidFill>
                <a:schemeClr val="bg1"/>
              </a:solidFill>
            </a:endParaRPr>
          </a:p>
        </p:txBody>
      </p:sp>
    </p:spTree>
    <p:extLst>
      <p:ext uri="{BB962C8B-B14F-4D97-AF65-F5344CB8AC3E}">
        <p14:creationId xmlns:p14="http://schemas.microsoft.com/office/powerpoint/2010/main" val="73003726"/>
      </p:ext>
    </p:extLst>
  </p:cSld>
  <p:clrMapOvr>
    <a:masterClrMapping/>
  </p:clrMapOvr>
  <p:transition spd="med"/>
</p:sld>
</file>

<file path=ppt/theme/theme1.xml><?xml version="1.0" encoding="utf-8"?>
<a:theme xmlns:a="http://schemas.openxmlformats.org/drawingml/2006/main" name="2014-08-03関東学院大学講義ver.4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0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0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2014-08-03関東学院大学講義ver.43</Template>
  <TotalTime>3114</TotalTime>
  <Words>946</Words>
  <Application>Microsoft Office PowerPoint</Application>
  <PresentationFormat>画面に合わせる (4:3)</PresentationFormat>
  <Paragraphs>220</Paragraphs>
  <Slides>30</Slides>
  <Notes>15</Notes>
  <HiddenSlides>0</HiddenSlides>
  <MMClips>0</MMClips>
  <ScaleCrop>false</ScaleCrop>
  <HeadingPairs>
    <vt:vector size="8" baseType="variant">
      <vt:variant>
        <vt:lpstr>使用されているフォント</vt:lpstr>
      </vt:variant>
      <vt:variant>
        <vt:i4>13</vt:i4>
      </vt:variant>
      <vt:variant>
        <vt:lpstr>テーマ</vt:lpstr>
      </vt:variant>
      <vt:variant>
        <vt:i4>3</vt:i4>
      </vt:variant>
      <vt:variant>
        <vt:lpstr>埋め込まれた OLE サーバー</vt:lpstr>
      </vt:variant>
      <vt:variant>
        <vt:i4>1</vt:i4>
      </vt:variant>
      <vt:variant>
        <vt:lpstr>スライド タイトル</vt:lpstr>
      </vt:variant>
      <vt:variant>
        <vt:i4>30</vt:i4>
      </vt:variant>
    </vt:vector>
  </HeadingPairs>
  <TitlesOfParts>
    <vt:vector size="47" baseType="lpstr">
      <vt:lpstr>AR P丸ゴシック体M</vt:lpstr>
      <vt:lpstr>AR丸ゴシック体M</vt:lpstr>
      <vt:lpstr>HG創英角ﾎﾟｯﾌﾟ体</vt:lpstr>
      <vt:lpstr>ＭＳ Ｐゴシック</vt:lpstr>
      <vt:lpstr>ＭＳ Ｐ明朝</vt:lpstr>
      <vt:lpstr>ＭＳ ゴシック</vt:lpstr>
      <vt:lpstr>Osaka</vt:lpstr>
      <vt:lpstr>Arial</vt:lpstr>
      <vt:lpstr>Bookman Old Style</vt:lpstr>
      <vt:lpstr>Calibri</vt:lpstr>
      <vt:lpstr>Times</vt:lpstr>
      <vt:lpstr>Times New Roman</vt:lpstr>
      <vt:lpstr>Wingdings</vt:lpstr>
      <vt:lpstr>2014-08-03関東学院大学講義ver.43</vt:lpstr>
      <vt:lpstr>2_Office ​​テーマ</vt:lpstr>
      <vt:lpstr>Soaring</vt:lpstr>
      <vt:lpstr>Microsoft Excel 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山河自然</dc:creator>
  <cp:lastModifiedBy>山河自然</cp:lastModifiedBy>
  <cp:revision>238</cp:revision>
  <cp:lastPrinted>2016-10-25T02:02:25Z</cp:lastPrinted>
  <dcterms:created xsi:type="dcterms:W3CDTF">2014-08-02T07:39:21Z</dcterms:created>
  <dcterms:modified xsi:type="dcterms:W3CDTF">2016-10-25T04:16:44Z</dcterms:modified>
</cp:coreProperties>
</file>